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0"/>
  </p:notesMasterIdLst>
  <p:sldIdLst>
    <p:sldId id="373" r:id="rId2"/>
    <p:sldId id="374" r:id="rId3"/>
    <p:sldId id="375" r:id="rId4"/>
    <p:sldId id="376" r:id="rId5"/>
    <p:sldId id="377" r:id="rId6"/>
    <p:sldId id="421" r:id="rId7"/>
    <p:sldId id="379" r:id="rId8"/>
    <p:sldId id="380" r:id="rId9"/>
    <p:sldId id="381" r:id="rId10"/>
    <p:sldId id="328" r:id="rId11"/>
    <p:sldId id="329" r:id="rId12"/>
    <p:sldId id="366" r:id="rId13"/>
    <p:sldId id="317" r:id="rId14"/>
    <p:sldId id="284" r:id="rId15"/>
    <p:sldId id="365" r:id="rId16"/>
    <p:sldId id="260" r:id="rId17"/>
    <p:sldId id="279" r:id="rId18"/>
    <p:sldId id="411" r:id="rId19"/>
    <p:sldId id="323" r:id="rId20"/>
    <p:sldId id="412" r:id="rId21"/>
    <p:sldId id="259" r:id="rId22"/>
    <p:sldId id="281" r:id="rId23"/>
    <p:sldId id="437" r:id="rId24"/>
    <p:sldId id="262" r:id="rId25"/>
    <p:sldId id="263" r:id="rId26"/>
    <p:sldId id="271" r:id="rId27"/>
    <p:sldId id="384" r:id="rId28"/>
    <p:sldId id="385" r:id="rId29"/>
    <p:sldId id="408" r:id="rId30"/>
    <p:sldId id="413" r:id="rId31"/>
    <p:sldId id="264" r:id="rId32"/>
    <p:sldId id="429" r:id="rId33"/>
    <p:sldId id="372" r:id="rId34"/>
    <p:sldId id="420" r:id="rId35"/>
    <p:sldId id="265" r:id="rId36"/>
    <p:sldId id="414" r:id="rId37"/>
    <p:sldId id="409" r:id="rId38"/>
    <p:sldId id="364" r:id="rId39"/>
    <p:sldId id="422" r:id="rId40"/>
    <p:sldId id="439" r:id="rId41"/>
    <p:sldId id="310" r:id="rId42"/>
    <p:sldId id="268" r:id="rId43"/>
    <p:sldId id="423" r:id="rId44"/>
    <p:sldId id="267" r:id="rId45"/>
    <p:sldId id="424" r:id="rId46"/>
    <p:sldId id="430" r:id="rId47"/>
    <p:sldId id="431" r:id="rId48"/>
    <p:sldId id="432" r:id="rId49"/>
    <p:sldId id="425" r:id="rId50"/>
    <p:sldId id="433" r:id="rId51"/>
    <p:sldId id="434" r:id="rId52"/>
    <p:sldId id="319" r:id="rId53"/>
    <p:sldId id="331" r:id="rId54"/>
    <p:sldId id="435" r:id="rId55"/>
    <p:sldId id="436" r:id="rId56"/>
    <p:sldId id="321" r:id="rId57"/>
    <p:sldId id="426" r:id="rId58"/>
    <p:sldId id="438" r:id="rId59"/>
    <p:sldId id="273" r:id="rId60"/>
    <p:sldId id="395" r:id="rId61"/>
    <p:sldId id="274" r:id="rId62"/>
    <p:sldId id="396" r:id="rId63"/>
    <p:sldId id="275" r:id="rId64"/>
    <p:sldId id="370" r:id="rId65"/>
    <p:sldId id="397" r:id="rId66"/>
    <p:sldId id="277" r:id="rId67"/>
    <p:sldId id="363" r:id="rId68"/>
    <p:sldId id="428" r:id="rId69"/>
  </p:sldIdLst>
  <p:sldSz cx="13716000" cy="6858000"/>
  <p:notesSz cx="9945688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3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ndallHillebrand" initials="R" lastIdx="1" clrIdx="0">
    <p:extLst>
      <p:ext uri="{19B8F6BF-5375-455C-9EA6-DF929625EA0E}">
        <p15:presenceInfo xmlns:p15="http://schemas.microsoft.com/office/powerpoint/2012/main" userId="RandallHillebran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4B04"/>
    <a:srgbClr val="FF3300"/>
    <a:srgbClr val="55E90B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3B1722-4AC7-5747-90E0-6A3F0169C361}" v="24" dt="2021-04-28T05:57:07.4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45" autoAdjust="0"/>
    <p:restoredTop sz="95230" autoAdjust="0"/>
  </p:normalViewPr>
  <p:slideViewPr>
    <p:cSldViewPr snapToGrid="0">
      <p:cViewPr varScale="1">
        <p:scale>
          <a:sx n="92" d="100"/>
          <a:sy n="92" d="100"/>
        </p:scale>
        <p:origin x="384" y="184"/>
      </p:cViewPr>
      <p:guideLst>
        <p:guide orient="horz" pos="2160"/>
        <p:guide pos="43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microsoft.com/office/2015/10/relationships/revisionInfo" Target="revisionInfo.xml"/><Relationship Id="rId7" Type="http://schemas.openxmlformats.org/officeDocument/2006/relationships/slide" Target="slides/slide6.xml"/><Relationship Id="rId71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9798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34164" y="0"/>
            <a:ext cx="4309798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11BA4A-CE21-4A32-B7C0-D334362AFE98}" type="datetimeFigureOut">
              <a:rPr lang="en-US" smtClean="0"/>
              <a:pPr/>
              <a:t>4/28/21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57475" y="857250"/>
            <a:ext cx="4630738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4569" y="3300414"/>
            <a:ext cx="795655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4"/>
            <a:ext cx="4309798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34164" y="6513514"/>
            <a:ext cx="4309798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F9B34-7C3E-40A3-9E55-C8F832F5C4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601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F9B34-7C3E-40A3-9E55-C8F832F5C48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86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F9B34-7C3E-40A3-9E55-C8F832F5C48D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267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F9B34-7C3E-40A3-9E55-C8F832F5C48D}" type="slidenum">
              <a:rPr lang="en-US" smtClean="0"/>
              <a:pPr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354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4500" y="1122363"/>
            <a:ext cx="10287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3602038"/>
            <a:ext cx="10287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E2BCD-2698-4F86-AB6F-9EFED1B6D0E0}" type="datetimeFigureOut">
              <a:rPr lang="en-US" smtClean="0"/>
              <a:pPr/>
              <a:t>4/28/21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05E1D-C8AC-450A-978A-8BB81D96D0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192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E2BCD-2698-4F86-AB6F-9EFED1B6D0E0}" type="datetimeFigureOut">
              <a:rPr lang="en-US" smtClean="0"/>
              <a:pPr/>
              <a:t>4/28/21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05E1D-C8AC-450A-978A-8BB81D96D0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364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2" y="365125"/>
            <a:ext cx="2957513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5" y="365125"/>
            <a:ext cx="8701088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E2BCD-2698-4F86-AB6F-9EFED1B6D0E0}" type="datetimeFigureOut">
              <a:rPr lang="en-US" smtClean="0"/>
              <a:pPr/>
              <a:t>4/28/21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05E1D-C8AC-450A-978A-8BB81D96D0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99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E2BCD-2698-4F86-AB6F-9EFED1B6D0E0}" type="datetimeFigureOut">
              <a:rPr lang="en-US" smtClean="0"/>
              <a:pPr/>
              <a:t>4/28/21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05E1D-C8AC-450A-978A-8BB81D96D0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102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1" y="1709739"/>
            <a:ext cx="1183005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1" y="4589464"/>
            <a:ext cx="118300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E2BCD-2698-4F86-AB6F-9EFED1B6D0E0}" type="datetimeFigureOut">
              <a:rPr lang="en-US" smtClean="0"/>
              <a:pPr/>
              <a:t>4/28/21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05E1D-C8AC-450A-978A-8BB81D96D0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325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1825625"/>
            <a:ext cx="58293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5" y="1825625"/>
            <a:ext cx="58293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E2BCD-2698-4F86-AB6F-9EFED1B6D0E0}" type="datetimeFigureOut">
              <a:rPr lang="en-US" smtClean="0"/>
              <a:pPr/>
              <a:t>4/28/21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05E1D-C8AC-450A-978A-8BB81D96D0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613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365126"/>
            <a:ext cx="1183005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2" y="1681163"/>
            <a:ext cx="580251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2" y="2505075"/>
            <a:ext cx="580251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25" y="1681163"/>
            <a:ext cx="58310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25" y="2505075"/>
            <a:ext cx="58310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E2BCD-2698-4F86-AB6F-9EFED1B6D0E0}" type="datetimeFigureOut">
              <a:rPr lang="en-US" smtClean="0"/>
              <a:pPr/>
              <a:t>4/28/21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05E1D-C8AC-450A-978A-8BB81D96D0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876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E2BCD-2698-4F86-AB6F-9EFED1B6D0E0}" type="datetimeFigureOut">
              <a:rPr lang="en-US" smtClean="0"/>
              <a:pPr/>
              <a:t>4/28/21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05E1D-C8AC-450A-978A-8BB81D96D0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448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E2BCD-2698-4F86-AB6F-9EFED1B6D0E0}" type="datetimeFigureOut">
              <a:rPr lang="en-US" smtClean="0"/>
              <a:pPr/>
              <a:t>4/28/21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05E1D-C8AC-450A-978A-8BB81D96D0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436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457200"/>
            <a:ext cx="4423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7" y="987426"/>
            <a:ext cx="694372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2057400"/>
            <a:ext cx="4423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E2BCD-2698-4F86-AB6F-9EFED1B6D0E0}" type="datetimeFigureOut">
              <a:rPr lang="en-US" smtClean="0"/>
              <a:pPr/>
              <a:t>4/28/21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05E1D-C8AC-450A-978A-8BB81D96D0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425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457200"/>
            <a:ext cx="4423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7" y="987426"/>
            <a:ext cx="6943725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2057400"/>
            <a:ext cx="4423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E2BCD-2698-4F86-AB6F-9EFED1B6D0E0}" type="datetimeFigureOut">
              <a:rPr lang="en-US" smtClean="0"/>
              <a:pPr/>
              <a:t>4/28/21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05E1D-C8AC-450A-978A-8BB81D96D0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158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365126"/>
            <a:ext cx="118300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1825625"/>
            <a:ext cx="118300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E2BCD-2698-4F86-AB6F-9EFED1B6D0E0}" type="datetimeFigureOut">
              <a:rPr lang="en-US" smtClean="0"/>
              <a:pPr/>
              <a:t>4/28/21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6356351"/>
            <a:ext cx="4629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05E1D-C8AC-450A-978A-8BB81D96D0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669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asons.org/articles/articles/fulfilled-prophecy-evidence-for-the-reliability-of-the-bible" TargetMode="Externa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plainsite.org/html/imam_mahdi.html" TargetMode="Externa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9225" y="0"/>
            <a:ext cx="6228021" cy="1616150"/>
          </a:xfrm>
        </p:spPr>
        <p:txBody>
          <a:bodyPr>
            <a:normAutofit/>
          </a:bodyPr>
          <a:lstStyle/>
          <a:p>
            <a:r>
              <a:rPr lang="ru-RU" sz="8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Эсхатология</a:t>
            </a:r>
            <a:endParaRPr lang="en-US" sz="8800" b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6188" y="1935126"/>
            <a:ext cx="7885189" cy="1408709"/>
          </a:xfrm>
        </p:spPr>
        <p:txBody>
          <a:bodyPr>
            <a:normAutofit fontScale="47500" lnSpcReduction="2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endParaRPr lang="en-US" sz="4800" b="1" dirty="0">
              <a:ln/>
              <a:solidFill>
                <a:schemeClr val="accent4"/>
              </a:solidFill>
            </a:endParaRPr>
          </a:p>
          <a:p>
            <a:r>
              <a:rPr lang="ru-RU" sz="10100" b="1" dirty="0">
                <a:ln/>
                <a:solidFill>
                  <a:schemeClr val="accent4"/>
                </a:solidFill>
              </a:rPr>
              <a:t>Чему надлежит быть вскоре</a:t>
            </a:r>
            <a:endParaRPr lang="en-US" sz="10100" b="1" dirty="0">
              <a:ln/>
              <a:solidFill>
                <a:schemeClr val="accent4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69882" y="6211669"/>
            <a:ext cx="4376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err="1">
                <a:solidFill>
                  <a:schemeClr val="bg1"/>
                </a:solidFill>
              </a:rPr>
              <a:t>Рэндэлл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Хиллибрэнд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086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2657" y="0"/>
            <a:ext cx="553377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70-я </a:t>
            </a:r>
            <a:r>
              <a:rPr lang="ru-RU" b="1" dirty="0" err="1"/>
              <a:t>седьмина</a:t>
            </a:r>
            <a:r>
              <a:rPr lang="ru-RU" b="1" dirty="0"/>
              <a:t> Даниила</a:t>
            </a:r>
            <a:br>
              <a:rPr lang="en-US" b="1" dirty="0"/>
            </a:br>
            <a:r>
              <a:rPr lang="ru-RU" sz="3200" b="1" dirty="0"/>
              <a:t>Даниил </a:t>
            </a:r>
            <a:r>
              <a:rPr lang="en-US" sz="3200" b="1" dirty="0"/>
              <a:t>9:25-26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170793" y="1339815"/>
            <a:ext cx="5651938" cy="507831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365760" indent="-365760"/>
            <a:r>
              <a:rPr lang="en-US" dirty="0"/>
              <a:t>25  </a:t>
            </a:r>
            <a:r>
              <a:rPr lang="ru-RU" dirty="0"/>
              <a:t>Итак знай и разумей: с того времени, как выйдет повеление о восстановлении Иерусалима, до Христа Владыки семь </a:t>
            </a:r>
            <a:r>
              <a:rPr lang="ru-RU" dirty="0" err="1"/>
              <a:t>седьмин</a:t>
            </a:r>
            <a:r>
              <a:rPr lang="ru-RU" dirty="0"/>
              <a:t> и шестьдесят две </a:t>
            </a:r>
            <a:r>
              <a:rPr lang="ru-RU" dirty="0" err="1"/>
              <a:t>седьмины</a:t>
            </a:r>
            <a:r>
              <a:rPr lang="ru-RU" dirty="0"/>
              <a:t>; и возвратится [народ] и обстроятся улицы и стены, но в трудные времена</a:t>
            </a:r>
            <a:r>
              <a:rPr lang="en-US" dirty="0"/>
              <a:t>.</a:t>
            </a:r>
          </a:p>
          <a:p>
            <a:pPr marL="365760" indent="-365760"/>
            <a:endParaRPr lang="en-US" dirty="0"/>
          </a:p>
          <a:p>
            <a:pPr marL="365760" indent="-365760">
              <a:buAutoNum type="arabicPlain" startAt="26"/>
            </a:pPr>
            <a:r>
              <a:rPr lang="ru-RU" dirty="0"/>
              <a:t>И по истечении шестидесяти двух </a:t>
            </a:r>
            <a:r>
              <a:rPr lang="ru-RU" dirty="0" err="1"/>
              <a:t>седьмин</a:t>
            </a:r>
            <a:r>
              <a:rPr lang="ru-RU" dirty="0"/>
              <a:t> предан будет смерти Христос, и не будет; </a:t>
            </a:r>
            <a:r>
              <a:rPr lang="ru-RU" dirty="0">
                <a:solidFill>
                  <a:srgbClr val="FF0000"/>
                </a:solidFill>
              </a:rPr>
              <a:t>а город и святилище разрушены будут народом вождя, который придет</a:t>
            </a:r>
            <a:r>
              <a:rPr lang="ru-RU" dirty="0"/>
              <a:t>, и конец его будет как от наводнения, и до конца войны будут опустошения</a:t>
            </a:r>
            <a:r>
              <a:rPr lang="en-US" dirty="0"/>
              <a:t>.</a:t>
            </a:r>
            <a:endParaRPr lang="ru-RU" dirty="0"/>
          </a:p>
          <a:p>
            <a:pPr marL="365760" indent="-365760">
              <a:buAutoNum type="arabicPlain" startAt="26"/>
            </a:pPr>
            <a:endParaRPr lang="en-US" dirty="0"/>
          </a:p>
          <a:p>
            <a:pPr marL="365760" indent="-365760">
              <a:buAutoNum type="arabicPlain" startAt="26"/>
            </a:pPr>
            <a:endParaRPr lang="en-US" dirty="0"/>
          </a:p>
          <a:p>
            <a:pPr marL="365760" indent="-365760">
              <a:buAutoNum type="arabicPlain" startAt="26"/>
            </a:pPr>
            <a:endParaRPr lang="en-US" dirty="0"/>
          </a:p>
          <a:p>
            <a:pPr marL="365760" indent="-365760">
              <a:buAutoNum type="arabicPlain" startAt="26"/>
            </a:pPr>
            <a:endParaRPr lang="en-US" dirty="0"/>
          </a:p>
          <a:p>
            <a:pPr marL="365760" indent="-365760">
              <a:buAutoNum type="arabicPlain" startAt="26"/>
            </a:pPr>
            <a:endParaRPr lang="en-US" dirty="0"/>
          </a:p>
          <a:p>
            <a:pPr marL="365760" indent="-365760">
              <a:buAutoNum type="arabicPlain" startAt="26"/>
            </a:pPr>
            <a:endParaRPr lang="en-US" dirty="0"/>
          </a:p>
          <a:p>
            <a:pPr marL="365760" indent="-365760">
              <a:buAutoNum type="arabicPlain" startAt="26"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57012" y="1339815"/>
            <a:ext cx="770946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Этот указ был издан царем </a:t>
            </a:r>
            <a:r>
              <a:rPr lang="ru-RU" dirty="0" err="1">
                <a:solidFill>
                  <a:srgbClr val="0070C0"/>
                </a:solidFill>
              </a:rPr>
              <a:t>Артаксерксом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(</a:t>
            </a:r>
            <a:r>
              <a:rPr lang="ru-RU" dirty="0" err="1">
                <a:solidFill>
                  <a:srgbClr val="0070C0"/>
                </a:solidFill>
              </a:rPr>
              <a:t>Неем</a:t>
            </a:r>
            <a:r>
              <a:rPr lang="en-US" dirty="0">
                <a:solidFill>
                  <a:srgbClr val="0070C0"/>
                </a:solidFill>
              </a:rPr>
              <a:t>. 2:10-</a:t>
            </a:r>
            <a:r>
              <a:rPr lang="ru-RU" dirty="0">
                <a:solidFill>
                  <a:srgbClr val="0070C0"/>
                </a:solidFill>
              </a:rPr>
              <a:t>1</a:t>
            </a:r>
            <a:r>
              <a:rPr lang="en-US" dirty="0">
                <a:solidFill>
                  <a:srgbClr val="0070C0"/>
                </a:solidFill>
              </a:rPr>
              <a:t>8) </a:t>
            </a:r>
            <a:r>
              <a:rPr lang="ru-RU" dirty="0">
                <a:solidFill>
                  <a:srgbClr val="0070C0"/>
                </a:solidFill>
              </a:rPr>
              <a:t>5 марта</a:t>
            </a:r>
            <a:r>
              <a:rPr lang="en-US" dirty="0">
                <a:solidFill>
                  <a:srgbClr val="0070C0"/>
                </a:solidFill>
              </a:rPr>
              <a:t> 444 </a:t>
            </a:r>
            <a:r>
              <a:rPr lang="ru-RU" dirty="0">
                <a:solidFill>
                  <a:srgbClr val="0070C0"/>
                </a:solidFill>
              </a:rPr>
              <a:t>г. до Р.Х</a:t>
            </a:r>
            <a:r>
              <a:rPr lang="en-US" dirty="0">
                <a:solidFill>
                  <a:srgbClr val="0070C0"/>
                </a:solidFill>
              </a:rPr>
              <a:t>. </a:t>
            </a:r>
            <a:r>
              <a:rPr lang="ru-RU" dirty="0">
                <a:solidFill>
                  <a:srgbClr val="0070C0"/>
                </a:solidFill>
              </a:rPr>
              <a:t>В течение последующих 7 лет после издания указа Иерусалим был восстановлен.</a:t>
            </a:r>
            <a:endParaRPr lang="en-US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ru-RU" dirty="0">
                <a:solidFill>
                  <a:srgbClr val="0070C0"/>
                </a:solidFill>
              </a:rPr>
              <a:t>Спустя 62 </a:t>
            </a:r>
            <a:r>
              <a:rPr lang="ru-RU" dirty="0" err="1">
                <a:solidFill>
                  <a:srgbClr val="0070C0"/>
                </a:solidFill>
              </a:rPr>
              <a:t>седьмины</a:t>
            </a:r>
            <a:r>
              <a:rPr lang="ru-RU" dirty="0">
                <a:solidFill>
                  <a:srgbClr val="0070C0"/>
                </a:solidFill>
              </a:rPr>
              <a:t> Мессия был предан смерти («отрезан», «истреблен») Это произошло 30 марта 33 года от Р.Х.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ru-RU" dirty="0">
                <a:solidFill>
                  <a:srgbClr val="0070C0"/>
                </a:solidFill>
              </a:rPr>
              <a:t>Это завершает период 69 </a:t>
            </a:r>
            <a:r>
              <a:rPr lang="ru-RU" dirty="0" err="1">
                <a:solidFill>
                  <a:srgbClr val="0070C0"/>
                </a:solidFill>
              </a:rPr>
              <a:t>седьмин</a:t>
            </a:r>
            <a:r>
              <a:rPr lang="ru-RU" dirty="0">
                <a:solidFill>
                  <a:srgbClr val="0070C0"/>
                </a:solidFill>
              </a:rPr>
              <a:t>.</a:t>
            </a:r>
            <a:endParaRPr lang="en-US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ru-RU" dirty="0">
                <a:solidFill>
                  <a:srgbClr val="0070C0"/>
                </a:solidFill>
              </a:rPr>
              <a:t>Затем следует период, который можно назвать «Век Церкви». В конце века Церкви начнется 70-я </a:t>
            </a:r>
            <a:r>
              <a:rPr lang="ru-RU" dirty="0" err="1">
                <a:solidFill>
                  <a:srgbClr val="0070C0"/>
                </a:solidFill>
              </a:rPr>
              <a:t>седьмина</a:t>
            </a:r>
            <a:r>
              <a:rPr lang="ru-RU" dirty="0">
                <a:solidFill>
                  <a:srgbClr val="0070C0"/>
                </a:solidFill>
              </a:rPr>
              <a:t> Даниила, во время которой антихрист </a:t>
            </a:r>
            <a:r>
              <a:rPr lang="ru-RU" dirty="0">
                <a:solidFill>
                  <a:srgbClr val="FF0000"/>
                </a:solidFill>
              </a:rPr>
              <a:t>«вождь, который придет»  - разрушит Иерусалим и храм</a:t>
            </a:r>
            <a:r>
              <a:rPr lang="ru-RU" dirty="0">
                <a:solidFill>
                  <a:srgbClr val="0070C0"/>
                </a:solidFill>
              </a:rPr>
              <a:t>. </a:t>
            </a:r>
            <a:r>
              <a:rPr lang="en-US" dirty="0">
                <a:solidFill>
                  <a:srgbClr val="0070C0"/>
                </a:solidFill>
              </a:rPr>
              <a:t>(</a:t>
            </a:r>
            <a:r>
              <a:rPr lang="ru-RU" dirty="0">
                <a:solidFill>
                  <a:srgbClr val="0070C0"/>
                </a:solidFill>
              </a:rPr>
              <a:t>ср</a:t>
            </a:r>
            <a:r>
              <a:rPr lang="en-US" dirty="0">
                <a:solidFill>
                  <a:srgbClr val="0070C0"/>
                </a:solidFill>
              </a:rPr>
              <a:t>. </a:t>
            </a:r>
            <a:r>
              <a:rPr lang="ru-RU" dirty="0" err="1">
                <a:solidFill>
                  <a:srgbClr val="0070C0"/>
                </a:solidFill>
              </a:rPr>
              <a:t>Зах</a:t>
            </a:r>
            <a:r>
              <a:rPr lang="en-US" dirty="0">
                <a:solidFill>
                  <a:srgbClr val="0070C0"/>
                </a:solidFill>
              </a:rPr>
              <a:t>.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14:1-2).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ru-RU" dirty="0"/>
              <a:t>ПРИМЕЧАНИЕ</a:t>
            </a:r>
            <a:r>
              <a:rPr lang="en-US" dirty="0"/>
              <a:t>: </a:t>
            </a:r>
            <a:r>
              <a:rPr lang="ru-RU" dirty="0"/>
              <a:t> Здесь не идет речь о разрушении Иерусалима и храма в 70 году от Р.Х., потому что в 26 стихе говорится «и конец его будет, как от наводнения, и до конца войны будут опустошения». </a:t>
            </a:r>
            <a:r>
              <a:rPr lang="en-US" dirty="0"/>
              <a:t> </a:t>
            </a:r>
            <a:r>
              <a:rPr lang="ru-RU" dirty="0"/>
              <a:t>Этих событий нет в истории Израиля, не было непрекращающихся войн со времен разрушения храма</a:t>
            </a:r>
            <a:r>
              <a:rPr lang="en-US" dirty="0"/>
              <a:t>.</a:t>
            </a:r>
            <a:r>
              <a:rPr lang="ru-RU" dirty="0"/>
              <a:t> Таким образом, это относится к периоду великой скорби.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18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8231" y="14252"/>
            <a:ext cx="555554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70-я </a:t>
            </a:r>
            <a:r>
              <a:rPr lang="ru-RU" b="1" dirty="0" err="1"/>
              <a:t>седьмина</a:t>
            </a:r>
            <a:r>
              <a:rPr lang="ru-RU" b="1" dirty="0"/>
              <a:t> Даниила</a:t>
            </a:r>
            <a:br>
              <a:rPr lang="en-US" b="1" dirty="0"/>
            </a:br>
            <a:r>
              <a:rPr lang="ru-RU" sz="3200" b="1" dirty="0"/>
              <a:t>Даниил </a:t>
            </a:r>
            <a:r>
              <a:rPr lang="en-US" sz="3200" b="1" dirty="0"/>
              <a:t>9:27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13661" y="5343034"/>
            <a:ext cx="13244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40080" indent="-640080"/>
            <a:r>
              <a:rPr lang="ru-RU" dirty="0"/>
              <a:t>ПРИМЕЧАНИЕ</a:t>
            </a:r>
            <a:r>
              <a:rPr lang="en-US" dirty="0"/>
              <a:t>: </a:t>
            </a:r>
            <a:r>
              <a:rPr lang="ru-RU" dirty="0"/>
              <a:t>В период великой скорби экономика вернется к ветхозаветному образцу. Поскольку Святой Дух вместе с Церковью будут взяты от земли во время восхищения </a:t>
            </a:r>
            <a:r>
              <a:rPr lang="en-US" dirty="0"/>
              <a:t>(2</a:t>
            </a:r>
            <a:r>
              <a:rPr lang="ru-RU" dirty="0"/>
              <a:t> Фес. </a:t>
            </a:r>
            <a:r>
              <a:rPr lang="en-US" dirty="0"/>
              <a:t>2:1,7), </a:t>
            </a:r>
            <a:r>
              <a:rPr lang="ru-RU" dirty="0"/>
              <a:t>Дух Божий больше не будет поселяться и жить в человеке, как это происходит ныне в Век Церкви. Он по Своему усмотрению будет сходить на людей и покидать их точно так же, как было во времена Ветхого Завета </a:t>
            </a:r>
            <a:r>
              <a:rPr lang="en-US" dirty="0"/>
              <a:t>(</a:t>
            </a:r>
            <a:r>
              <a:rPr lang="ru-RU" dirty="0"/>
              <a:t>ср</a:t>
            </a:r>
            <a:r>
              <a:rPr lang="en-US" dirty="0"/>
              <a:t>. </a:t>
            </a:r>
            <a:r>
              <a:rPr lang="ru-RU" dirty="0" err="1"/>
              <a:t>Пс</a:t>
            </a:r>
            <a:r>
              <a:rPr lang="en-US" dirty="0"/>
              <a:t>.</a:t>
            </a:r>
            <a:r>
              <a:rPr lang="ru-RU" dirty="0"/>
              <a:t> </a:t>
            </a:r>
            <a:r>
              <a:rPr lang="en-US" dirty="0"/>
              <a:t>5</a:t>
            </a:r>
            <a:r>
              <a:rPr lang="ru-RU" dirty="0"/>
              <a:t>0</a:t>
            </a:r>
            <a:r>
              <a:rPr lang="en-US" dirty="0"/>
              <a:t>:1</a:t>
            </a:r>
            <a:r>
              <a:rPr lang="ru-RU" dirty="0"/>
              <a:t>3</a:t>
            </a:r>
            <a:r>
              <a:rPr lang="en-US" dirty="0"/>
              <a:t>; </a:t>
            </a:r>
            <a:r>
              <a:rPr lang="ru-RU" dirty="0"/>
              <a:t>Суд. </a:t>
            </a:r>
            <a:r>
              <a:rPr lang="en-US" dirty="0"/>
              <a:t>16:20; </a:t>
            </a:r>
            <a:r>
              <a:rPr lang="ru-RU" dirty="0"/>
              <a:t>1 </a:t>
            </a:r>
            <a:r>
              <a:rPr lang="ru-RU" dirty="0" err="1"/>
              <a:t>Цар</a:t>
            </a:r>
            <a:r>
              <a:rPr lang="en-US" dirty="0"/>
              <a:t>.</a:t>
            </a:r>
            <a:r>
              <a:rPr lang="ru-RU" dirty="0"/>
              <a:t> </a:t>
            </a:r>
            <a:r>
              <a:rPr lang="en-US" dirty="0"/>
              <a:t>16:14).</a:t>
            </a:r>
          </a:p>
        </p:txBody>
      </p:sp>
      <p:sp>
        <p:nvSpPr>
          <p:cNvPr id="4" name="Rectangle 3"/>
          <p:cNvSpPr/>
          <p:nvPr/>
        </p:nvSpPr>
        <p:spPr>
          <a:xfrm>
            <a:off x="313661" y="1339815"/>
            <a:ext cx="4896293" cy="286232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dirty="0"/>
              <a:t>«И утвердит завет для многих одна </a:t>
            </a:r>
            <a:r>
              <a:rPr lang="ru-RU" dirty="0" err="1"/>
              <a:t>седьмина</a:t>
            </a:r>
            <a:r>
              <a:rPr lang="en-US" dirty="0"/>
              <a:t>,</a:t>
            </a:r>
          </a:p>
          <a:p>
            <a:endParaRPr lang="en-US" dirty="0"/>
          </a:p>
          <a:p>
            <a:endParaRPr lang="en-US" dirty="0"/>
          </a:p>
          <a:p>
            <a:r>
              <a:rPr lang="ru-RU" dirty="0"/>
              <a:t>А в половине </a:t>
            </a:r>
            <a:r>
              <a:rPr lang="ru-RU" dirty="0" err="1"/>
              <a:t>седьмины</a:t>
            </a:r>
            <a:r>
              <a:rPr lang="ru-RU" dirty="0"/>
              <a:t> прекратится жертва и приношение и на крыле святилища будет мерзость запустения</a:t>
            </a:r>
            <a:r>
              <a:rPr lang="en-US" dirty="0"/>
              <a:t>, </a:t>
            </a:r>
          </a:p>
          <a:p>
            <a:endParaRPr lang="en-US" dirty="0"/>
          </a:p>
          <a:p>
            <a:endParaRPr lang="en-US" dirty="0"/>
          </a:p>
          <a:p>
            <a:r>
              <a:rPr lang="ru-RU" dirty="0"/>
              <a:t>и окончательная предопределенная гибель постигнет опустошителя».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65135" y="1339815"/>
            <a:ext cx="82508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Антихрист заключит завет с Израильским народом на 7 лет.</a:t>
            </a:r>
            <a:endParaRPr lang="en-US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ru-RU" dirty="0">
                <a:solidFill>
                  <a:srgbClr val="0070C0"/>
                </a:solidFill>
              </a:rPr>
              <a:t>Однако в средине этой 70-й </a:t>
            </a:r>
            <a:r>
              <a:rPr lang="ru-RU" dirty="0" err="1">
                <a:solidFill>
                  <a:srgbClr val="0070C0"/>
                </a:solidFill>
              </a:rPr>
              <a:t>седьмины</a:t>
            </a:r>
            <a:r>
              <a:rPr lang="ru-RU" dirty="0">
                <a:solidFill>
                  <a:srgbClr val="0070C0"/>
                </a:solidFill>
              </a:rPr>
              <a:t> антихрист нарушит завет, запретит жертвы в Иудейском храме и осквернит его, когда его лжепророк установит для поклонения статую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ru-RU" dirty="0">
                <a:solidFill>
                  <a:srgbClr val="0070C0"/>
                </a:solidFill>
              </a:rPr>
              <a:t>антихриста </a:t>
            </a:r>
            <a:r>
              <a:rPr lang="en-US" dirty="0">
                <a:solidFill>
                  <a:srgbClr val="0070C0"/>
                </a:solidFill>
              </a:rPr>
              <a:t>(</a:t>
            </a:r>
            <a:r>
              <a:rPr lang="ru-RU" dirty="0" err="1">
                <a:solidFill>
                  <a:srgbClr val="0070C0"/>
                </a:solidFill>
              </a:rPr>
              <a:t>Отк</a:t>
            </a:r>
            <a:r>
              <a:rPr lang="ru-RU" dirty="0">
                <a:solidFill>
                  <a:srgbClr val="0070C0"/>
                </a:solidFill>
              </a:rPr>
              <a:t>. </a:t>
            </a:r>
            <a:r>
              <a:rPr lang="en-US" dirty="0">
                <a:solidFill>
                  <a:srgbClr val="0070C0"/>
                </a:solidFill>
              </a:rPr>
              <a:t>13:14-15) </a:t>
            </a:r>
            <a:r>
              <a:rPr lang="ru-RU" dirty="0">
                <a:solidFill>
                  <a:srgbClr val="0070C0"/>
                </a:solidFill>
              </a:rPr>
              <a:t>в Святом Святых </a:t>
            </a:r>
            <a:r>
              <a:rPr lang="en-US" dirty="0">
                <a:solidFill>
                  <a:srgbClr val="0070C0"/>
                </a:solidFill>
              </a:rPr>
              <a:t>(</a:t>
            </a:r>
            <a:r>
              <a:rPr lang="ru-RU" dirty="0" err="1">
                <a:solidFill>
                  <a:srgbClr val="0070C0"/>
                </a:solidFill>
              </a:rPr>
              <a:t>Мф</a:t>
            </a:r>
            <a:r>
              <a:rPr lang="ru-RU" dirty="0">
                <a:solidFill>
                  <a:srgbClr val="0070C0"/>
                </a:solidFill>
              </a:rPr>
              <a:t>. </a:t>
            </a:r>
            <a:r>
              <a:rPr lang="en-US" dirty="0">
                <a:solidFill>
                  <a:srgbClr val="0070C0"/>
                </a:solidFill>
              </a:rPr>
              <a:t>24:15)</a:t>
            </a:r>
            <a:r>
              <a:rPr lang="ru-RU" dirty="0">
                <a:solidFill>
                  <a:srgbClr val="0070C0"/>
                </a:solidFill>
              </a:rPr>
              <a:t>, когда он будет объявлен богом </a:t>
            </a:r>
            <a:r>
              <a:rPr lang="en-US" dirty="0">
                <a:solidFill>
                  <a:srgbClr val="0070C0"/>
                </a:solidFill>
              </a:rPr>
              <a:t>(</a:t>
            </a:r>
            <a:r>
              <a:rPr lang="ru-RU" dirty="0">
                <a:solidFill>
                  <a:srgbClr val="0070C0"/>
                </a:solidFill>
              </a:rPr>
              <a:t>2 Фес</a:t>
            </a:r>
            <a:r>
              <a:rPr lang="en-US" dirty="0">
                <a:solidFill>
                  <a:srgbClr val="0070C0"/>
                </a:solidFill>
              </a:rPr>
              <a:t>.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2:4; </a:t>
            </a:r>
            <a:r>
              <a:rPr lang="ru-RU" dirty="0" err="1">
                <a:solidFill>
                  <a:srgbClr val="0070C0"/>
                </a:solidFill>
              </a:rPr>
              <a:t>Отк</a:t>
            </a:r>
            <a:r>
              <a:rPr lang="ru-RU" dirty="0">
                <a:solidFill>
                  <a:srgbClr val="0070C0"/>
                </a:solidFill>
              </a:rPr>
              <a:t>. </a:t>
            </a:r>
            <a:r>
              <a:rPr lang="en-US" dirty="0">
                <a:solidFill>
                  <a:srgbClr val="0070C0"/>
                </a:solidFill>
              </a:rPr>
              <a:t>13:8).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ru-RU" dirty="0">
                <a:solidFill>
                  <a:srgbClr val="0070C0"/>
                </a:solidFill>
              </a:rPr>
              <a:t>Эта погибель произойдет, когда антихрист (с его лжепророком) будут брошены в озеро огненное (</a:t>
            </a:r>
            <a:r>
              <a:rPr lang="ru-RU" dirty="0" err="1">
                <a:solidFill>
                  <a:srgbClr val="0070C0"/>
                </a:solidFill>
              </a:rPr>
              <a:t>Отк</a:t>
            </a:r>
            <a:r>
              <a:rPr lang="ru-RU" dirty="0">
                <a:solidFill>
                  <a:srgbClr val="0070C0"/>
                </a:solidFill>
              </a:rPr>
              <a:t>. </a:t>
            </a:r>
            <a:r>
              <a:rPr lang="en-US" dirty="0">
                <a:solidFill>
                  <a:srgbClr val="0070C0"/>
                </a:solidFill>
              </a:rPr>
              <a:t>19:20).</a:t>
            </a:r>
          </a:p>
        </p:txBody>
      </p:sp>
    </p:spTree>
    <p:extLst>
      <p:ext uri="{BB962C8B-B14F-4D97-AF65-F5344CB8AC3E}">
        <p14:creationId xmlns:p14="http://schemas.microsoft.com/office/powerpoint/2010/main" val="230181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816" y="829008"/>
            <a:ext cx="2158670" cy="578543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21389" y="1082831"/>
            <a:ext cx="21873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Золотая голова</a:t>
            </a:r>
            <a:endParaRPr lang="en-US" b="1" dirty="0"/>
          </a:p>
          <a:p>
            <a:r>
              <a:rPr lang="ru-RU" dirty="0"/>
              <a:t>Вавилон</a:t>
            </a:r>
            <a:endParaRPr lang="en-US" dirty="0"/>
          </a:p>
          <a:p>
            <a:r>
              <a:rPr lang="ru-RU" dirty="0"/>
              <a:t>Стихи</a:t>
            </a:r>
            <a:r>
              <a:rPr lang="en-US" dirty="0"/>
              <a:t> 32, 35-38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421389" y="2024670"/>
            <a:ext cx="27109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Грудь и руки серебряные</a:t>
            </a:r>
            <a:endParaRPr lang="en-US" b="1" dirty="0"/>
          </a:p>
          <a:p>
            <a:r>
              <a:rPr lang="ru-RU" dirty="0" err="1"/>
              <a:t>Мидо</a:t>
            </a:r>
            <a:r>
              <a:rPr lang="ru-RU" dirty="0"/>
              <a:t>-Персия</a:t>
            </a:r>
            <a:endParaRPr lang="en-US" dirty="0"/>
          </a:p>
          <a:p>
            <a:r>
              <a:rPr lang="ru-RU" dirty="0"/>
              <a:t>Стихи</a:t>
            </a:r>
            <a:r>
              <a:rPr lang="en-US" dirty="0"/>
              <a:t> 32,</a:t>
            </a:r>
            <a:r>
              <a:rPr lang="ru-RU" dirty="0"/>
              <a:t> </a:t>
            </a:r>
            <a:r>
              <a:rPr lang="en-US" dirty="0"/>
              <a:t>39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35581" y="3077596"/>
            <a:ext cx="24996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Чрево и бедра медные</a:t>
            </a:r>
            <a:endParaRPr lang="en-US" b="1" dirty="0"/>
          </a:p>
          <a:p>
            <a:r>
              <a:rPr lang="ru-RU" dirty="0"/>
              <a:t>Греция</a:t>
            </a:r>
            <a:endParaRPr lang="en-US" dirty="0"/>
          </a:p>
          <a:p>
            <a:r>
              <a:rPr lang="ru-RU" dirty="0"/>
              <a:t>Стихи</a:t>
            </a:r>
            <a:r>
              <a:rPr lang="en-US" dirty="0"/>
              <a:t> 32,</a:t>
            </a:r>
            <a:r>
              <a:rPr lang="ru-RU" dirty="0"/>
              <a:t> </a:t>
            </a:r>
            <a:r>
              <a:rPr lang="en-US" dirty="0"/>
              <a:t>39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95126" y="4469251"/>
            <a:ext cx="20013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Голени железные</a:t>
            </a:r>
            <a:endParaRPr lang="en-US" b="1" dirty="0"/>
          </a:p>
          <a:p>
            <a:r>
              <a:rPr lang="ru-RU" dirty="0"/>
              <a:t>Рим</a:t>
            </a:r>
            <a:endParaRPr lang="en-US" dirty="0"/>
          </a:p>
          <a:p>
            <a:r>
              <a:rPr lang="ru-RU" dirty="0"/>
              <a:t>Стихи</a:t>
            </a:r>
            <a:r>
              <a:rPr lang="en-US" dirty="0"/>
              <a:t> 33,</a:t>
            </a:r>
            <a:r>
              <a:rPr lang="ru-RU" dirty="0"/>
              <a:t> </a:t>
            </a:r>
            <a:r>
              <a:rPr lang="en-US" dirty="0"/>
              <a:t>40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93603" y="5691108"/>
            <a:ext cx="29401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Ноги из железа и глины</a:t>
            </a:r>
            <a:endParaRPr lang="en-US" b="1" dirty="0"/>
          </a:p>
          <a:p>
            <a:r>
              <a:rPr lang="ru-RU" dirty="0"/>
              <a:t>Восстановленный Вавилон</a:t>
            </a:r>
            <a:endParaRPr lang="en-US" dirty="0"/>
          </a:p>
          <a:p>
            <a:r>
              <a:rPr lang="ru-RU" dirty="0"/>
              <a:t>Стихи</a:t>
            </a:r>
            <a:r>
              <a:rPr lang="en-US" dirty="0"/>
              <a:t> 33,</a:t>
            </a:r>
            <a:r>
              <a:rPr lang="ru-RU" dirty="0"/>
              <a:t> </a:t>
            </a:r>
            <a:r>
              <a:rPr lang="en-US" dirty="0"/>
              <a:t>41-43</a:t>
            </a:r>
          </a:p>
        </p:txBody>
      </p:sp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7608729" y="0"/>
            <a:ext cx="4025552" cy="1103584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/>
              <a:t>Видение Даниила</a:t>
            </a:r>
            <a:br>
              <a:rPr lang="en-US" b="1" dirty="0"/>
            </a:br>
            <a:r>
              <a:rPr lang="ru-RU" sz="2800" b="1" dirty="0"/>
              <a:t>Даниил </a:t>
            </a:r>
            <a:r>
              <a:rPr lang="en-US" sz="2800" b="1" dirty="0"/>
              <a:t>2</a:t>
            </a:r>
            <a:endParaRPr lang="en-US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472965" y="394692"/>
            <a:ext cx="3888828" cy="646330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Истукан </a:t>
            </a:r>
            <a:r>
              <a:rPr lang="en-US" b="1" dirty="0"/>
              <a:t>– </a:t>
            </a:r>
            <a:r>
              <a:rPr lang="ru-RU" b="1" dirty="0"/>
              <a:t>Даниил </a:t>
            </a:r>
            <a:r>
              <a:rPr lang="en-US" b="1" dirty="0"/>
              <a:t>2:32-35</a:t>
            </a:r>
          </a:p>
          <a:p>
            <a:endParaRPr lang="en-US" dirty="0"/>
          </a:p>
          <a:p>
            <a:pPr lvl="1" indent="-274320"/>
            <a:r>
              <a:rPr lang="en-US" dirty="0"/>
              <a:t>32 </a:t>
            </a:r>
            <a:r>
              <a:rPr lang="ru-RU" dirty="0"/>
              <a:t>У этого истукана голова была из чистого золота, грудь его и руки его - из серебра, чрево его и бедра его медные</a:t>
            </a:r>
            <a:r>
              <a:rPr lang="en-US" dirty="0"/>
              <a:t>,</a:t>
            </a:r>
          </a:p>
          <a:p>
            <a:pPr lvl="1" indent="-274320"/>
            <a:r>
              <a:rPr lang="en-US" dirty="0"/>
              <a:t>33 </a:t>
            </a:r>
            <a:r>
              <a:rPr lang="ru-RU" dirty="0"/>
              <a:t>голени его железные, ноги его частью железные, частью глиняные</a:t>
            </a:r>
            <a:r>
              <a:rPr lang="en-US" dirty="0"/>
              <a:t>.</a:t>
            </a:r>
          </a:p>
          <a:p>
            <a:pPr lvl="1" indent="-274320"/>
            <a:r>
              <a:rPr lang="en-US" dirty="0"/>
              <a:t>34 </a:t>
            </a:r>
            <a:r>
              <a:rPr lang="ru-RU" dirty="0"/>
              <a:t>Ты видел его, доколе камень не оторвался от горы без содействия рук, ударил в истукана, в железные и глиняные ноги его, и разбил их</a:t>
            </a:r>
            <a:r>
              <a:rPr lang="en-US" dirty="0"/>
              <a:t>.</a:t>
            </a:r>
          </a:p>
          <a:p>
            <a:pPr lvl="1" indent="-274320"/>
            <a:r>
              <a:rPr lang="en-US" dirty="0"/>
              <a:t>35 </a:t>
            </a:r>
            <a:r>
              <a:rPr lang="ru-RU" dirty="0"/>
              <a:t>Тогда все вместе раздробилось: железо, глина, медь, серебро и золото сделались как прах на летних гумнах, и ветер унес их, и следа не осталось от них; а камень, разбивший истукана, сделался великою горою и наполнил всю землю.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866" y="4878590"/>
            <a:ext cx="2558668" cy="17182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08816" y="3869087"/>
            <a:ext cx="29765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Разбивающий камень</a:t>
            </a:r>
            <a:endParaRPr lang="en-US" b="1" dirty="0"/>
          </a:p>
          <a:p>
            <a:r>
              <a:rPr lang="ru-RU" dirty="0"/>
              <a:t>1000-летнее царство Христа</a:t>
            </a:r>
            <a:endParaRPr lang="en-US" dirty="0"/>
          </a:p>
          <a:p>
            <a:r>
              <a:rPr lang="ru-RU" dirty="0"/>
              <a:t>Стихи</a:t>
            </a:r>
            <a:r>
              <a:rPr lang="en-US" dirty="0"/>
              <a:t> 34-35,</a:t>
            </a:r>
            <a:r>
              <a:rPr lang="ru-RU" dirty="0"/>
              <a:t> </a:t>
            </a:r>
            <a:r>
              <a:rPr lang="en-US" dirty="0"/>
              <a:t>44-45</a:t>
            </a:r>
          </a:p>
        </p:txBody>
      </p:sp>
    </p:spTree>
    <p:extLst>
      <p:ext uri="{BB962C8B-B14F-4D97-AF65-F5344CB8AC3E}">
        <p14:creationId xmlns:p14="http://schemas.microsoft.com/office/powerpoint/2010/main" val="1139515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6915" y="0"/>
            <a:ext cx="480646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Ступни ног истукана</a:t>
            </a:r>
            <a:br>
              <a:rPr lang="en-US" dirty="0"/>
            </a:br>
            <a:r>
              <a:rPr lang="ru-RU" sz="3200" dirty="0"/>
              <a:t>Даниил </a:t>
            </a:r>
            <a:r>
              <a:rPr lang="en-US" sz="3200" dirty="0"/>
              <a:t>2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74076" y="1320772"/>
            <a:ext cx="11012213" cy="120032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457200" indent="-457200">
              <a:buAutoNum type="arabicPlain" startAt="32"/>
            </a:pPr>
            <a:r>
              <a:rPr lang="ru-RU" dirty="0"/>
              <a:t>У этого истукана голова была из чистого золота, грудь его и руки его - из серебра, чрево его и бедра его медные</a:t>
            </a:r>
            <a:r>
              <a:rPr lang="en-US" dirty="0"/>
              <a:t>,</a:t>
            </a:r>
          </a:p>
          <a:p>
            <a:pPr marL="457200" indent="-457200"/>
            <a:r>
              <a:rPr lang="en-US" dirty="0"/>
              <a:t>33 </a:t>
            </a:r>
            <a:r>
              <a:rPr lang="ru-RU" dirty="0"/>
              <a:t>	</a:t>
            </a:r>
            <a:r>
              <a:rPr lang="ru-RU" b="1" dirty="0"/>
              <a:t>голени его железные, ноги его частью железные, частью глиняные.</a:t>
            </a:r>
          </a:p>
          <a:p>
            <a:pPr marL="457200" indent="-457200"/>
            <a:r>
              <a:rPr lang="ru-RU" dirty="0"/>
              <a:t>.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1474075" y="2745323"/>
            <a:ext cx="11012213" cy="120032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457200" marR="0" indent="-457200">
              <a:spcBef>
                <a:spcPts val="0"/>
              </a:spcBef>
              <a:tabLst>
                <a:tab pos="228600" algn="r"/>
                <a:tab pos="457200" algn="l"/>
              </a:tabLst>
            </a:pPr>
            <a:r>
              <a:rPr lang="en-US" dirty="0">
                <a:latin typeface="Calibri" panose="020F0502020204030204" pitchFamily="34" charset="0"/>
              </a:rPr>
              <a:t>	42	</a:t>
            </a:r>
            <a:r>
              <a:rPr lang="ru-RU" dirty="0">
                <a:latin typeface="Calibri" panose="020F0502020204030204" pitchFamily="34" charset="0"/>
              </a:rPr>
              <a:t>И как персты ног были частью из железа, а частью из глины, так и царство будет частью крепкое, а частью хрупкое.</a:t>
            </a:r>
            <a:r>
              <a:rPr lang="en-US" dirty="0">
                <a:latin typeface="Calibri" panose="020F0502020204030204" pitchFamily="34" charset="0"/>
              </a:rPr>
              <a:t> </a:t>
            </a:r>
          </a:p>
          <a:p>
            <a:pPr marL="457200" marR="0" indent="-457200">
              <a:spcBef>
                <a:spcPts val="0"/>
              </a:spcBef>
              <a:tabLst>
                <a:tab pos="228600" algn="r"/>
                <a:tab pos="457200" algn="l"/>
              </a:tabLst>
            </a:pPr>
            <a:r>
              <a:rPr lang="en-US" dirty="0">
                <a:latin typeface="Calibri" panose="020F0502020204030204" pitchFamily="34" charset="0"/>
              </a:rPr>
              <a:t>	43	</a:t>
            </a:r>
            <a:r>
              <a:rPr lang="ru-RU" dirty="0">
                <a:latin typeface="Calibri" panose="020F0502020204030204" pitchFamily="34" charset="0"/>
              </a:rPr>
              <a:t>А что ты видел железо, смешанное с глиною горшечной , это значит, что </a:t>
            </a:r>
            <a:r>
              <a:rPr lang="ru-RU" b="1" dirty="0">
                <a:latin typeface="Calibri" panose="020F0502020204030204" pitchFamily="34" charset="0"/>
              </a:rPr>
              <a:t>они смешаются через семя человеческое , но не сольются одно с другим, как железо не смешивается с глиною</a:t>
            </a:r>
            <a:r>
              <a:rPr lang="ru-RU" dirty="0">
                <a:latin typeface="Calibri" panose="020F0502020204030204" pitchFamily="34" charset="0"/>
              </a:rPr>
              <a:t>. </a:t>
            </a:r>
            <a:endParaRPr lang="en-US" b="1" dirty="0">
              <a:effectLst/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8882" y="4122945"/>
            <a:ext cx="1293823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Союз мировых держав будет хрупким, как глина, из-за человечества (Дан.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ru-RU" dirty="0">
                <a:solidFill>
                  <a:srgbClr val="0070C0"/>
                </a:solidFill>
              </a:rPr>
              <a:t>2:43). И несмотря на то, что многие сегодня хотят мира и единства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ru-RU" dirty="0">
                <a:solidFill>
                  <a:srgbClr val="0070C0"/>
                </a:solidFill>
              </a:rPr>
              <a:t>во всем мире среди племен и народов , мир все же не наступит, каким бы он не казался реальным в начале великой скорби (1 Фес. 5:3).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ru-RU" dirty="0">
                <a:solidFill>
                  <a:srgbClr val="0070C0"/>
                </a:solidFill>
              </a:rPr>
              <a:t>До самого второго пришествия Христа у людей и народов будут свои планы. И только в 1000-летнем царстве, с приходом Христа наступит мир </a:t>
            </a:r>
            <a:r>
              <a:rPr lang="en-US" dirty="0">
                <a:solidFill>
                  <a:srgbClr val="0070C0"/>
                </a:solidFill>
              </a:rPr>
              <a:t>(</a:t>
            </a:r>
            <a:r>
              <a:rPr lang="ru-RU" dirty="0" err="1">
                <a:solidFill>
                  <a:srgbClr val="0070C0"/>
                </a:solidFill>
              </a:rPr>
              <a:t>Ис</a:t>
            </a:r>
            <a:r>
              <a:rPr lang="ru-RU" dirty="0">
                <a:solidFill>
                  <a:srgbClr val="0070C0"/>
                </a:solidFill>
              </a:rPr>
              <a:t>. </a:t>
            </a:r>
            <a:r>
              <a:rPr lang="en-US" dirty="0">
                <a:solidFill>
                  <a:srgbClr val="0070C0"/>
                </a:solidFill>
              </a:rPr>
              <a:t>9:7; </a:t>
            </a:r>
            <a:r>
              <a:rPr lang="ru-RU" dirty="0" err="1">
                <a:solidFill>
                  <a:srgbClr val="0070C0"/>
                </a:solidFill>
              </a:rPr>
              <a:t>Иез</a:t>
            </a:r>
            <a:r>
              <a:rPr lang="en-US" dirty="0">
                <a:solidFill>
                  <a:srgbClr val="0070C0"/>
                </a:solidFill>
              </a:rPr>
              <a:t>.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37:26). </a:t>
            </a:r>
            <a:r>
              <a:rPr lang="ru-RU" dirty="0">
                <a:solidFill>
                  <a:srgbClr val="0070C0"/>
                </a:solidFill>
              </a:rPr>
              <a:t>И даже во время правления Христа не всегда люди будут послушны Ему </a:t>
            </a:r>
            <a:r>
              <a:rPr lang="en-US" dirty="0">
                <a:solidFill>
                  <a:srgbClr val="0070C0"/>
                </a:solidFill>
              </a:rPr>
              <a:t>(</a:t>
            </a:r>
            <a:r>
              <a:rPr lang="ru-RU" dirty="0">
                <a:solidFill>
                  <a:srgbClr val="0070C0"/>
                </a:solidFill>
              </a:rPr>
              <a:t>ср</a:t>
            </a:r>
            <a:r>
              <a:rPr lang="en-US" dirty="0">
                <a:solidFill>
                  <a:srgbClr val="0070C0"/>
                </a:solidFill>
              </a:rPr>
              <a:t>. </a:t>
            </a:r>
            <a:r>
              <a:rPr lang="ru-RU" dirty="0" err="1">
                <a:solidFill>
                  <a:srgbClr val="0070C0"/>
                </a:solidFill>
              </a:rPr>
              <a:t>Зах</a:t>
            </a:r>
            <a:r>
              <a:rPr lang="ru-RU" dirty="0">
                <a:solidFill>
                  <a:srgbClr val="0070C0"/>
                </a:solidFill>
              </a:rPr>
              <a:t>. </a:t>
            </a:r>
            <a:r>
              <a:rPr lang="en-US" dirty="0">
                <a:solidFill>
                  <a:srgbClr val="0070C0"/>
                </a:solidFill>
              </a:rPr>
              <a:t>14:16-19)</a:t>
            </a:r>
            <a:r>
              <a:rPr lang="ru-RU" dirty="0">
                <a:solidFill>
                  <a:srgbClr val="0070C0"/>
                </a:solidFill>
              </a:rPr>
              <a:t>, а Он будет царствовать с жезлом железным </a:t>
            </a:r>
            <a:r>
              <a:rPr lang="en-US" dirty="0">
                <a:solidFill>
                  <a:srgbClr val="0070C0"/>
                </a:solidFill>
              </a:rPr>
              <a:t>(</a:t>
            </a:r>
            <a:r>
              <a:rPr lang="ru-RU" dirty="0" err="1">
                <a:solidFill>
                  <a:srgbClr val="0070C0"/>
                </a:solidFill>
              </a:rPr>
              <a:t>Отк</a:t>
            </a:r>
            <a:r>
              <a:rPr lang="ru-RU" dirty="0">
                <a:solidFill>
                  <a:srgbClr val="0070C0"/>
                </a:solidFill>
              </a:rPr>
              <a:t>. </a:t>
            </a:r>
            <a:r>
              <a:rPr lang="en-US" dirty="0">
                <a:solidFill>
                  <a:srgbClr val="0070C0"/>
                </a:solidFill>
              </a:rPr>
              <a:t>12:5; 19:15). </a:t>
            </a:r>
            <a:r>
              <a:rPr lang="ru-RU" dirty="0">
                <a:solidFill>
                  <a:srgbClr val="0070C0"/>
                </a:solidFill>
              </a:rPr>
              <a:t>Даже в конце 1000-летнего царства многие дети, рожденные во время царствования Христа, не поверят в Него как в Спасителя. Но когда сатана будет выпущен из великой бездны, они восстанут против Иисуса, чтобы свергнуть Его – к своей собственной погибели </a:t>
            </a:r>
            <a:r>
              <a:rPr lang="en-US" dirty="0">
                <a:solidFill>
                  <a:srgbClr val="0070C0"/>
                </a:solidFill>
              </a:rPr>
              <a:t>(</a:t>
            </a:r>
            <a:r>
              <a:rPr lang="ru-RU" dirty="0" err="1">
                <a:solidFill>
                  <a:srgbClr val="0070C0"/>
                </a:solidFill>
              </a:rPr>
              <a:t>Отк</a:t>
            </a:r>
            <a:r>
              <a:rPr lang="ru-RU" dirty="0">
                <a:solidFill>
                  <a:srgbClr val="0070C0"/>
                </a:solidFill>
              </a:rPr>
              <a:t>. </a:t>
            </a:r>
            <a:r>
              <a:rPr lang="en-US" dirty="0">
                <a:solidFill>
                  <a:srgbClr val="0070C0"/>
                </a:solidFill>
              </a:rPr>
              <a:t>20:1-3,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7-9).</a:t>
            </a:r>
          </a:p>
        </p:txBody>
      </p:sp>
    </p:spTree>
    <p:extLst>
      <p:ext uri="{BB962C8B-B14F-4D97-AF65-F5344CB8AC3E}">
        <p14:creationId xmlns:p14="http://schemas.microsoft.com/office/powerpoint/2010/main" val="66067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304028" y="1"/>
            <a:ext cx="5411972" cy="999460"/>
          </a:xfrm>
        </p:spPr>
        <p:txBody>
          <a:bodyPr/>
          <a:lstStyle/>
          <a:p>
            <a:pPr algn="ctr"/>
            <a:r>
              <a:rPr lang="ru-RU" b="1" dirty="0"/>
              <a:t>Видение Даниила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-1287" y="1"/>
            <a:ext cx="8083678" cy="658641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endParaRPr lang="en-US" sz="2000" dirty="0"/>
          </a:p>
          <a:p>
            <a:pPr algn="ctr"/>
            <a:r>
              <a:rPr lang="ru-RU" sz="2400" dirty="0"/>
              <a:t>Четыре зверя </a:t>
            </a:r>
            <a:r>
              <a:rPr lang="en-US" sz="2400" dirty="0"/>
              <a:t>– </a:t>
            </a:r>
            <a:r>
              <a:rPr lang="ru-RU" sz="2400" dirty="0"/>
              <a:t>Даниил </a:t>
            </a:r>
            <a:r>
              <a:rPr lang="en-US" sz="2400" dirty="0"/>
              <a:t>7:</a:t>
            </a:r>
            <a:r>
              <a:rPr lang="ru-RU" sz="2400" dirty="0"/>
              <a:t>2</a:t>
            </a:r>
            <a:r>
              <a:rPr lang="en-US" sz="2400" dirty="0"/>
              <a:t>-8</a:t>
            </a:r>
          </a:p>
          <a:p>
            <a:pPr algn="ctr"/>
            <a:endParaRPr lang="en-US" dirty="0"/>
          </a:p>
          <a:p>
            <a:pPr marL="342900" indent="-342900">
              <a:buAutoNum type="arabicPlain" startAt="2"/>
            </a:pPr>
            <a:r>
              <a:rPr lang="ru-RU" dirty="0"/>
              <a:t>Начав речь, Даниил сказал: видел я в ночном видении моем, и вот, четыре ветра небесных боролись на великом море</a:t>
            </a:r>
            <a:r>
              <a:rPr lang="en-US" dirty="0"/>
              <a:t>.</a:t>
            </a:r>
          </a:p>
          <a:p>
            <a:pPr marL="342900" indent="-342900">
              <a:buAutoNum type="arabicPlain" startAt="2"/>
            </a:pPr>
            <a:r>
              <a:rPr lang="en-US" dirty="0"/>
              <a:t> </a:t>
            </a:r>
            <a:r>
              <a:rPr lang="ru-RU" dirty="0"/>
              <a:t>и четыре больших зверя вышли из моря, непохожие один на другого.</a:t>
            </a:r>
            <a:endParaRPr lang="en-US" dirty="0"/>
          </a:p>
          <a:p>
            <a:pPr marL="342900" indent="-342900">
              <a:buAutoNum type="arabicPlain" startAt="2"/>
            </a:pPr>
            <a:r>
              <a:rPr lang="ru-RU" dirty="0"/>
              <a:t>Первый - как лев, но у него крылья орлиные; я смотрел, доколе не вырваны были у него крылья, и он поднят был от земли, и стал на ноги, как человек, и сердце человеческое дано ему</a:t>
            </a:r>
            <a:r>
              <a:rPr lang="en-US" dirty="0"/>
              <a:t>.</a:t>
            </a:r>
          </a:p>
          <a:p>
            <a:pPr marL="342900" indent="-342900">
              <a:buAutoNum type="arabicPlain" startAt="2"/>
            </a:pPr>
            <a:r>
              <a:rPr lang="ru-RU" dirty="0"/>
              <a:t>И вот еще зверь, второй, похожий на медведя, стоял с одной стороны, и три клыка во рту у него, между зубами его; ему сказано так: "встань, ешь мяса много!</a:t>
            </a:r>
            <a:endParaRPr lang="en-US" dirty="0"/>
          </a:p>
          <a:p>
            <a:pPr marL="342900" indent="-342900">
              <a:buAutoNum type="arabicPlain" startAt="2"/>
            </a:pPr>
            <a:r>
              <a:rPr lang="ru-RU" dirty="0"/>
              <a:t>Затем видел я, вот еще зверь, как барс; на спине у него четыре птичьих крыла, и четыре головы были у зверя сего, и власть дана была ему</a:t>
            </a:r>
            <a:r>
              <a:rPr lang="en-US" dirty="0"/>
              <a:t>.</a:t>
            </a:r>
          </a:p>
          <a:p>
            <a:pPr marL="342900" indent="-342900">
              <a:buAutoNum type="arabicPlain" startAt="2"/>
            </a:pPr>
            <a:r>
              <a:rPr lang="ru-RU" dirty="0"/>
              <a:t>После сего видел я в ночных видениях, и вот зверь четвертый, страшный и ужасный и весьма сильный; у него большие железные зубы; он пожирает и сокрушает, остатки же попирает ногами; он отличен был от всех прежних зверей, и десять рогов было у него.</a:t>
            </a:r>
            <a:endParaRPr lang="en-US" dirty="0"/>
          </a:p>
          <a:p>
            <a:pPr marL="342900" indent="-342900">
              <a:buAutoNum type="arabicPlain" startAt="2"/>
            </a:pPr>
            <a:r>
              <a:rPr lang="ru-RU" dirty="0"/>
              <a:t>Я смотрел на эти рога, и вот, вышел между ними еще небольшой рог, и три из прежних рогов с корнем исторгнуты были перед ним, и вот, в этом роге были глаза, как глаза человеческие, и уста, говорящие высокомерно.</a:t>
            </a:r>
            <a:endParaRPr lang="en-US" dirty="0"/>
          </a:p>
          <a:p>
            <a:pPr marL="342900" indent="-342900">
              <a:buAutoNum type="arabicPlain" startAt="2"/>
            </a:pPr>
            <a:endParaRPr lang="en-US" dirty="0"/>
          </a:p>
          <a:p>
            <a:pPr marL="342900" indent="-342900">
              <a:buAutoNum type="arabicPlain" startAt="2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438" y="920305"/>
            <a:ext cx="5384552" cy="2960579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8963246" y="1956391"/>
            <a:ext cx="0" cy="219060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448991" y="4246178"/>
            <a:ext cx="1018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Вавилон</a:t>
            </a:r>
            <a:endParaRPr lang="en-US" dirty="0"/>
          </a:p>
          <a:p>
            <a:pPr algn="ctr"/>
            <a:r>
              <a:rPr lang="ru-RU" dirty="0" err="1"/>
              <a:t>ст</a:t>
            </a:r>
            <a:r>
              <a:rPr lang="en-US" dirty="0"/>
              <a:t>. 4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0058400" y="2711669"/>
            <a:ext cx="0" cy="218084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356326" y="4914972"/>
            <a:ext cx="1653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/>
              <a:t>Мидо</a:t>
            </a:r>
            <a:r>
              <a:rPr lang="ru-RU" dirty="0"/>
              <a:t>-Персия</a:t>
            </a:r>
            <a:endParaRPr lang="en-US" dirty="0"/>
          </a:p>
          <a:p>
            <a:pPr algn="ctr"/>
            <a:r>
              <a:rPr lang="ru-RU" dirty="0" err="1"/>
              <a:t>ст</a:t>
            </a:r>
            <a:r>
              <a:rPr lang="en-US" dirty="0"/>
              <a:t>. 5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1508828" y="3394841"/>
            <a:ext cx="0" cy="75215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1056883" y="4246178"/>
            <a:ext cx="903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Греция</a:t>
            </a:r>
            <a:endParaRPr lang="en-US" dirty="0"/>
          </a:p>
          <a:p>
            <a:pPr algn="ctr"/>
            <a:r>
              <a:rPr lang="ru-RU" dirty="0" err="1"/>
              <a:t>ст</a:t>
            </a:r>
            <a:r>
              <a:rPr lang="en-US" dirty="0"/>
              <a:t>. 6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2938234" y="3731172"/>
            <a:ext cx="0" cy="116133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1745157" y="4892509"/>
            <a:ext cx="19455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Восстановленный</a:t>
            </a:r>
          </a:p>
          <a:p>
            <a:pPr algn="ctr"/>
            <a:r>
              <a:rPr lang="ru-RU" dirty="0"/>
              <a:t>Вавилон</a:t>
            </a:r>
            <a:endParaRPr lang="en-US" dirty="0"/>
          </a:p>
          <a:p>
            <a:pPr algn="ctr"/>
            <a:r>
              <a:rPr lang="ru-RU" dirty="0"/>
              <a:t>Стихи </a:t>
            </a:r>
            <a:r>
              <a:rPr lang="en-US" dirty="0"/>
              <a:t>7-8,</a:t>
            </a:r>
            <a:r>
              <a:rPr lang="ru-RU" dirty="0"/>
              <a:t> </a:t>
            </a:r>
            <a:r>
              <a:rPr lang="en-US" dirty="0"/>
              <a:t>19-25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907584" y="5926597"/>
            <a:ext cx="42048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Царство Христа одержит окончательную победу и не будет иметь конца</a:t>
            </a:r>
            <a:r>
              <a:rPr lang="en-US" dirty="0"/>
              <a:t>!</a:t>
            </a:r>
          </a:p>
          <a:p>
            <a:pPr algn="ctr"/>
            <a:r>
              <a:rPr lang="ru-RU" dirty="0"/>
              <a:t>Стихи</a:t>
            </a:r>
            <a:r>
              <a:rPr lang="en-US" dirty="0"/>
              <a:t> 26-27</a:t>
            </a:r>
          </a:p>
        </p:txBody>
      </p:sp>
    </p:spTree>
    <p:extLst>
      <p:ext uri="{BB962C8B-B14F-4D97-AF65-F5344CB8AC3E}">
        <p14:creationId xmlns:p14="http://schemas.microsoft.com/office/powerpoint/2010/main" val="130201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2" grpId="0"/>
      <p:bldP spid="15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001" y="605971"/>
            <a:ext cx="2158670" cy="61925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828" y="5615500"/>
            <a:ext cx="1587500" cy="12425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9959788" y="0"/>
            <a:ext cx="3756213" cy="171225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Сравнение </a:t>
            </a:r>
            <a:r>
              <a:rPr lang="en-US" b="1" dirty="0"/>
              <a:t>2, 7</a:t>
            </a:r>
            <a:r>
              <a:rPr lang="ru-RU" b="1" dirty="0"/>
              <a:t> и</a:t>
            </a:r>
            <a:r>
              <a:rPr lang="en-US" b="1" dirty="0"/>
              <a:t> 8</a:t>
            </a:r>
            <a:r>
              <a:rPr lang="ru-RU" b="1" dirty="0"/>
              <a:t> глав Даниила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97971" y="991187"/>
            <a:ext cx="1004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Золото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2647" y="1931993"/>
            <a:ext cx="1108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Серебро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6087" y="3372698"/>
            <a:ext cx="1055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Медь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9013" y="4612110"/>
            <a:ext cx="1012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Железо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7972" y="5910943"/>
            <a:ext cx="1004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Железо </a:t>
            </a:r>
          </a:p>
          <a:p>
            <a:r>
              <a:rPr lang="ru-RU" dirty="0"/>
              <a:t>+ глина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362052" y="993010"/>
            <a:ext cx="1449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Вавилон</a:t>
            </a:r>
            <a:endParaRPr lang="en-US" dirty="0"/>
          </a:p>
          <a:p>
            <a:r>
              <a:rPr lang="en-US" dirty="0"/>
              <a:t>2:32,</a:t>
            </a:r>
            <a:r>
              <a:rPr lang="ru-RU" dirty="0"/>
              <a:t> </a:t>
            </a:r>
            <a:r>
              <a:rPr lang="en-US" dirty="0"/>
              <a:t>35-38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62053" y="1789607"/>
            <a:ext cx="1738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Мидо</a:t>
            </a:r>
            <a:r>
              <a:rPr lang="ru-RU" dirty="0"/>
              <a:t>-Персия</a:t>
            </a:r>
            <a:endParaRPr lang="en-US" dirty="0"/>
          </a:p>
          <a:p>
            <a:r>
              <a:rPr lang="en-US" dirty="0"/>
              <a:t>2:32,</a:t>
            </a:r>
            <a:r>
              <a:rPr lang="ru-RU" dirty="0"/>
              <a:t> </a:t>
            </a:r>
            <a:r>
              <a:rPr lang="en-US" dirty="0"/>
              <a:t>39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62052" y="3357306"/>
            <a:ext cx="1168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Греция</a:t>
            </a:r>
            <a:endParaRPr lang="en-US" dirty="0"/>
          </a:p>
          <a:p>
            <a:r>
              <a:rPr lang="en-US" dirty="0"/>
              <a:t>2:32,</a:t>
            </a:r>
            <a:r>
              <a:rPr lang="ru-RU" dirty="0"/>
              <a:t> </a:t>
            </a:r>
            <a:r>
              <a:rPr lang="en-US" dirty="0"/>
              <a:t>39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457452" y="4612110"/>
            <a:ext cx="1217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Рим</a:t>
            </a:r>
            <a:endParaRPr lang="en-US" dirty="0"/>
          </a:p>
          <a:p>
            <a:r>
              <a:rPr lang="en-US" dirty="0"/>
              <a:t>2:33,</a:t>
            </a:r>
            <a:r>
              <a:rPr lang="ru-RU" dirty="0"/>
              <a:t> </a:t>
            </a:r>
            <a:r>
              <a:rPr lang="en-US" dirty="0"/>
              <a:t>40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47280" y="5910943"/>
            <a:ext cx="20282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Восстановленный</a:t>
            </a:r>
          </a:p>
          <a:p>
            <a:r>
              <a:rPr lang="ru-RU" dirty="0"/>
              <a:t>Вавилон</a:t>
            </a:r>
            <a:endParaRPr lang="en-US" dirty="0"/>
          </a:p>
          <a:p>
            <a:r>
              <a:rPr lang="en-US" dirty="0"/>
              <a:t>2:33, 41-43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637" y="290285"/>
            <a:ext cx="1587500" cy="37846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790898" y="236639"/>
            <a:ext cx="1301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Даниил </a:t>
            </a:r>
            <a:r>
              <a:rPr lang="en-US" b="1" dirty="0"/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412776" y="806521"/>
            <a:ext cx="49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7:4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412776" y="1940578"/>
            <a:ext cx="49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7:5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448415" y="3244637"/>
            <a:ext cx="554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7:6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650" y="1636682"/>
            <a:ext cx="1181100" cy="25146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9775783" y="3137222"/>
            <a:ext cx="929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8:5,21;</a:t>
            </a:r>
          </a:p>
          <a:p>
            <a:r>
              <a:rPr lang="en-US" dirty="0"/>
              <a:t>11:5-35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670982" y="1859419"/>
            <a:ext cx="929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8:3,</a:t>
            </a:r>
            <a:r>
              <a:rPr lang="ru-RU" dirty="0"/>
              <a:t> </a:t>
            </a:r>
            <a:r>
              <a:rPr lang="en-US" dirty="0"/>
              <a:t>20;</a:t>
            </a:r>
          </a:p>
          <a:p>
            <a:r>
              <a:rPr lang="en-US" dirty="0"/>
              <a:t>11:2-4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448414" y="5840636"/>
            <a:ext cx="222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7:7-8,</a:t>
            </a:r>
            <a:r>
              <a:rPr lang="ru-RU" dirty="0"/>
              <a:t> </a:t>
            </a:r>
            <a:r>
              <a:rPr lang="en-US" dirty="0"/>
              <a:t>19-26; </a:t>
            </a:r>
            <a:endParaRPr lang="ru-RU" dirty="0"/>
          </a:p>
          <a:p>
            <a:r>
              <a:rPr lang="en-US" dirty="0"/>
              <a:t>11:36-12:1</a:t>
            </a:r>
          </a:p>
          <a:p>
            <a:r>
              <a:rPr lang="ru-RU" dirty="0" err="1"/>
              <a:t>Отк</a:t>
            </a:r>
            <a:r>
              <a:rPr lang="en-US" dirty="0"/>
              <a:t>.</a:t>
            </a:r>
            <a:r>
              <a:rPr lang="ru-RU" dirty="0"/>
              <a:t> </a:t>
            </a:r>
            <a:r>
              <a:rPr lang="en-US" dirty="0"/>
              <a:t>13:1-3; </a:t>
            </a:r>
            <a:r>
              <a:rPr lang="ru-RU" dirty="0"/>
              <a:t>ср</a:t>
            </a:r>
            <a:r>
              <a:rPr lang="en-US" dirty="0"/>
              <a:t>. 12:3</a:t>
            </a:r>
          </a:p>
          <a:p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666068" y="4612110"/>
            <a:ext cx="289362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Рим снова не упоминается в книге Даниила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6082620" y="-55221"/>
            <a:ext cx="1330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Даниил </a:t>
            </a:r>
            <a:r>
              <a:rPr lang="en-US" b="1" dirty="0"/>
              <a:t>7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107417" y="1261621"/>
            <a:ext cx="1942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Даниил </a:t>
            </a:r>
            <a:r>
              <a:rPr lang="en-US" b="1" dirty="0"/>
              <a:t>8 </a:t>
            </a:r>
            <a:r>
              <a:rPr lang="ru-RU" b="1" dirty="0"/>
              <a:t>и</a:t>
            </a:r>
            <a:r>
              <a:rPr lang="en-US" b="1" dirty="0"/>
              <a:t> 11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666068" y="5264170"/>
            <a:ext cx="1855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Откровение: </a:t>
            </a:r>
            <a:r>
              <a:rPr lang="en-US" b="1" dirty="0"/>
              <a:t>13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678" y="5203557"/>
            <a:ext cx="2558668" cy="1718229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0904678" y="3869087"/>
            <a:ext cx="26230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Разбивающий камень</a:t>
            </a:r>
            <a:endParaRPr lang="en-US" b="1" dirty="0"/>
          </a:p>
          <a:p>
            <a:r>
              <a:rPr lang="ru-RU" dirty="0"/>
              <a:t>1000-летнее царство Христа</a:t>
            </a:r>
            <a:endParaRPr lang="en-US" dirty="0"/>
          </a:p>
          <a:p>
            <a:r>
              <a:rPr lang="ru-RU" dirty="0"/>
              <a:t>Дан. </a:t>
            </a:r>
            <a:r>
              <a:rPr lang="en-US" dirty="0"/>
              <a:t>2:44-45; 7:19,</a:t>
            </a:r>
            <a:r>
              <a:rPr lang="ru-RU" dirty="0"/>
              <a:t> </a:t>
            </a:r>
            <a:r>
              <a:rPr lang="en-US" dirty="0"/>
              <a:t>27; 12:2-3</a:t>
            </a:r>
          </a:p>
        </p:txBody>
      </p:sp>
    </p:spTree>
    <p:extLst>
      <p:ext uri="{BB962C8B-B14F-4D97-AF65-F5344CB8AC3E}">
        <p14:creationId xmlns:p14="http://schemas.microsoft.com/office/powerpoint/2010/main" val="76023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21" grpId="0"/>
      <p:bldP spid="23" grpId="0"/>
      <p:bldP spid="24" grpId="0"/>
      <p:bldP spid="25" grpId="0"/>
      <p:bldP spid="26" grpId="0"/>
      <p:bldP spid="28" grpId="0"/>
      <p:bldP spid="29" grpId="0"/>
      <p:bldP spid="30" grpId="0"/>
      <p:bldP spid="32" grpId="0" animBg="1"/>
      <p:bldP spid="33" grpId="0"/>
      <p:bldP spid="35" grpId="0"/>
      <p:bldP spid="36" grpId="0"/>
      <p:bldP spid="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8428" y="0"/>
            <a:ext cx="7917996" cy="740660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Восхищение и мирный договор</a:t>
            </a:r>
            <a:endParaRPr lang="en-US" b="1" dirty="0"/>
          </a:p>
        </p:txBody>
      </p:sp>
      <p:sp>
        <p:nvSpPr>
          <p:cNvPr id="4" name="Up Arrow 3"/>
          <p:cNvSpPr/>
          <p:nvPr/>
        </p:nvSpPr>
        <p:spPr>
          <a:xfrm>
            <a:off x="0" y="2322786"/>
            <a:ext cx="294290" cy="439332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rot="16200000">
            <a:off x="-542141" y="649434"/>
            <a:ext cx="224818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Восхищение</a:t>
            </a:r>
            <a:r>
              <a:rPr lang="en-US" sz="2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воскресение</a:t>
            </a:r>
            <a:endParaRPr lang="en-US" sz="24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2400" b="0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Церкви</a:t>
            </a:r>
            <a:endParaRPr lang="en-US" sz="24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4290" y="2509283"/>
            <a:ext cx="15227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Мирный</a:t>
            </a:r>
          </a:p>
          <a:p>
            <a:pPr algn="ctr"/>
            <a:endParaRPr lang="ru-RU" b="1" dirty="0"/>
          </a:p>
          <a:p>
            <a:pPr algn="ctr"/>
            <a:r>
              <a:rPr lang="ru-RU" b="1" dirty="0"/>
              <a:t>договор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217572" y="889304"/>
            <a:ext cx="449842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472" indent="-347472">
              <a:buFont typeface="+mj-lt"/>
              <a:buAutoNum type="arabicPeriod" startAt="4"/>
            </a:pPr>
            <a:r>
              <a:rPr lang="ru-RU" dirty="0"/>
              <a:t>Святой Дух </a:t>
            </a:r>
            <a:r>
              <a:rPr lang="en-US" dirty="0"/>
              <a:t>(</a:t>
            </a:r>
            <a:r>
              <a:rPr lang="ru-RU" dirty="0"/>
              <a:t>«сдерживающий»</a:t>
            </a:r>
            <a:r>
              <a:rPr lang="en-US" dirty="0"/>
              <a:t>) </a:t>
            </a:r>
            <a:r>
              <a:rPr lang="ru-RU" dirty="0"/>
              <a:t>уйдет с земли перед появлением антихриста</a:t>
            </a:r>
            <a:r>
              <a:rPr lang="en-US" dirty="0"/>
              <a:t>,</a:t>
            </a:r>
            <a:r>
              <a:rPr lang="ru-RU" dirty="0"/>
              <a:t> поэтому Церковь должна уйти с Духом Святым –</a:t>
            </a:r>
            <a:r>
              <a:rPr lang="en-US" dirty="0"/>
              <a:t> 2</a:t>
            </a:r>
            <a:r>
              <a:rPr lang="ru-RU" dirty="0"/>
              <a:t> Фес. </a:t>
            </a:r>
            <a:r>
              <a:rPr lang="en-US" dirty="0"/>
              <a:t>2:6-8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ru-RU" dirty="0" err="1"/>
              <a:t>Фессалоникийцы</a:t>
            </a:r>
            <a:r>
              <a:rPr lang="ru-RU" dirty="0"/>
              <a:t> думали, что поскольку начались гонения, они пропустили восхищение –</a:t>
            </a:r>
            <a:r>
              <a:rPr lang="en-US" dirty="0"/>
              <a:t> 2</a:t>
            </a:r>
            <a:r>
              <a:rPr lang="ru-RU" dirty="0"/>
              <a:t> Фес</a:t>
            </a:r>
            <a:r>
              <a:rPr lang="en-US" dirty="0"/>
              <a:t>.</a:t>
            </a:r>
            <a:r>
              <a:rPr lang="ru-RU" dirty="0"/>
              <a:t> </a:t>
            </a:r>
            <a:r>
              <a:rPr lang="en-US" dirty="0"/>
              <a:t>2:1-2,</a:t>
            </a:r>
            <a:r>
              <a:rPr lang="ru-RU" dirty="0"/>
              <a:t> </a:t>
            </a:r>
            <a:r>
              <a:rPr lang="en-US" dirty="0"/>
              <a:t>5 (</a:t>
            </a:r>
            <a:r>
              <a:rPr lang="ru-RU" dirty="0"/>
              <a:t>ср. </a:t>
            </a:r>
            <a:r>
              <a:rPr lang="en-US" dirty="0"/>
              <a:t>1</a:t>
            </a:r>
            <a:r>
              <a:rPr lang="ru-RU" dirty="0"/>
              <a:t> Фес. </a:t>
            </a:r>
            <a:r>
              <a:rPr lang="en-US" dirty="0"/>
              <a:t>4:13 - 5:1</a:t>
            </a:r>
            <a:r>
              <a:rPr lang="ru-RU" dirty="0"/>
              <a:t> и след.</a:t>
            </a:r>
            <a:r>
              <a:rPr lang="en-US" dirty="0"/>
              <a:t>)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ru-RU" dirty="0"/>
              <a:t>Церковь в Филадельфии будет сохранена от великой скорби – </a:t>
            </a:r>
            <a:r>
              <a:rPr lang="ru-RU" dirty="0" err="1"/>
              <a:t>Отк</a:t>
            </a:r>
            <a:r>
              <a:rPr lang="ru-RU" dirty="0"/>
              <a:t>. </a:t>
            </a:r>
            <a:r>
              <a:rPr lang="en-US" dirty="0"/>
              <a:t>3:10,</a:t>
            </a:r>
            <a:r>
              <a:rPr lang="ru-RU" dirty="0"/>
              <a:t> </a:t>
            </a:r>
            <a:r>
              <a:rPr lang="en-US" dirty="0"/>
              <a:t>13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ru-RU" dirty="0"/>
              <a:t>Церковь не упоминается в </a:t>
            </a:r>
            <a:r>
              <a:rPr lang="ru-RU" dirty="0" err="1"/>
              <a:t>Отк</a:t>
            </a:r>
            <a:r>
              <a:rPr lang="ru-RU" dirty="0"/>
              <a:t>. 4</a:t>
            </a:r>
            <a:r>
              <a:rPr lang="en-US" dirty="0"/>
              <a:t>-18</a:t>
            </a:r>
            <a:r>
              <a:rPr lang="ru-RU" dirty="0"/>
              <a:t>. О ней говорится только до великой скорби и после возвращения Христа.</a:t>
            </a:r>
            <a:endParaRPr lang="en-US" dirty="0"/>
          </a:p>
          <a:p>
            <a:pPr marL="342900" indent="-342900">
              <a:buFont typeface="+mj-lt"/>
              <a:buAutoNum type="arabicPeriod" startAt="4"/>
            </a:pPr>
            <a:r>
              <a:rPr lang="ru-RU" dirty="0"/>
              <a:t>В великой скорби делается акцент не на Церкви, а на Израиле и языческих народах – Дан. </a:t>
            </a:r>
            <a:r>
              <a:rPr lang="en-US" dirty="0"/>
              <a:t>9:24-27; </a:t>
            </a:r>
            <a:r>
              <a:rPr lang="ru-RU" dirty="0" err="1"/>
              <a:t>Отк</a:t>
            </a:r>
            <a:r>
              <a:rPr lang="ru-RU" dirty="0"/>
              <a:t>. </a:t>
            </a:r>
            <a:r>
              <a:rPr lang="en-US" dirty="0"/>
              <a:t>12; </a:t>
            </a:r>
            <a:r>
              <a:rPr lang="ru-RU" dirty="0" err="1"/>
              <a:t>Мф</a:t>
            </a:r>
            <a:r>
              <a:rPr lang="ru-RU" dirty="0"/>
              <a:t>. </a:t>
            </a:r>
            <a:r>
              <a:rPr lang="en-US" dirty="0"/>
              <a:t>24:22,</a:t>
            </a:r>
            <a:r>
              <a:rPr lang="ru-RU" dirty="0"/>
              <a:t> </a:t>
            </a:r>
            <a:r>
              <a:rPr lang="en-US" dirty="0"/>
              <a:t>24,</a:t>
            </a:r>
            <a:r>
              <a:rPr lang="ru-RU" dirty="0"/>
              <a:t> </a:t>
            </a:r>
            <a:r>
              <a:rPr lang="en-US" dirty="0"/>
              <a:t>31; 25:32; </a:t>
            </a:r>
            <a:r>
              <a:rPr lang="ru-RU" dirty="0" err="1"/>
              <a:t>Отк</a:t>
            </a:r>
            <a:r>
              <a:rPr lang="ru-RU" dirty="0"/>
              <a:t>. </a:t>
            </a:r>
            <a:r>
              <a:rPr lang="en-US" dirty="0"/>
              <a:t>6:15-17; 11:18; 16:19; 18:3,</a:t>
            </a:r>
            <a:r>
              <a:rPr lang="ru-RU" dirty="0"/>
              <a:t> </a:t>
            </a:r>
            <a:r>
              <a:rPr lang="en-US" dirty="0"/>
              <a:t>23; 19:15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82116" y="882409"/>
            <a:ext cx="3305199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Мирный договор</a:t>
            </a:r>
            <a:endParaRPr lang="en-US" b="1" dirty="0"/>
          </a:p>
          <a:p>
            <a:endParaRPr lang="en-US" sz="1000" dirty="0"/>
          </a:p>
          <a:p>
            <a:r>
              <a:rPr lang="ru-RU" dirty="0"/>
              <a:t>«</a:t>
            </a:r>
            <a:r>
              <a:rPr lang="ru-RU" b="1" dirty="0"/>
              <a:t>И утвердит завет для многих одна </a:t>
            </a:r>
            <a:r>
              <a:rPr lang="ru-RU" b="1" dirty="0" err="1"/>
              <a:t>седьмина</a:t>
            </a:r>
            <a:r>
              <a:rPr lang="ru-RU" b="1" dirty="0"/>
              <a:t>,</a:t>
            </a:r>
            <a:r>
              <a:rPr lang="en-US" dirty="0"/>
              <a:t> </a:t>
            </a:r>
            <a:r>
              <a:rPr lang="ru-RU" dirty="0"/>
              <a:t>а в половине </a:t>
            </a:r>
            <a:r>
              <a:rPr lang="ru-RU" dirty="0" err="1"/>
              <a:t>седьмины</a:t>
            </a:r>
            <a:r>
              <a:rPr lang="ru-RU" dirty="0"/>
              <a:t> прекратится жертва и приношение, и на крыле [святилища] будет мерзость запустения, и окончательная предопределенная гибель постигнет опустошителя»</a:t>
            </a:r>
            <a:r>
              <a:rPr lang="en-US" dirty="0"/>
              <a:t> </a:t>
            </a:r>
            <a:endParaRPr lang="ru-RU" dirty="0"/>
          </a:p>
          <a:p>
            <a:r>
              <a:rPr lang="en-US" dirty="0"/>
              <a:t>(</a:t>
            </a:r>
            <a:r>
              <a:rPr lang="ru-RU" dirty="0"/>
              <a:t>Дан</a:t>
            </a:r>
            <a:r>
              <a:rPr lang="en-US" dirty="0"/>
              <a:t>. 9:27)</a:t>
            </a:r>
          </a:p>
          <a:p>
            <a:endParaRPr lang="en-US" dirty="0"/>
          </a:p>
          <a:p>
            <a:r>
              <a:rPr lang="ru-RU" dirty="0"/>
              <a:t>Антихрист заключит с Израилем мирный договор</a:t>
            </a:r>
            <a:r>
              <a:rPr lang="en-US" dirty="0"/>
              <a:t> </a:t>
            </a:r>
            <a:r>
              <a:rPr lang="ru-RU" dirty="0"/>
              <a:t>на 7 лет, что, вероятно, произойдет сразу после восхищения Церкви </a:t>
            </a:r>
            <a:r>
              <a:rPr lang="en-US" dirty="0"/>
              <a:t>(</a:t>
            </a:r>
            <a:r>
              <a:rPr lang="ru-RU" dirty="0"/>
              <a:t>ср</a:t>
            </a:r>
            <a:r>
              <a:rPr lang="en-US" dirty="0"/>
              <a:t>.</a:t>
            </a:r>
            <a:r>
              <a:rPr lang="ru-RU" dirty="0"/>
              <a:t> </a:t>
            </a:r>
            <a:r>
              <a:rPr lang="en-US" dirty="0"/>
              <a:t>2</a:t>
            </a:r>
            <a:r>
              <a:rPr lang="ru-RU" dirty="0"/>
              <a:t> Фес</a:t>
            </a:r>
            <a:r>
              <a:rPr lang="en-US" dirty="0"/>
              <a:t>. 2:1-3).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37568" y="882409"/>
            <a:ext cx="435971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Восхищение перед великой скорбью</a:t>
            </a:r>
            <a:endParaRPr lang="en-US" b="1" dirty="0"/>
          </a:p>
          <a:p>
            <a:pPr indent="-822960"/>
            <a:r>
              <a:rPr lang="ru-RU" dirty="0"/>
              <a:t>Отрывки о восхищении Церкви:</a:t>
            </a:r>
          </a:p>
          <a:p>
            <a:pPr indent="-822960"/>
            <a:r>
              <a:rPr lang="ru-RU" dirty="0"/>
              <a:t>Ин. </a:t>
            </a:r>
            <a:r>
              <a:rPr lang="en-US" dirty="0"/>
              <a:t>14:3; 1</a:t>
            </a:r>
            <a:r>
              <a:rPr lang="ru-RU" dirty="0"/>
              <a:t> </a:t>
            </a:r>
            <a:r>
              <a:rPr lang="ru-RU" dirty="0" err="1"/>
              <a:t>Кор</a:t>
            </a:r>
            <a:r>
              <a:rPr lang="en-US" dirty="0"/>
              <a:t>. 15:50-53; </a:t>
            </a:r>
            <a:r>
              <a:rPr lang="ru-RU" dirty="0" err="1"/>
              <a:t>Флп</a:t>
            </a:r>
            <a:r>
              <a:rPr lang="ru-RU" dirty="0"/>
              <a:t>. </a:t>
            </a:r>
            <a:r>
              <a:rPr lang="en-US" dirty="0"/>
              <a:t>3:20; </a:t>
            </a:r>
            <a:r>
              <a:rPr lang="ru-RU" dirty="0"/>
              <a:t>1 Фес</a:t>
            </a:r>
            <a:r>
              <a:rPr lang="en-US" dirty="0"/>
              <a:t>.4:13-18; 2</a:t>
            </a:r>
            <a:r>
              <a:rPr lang="ru-RU" dirty="0"/>
              <a:t> Фес. </a:t>
            </a:r>
            <a:r>
              <a:rPr lang="en-US" dirty="0"/>
              <a:t>2:1</a:t>
            </a:r>
          </a:p>
          <a:p>
            <a:pPr indent="-822960"/>
            <a:endParaRPr lang="en-US" dirty="0"/>
          </a:p>
          <a:p>
            <a:pPr indent="-822960" algn="ctr"/>
            <a:r>
              <a:rPr lang="ru-RU" b="1" dirty="0"/>
              <a:t>Аргументы:</a:t>
            </a:r>
            <a:endParaRPr lang="en-US" b="1" dirty="0"/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Его неизбежное возвращение</a:t>
            </a:r>
            <a:endParaRPr lang="en-US" dirty="0"/>
          </a:p>
          <a:p>
            <a:pPr marL="800100" lvl="1" indent="-342900">
              <a:buFont typeface="+mj-lt"/>
              <a:buAutoNum type="alphaLcPeriod"/>
            </a:pPr>
            <a:r>
              <a:rPr lang="ru-RU" dirty="0"/>
              <a:t>Он придет скоро – </a:t>
            </a:r>
            <a:r>
              <a:rPr lang="ru-RU" dirty="0" err="1"/>
              <a:t>Отк</a:t>
            </a:r>
            <a:r>
              <a:rPr lang="ru-RU" dirty="0"/>
              <a:t>. </a:t>
            </a:r>
            <a:r>
              <a:rPr lang="en-US" dirty="0"/>
              <a:t>3:11; 22:7,</a:t>
            </a:r>
            <a:r>
              <a:rPr lang="ru-RU" dirty="0"/>
              <a:t> </a:t>
            </a:r>
            <a:r>
              <a:rPr lang="en-US" dirty="0"/>
              <a:t>12,</a:t>
            </a:r>
            <a:r>
              <a:rPr lang="ru-RU" dirty="0"/>
              <a:t> </a:t>
            </a:r>
            <a:r>
              <a:rPr lang="en-US" dirty="0"/>
              <a:t>20</a:t>
            </a:r>
          </a:p>
          <a:p>
            <a:pPr marL="800100" lvl="1" indent="-342900">
              <a:buFont typeface="+mj-lt"/>
              <a:buAutoNum type="alphaLcPeriod"/>
            </a:pPr>
            <a:r>
              <a:rPr lang="ru-RU" dirty="0"/>
              <a:t>Мы с нетерпением ожидаем Его скорого возвращения – Рим. </a:t>
            </a:r>
            <a:r>
              <a:rPr lang="en-US" dirty="0"/>
              <a:t>8:19,</a:t>
            </a:r>
            <a:r>
              <a:rPr lang="ru-RU" dirty="0"/>
              <a:t> </a:t>
            </a:r>
            <a:r>
              <a:rPr lang="en-US" dirty="0"/>
              <a:t>23,</a:t>
            </a:r>
            <a:r>
              <a:rPr lang="ru-RU" dirty="0"/>
              <a:t> </a:t>
            </a:r>
            <a:r>
              <a:rPr lang="en-US" dirty="0"/>
              <a:t>25; </a:t>
            </a:r>
            <a:r>
              <a:rPr lang="ru-RU" dirty="0" err="1"/>
              <a:t>Флп</a:t>
            </a:r>
            <a:r>
              <a:rPr lang="ru-RU" dirty="0"/>
              <a:t>. </a:t>
            </a:r>
            <a:r>
              <a:rPr lang="en-US" dirty="0"/>
              <a:t>3:20-21; </a:t>
            </a:r>
            <a:r>
              <a:rPr lang="ru-RU" dirty="0"/>
              <a:t>Тит. </a:t>
            </a:r>
            <a:r>
              <a:rPr lang="en-US" dirty="0"/>
              <a:t>2:13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Восхищение будет прежде наступления Дня Господнего –</a:t>
            </a:r>
            <a:r>
              <a:rPr lang="en-US" dirty="0"/>
              <a:t> 1</a:t>
            </a:r>
            <a:r>
              <a:rPr lang="ru-RU" dirty="0"/>
              <a:t> Фес. </a:t>
            </a:r>
            <a:r>
              <a:rPr lang="en-US" dirty="0"/>
              <a:t>4:13 - 5:1</a:t>
            </a:r>
            <a:r>
              <a:rPr lang="ru-RU" dirty="0"/>
              <a:t> и след.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Для описания восхищения используются такие местоимения, как: «вы», «мы», тогда как для великой скорби используются местоимения: «они», «им» – 1 Фес. </a:t>
            </a:r>
            <a:r>
              <a:rPr lang="en-US" dirty="0"/>
              <a:t>4:13-5:3</a:t>
            </a:r>
          </a:p>
        </p:txBody>
      </p:sp>
      <p:sp>
        <p:nvSpPr>
          <p:cNvPr id="10" name="Rectangle 9"/>
          <p:cNvSpPr/>
          <p:nvPr/>
        </p:nvSpPr>
        <p:spPr>
          <a:xfrm>
            <a:off x="9576826" y="1249376"/>
            <a:ext cx="44548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102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7444" y="0"/>
            <a:ext cx="5990718" cy="7406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Восхищение: продолжение</a:t>
            </a:r>
            <a:endParaRPr lang="en-US" b="1" dirty="0"/>
          </a:p>
        </p:txBody>
      </p:sp>
      <p:sp>
        <p:nvSpPr>
          <p:cNvPr id="4" name="Up Arrow 3"/>
          <p:cNvSpPr/>
          <p:nvPr/>
        </p:nvSpPr>
        <p:spPr>
          <a:xfrm>
            <a:off x="0" y="2322786"/>
            <a:ext cx="294290" cy="439332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rot="16200000">
            <a:off x="-614648" y="697212"/>
            <a:ext cx="215262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Восхищение</a:t>
            </a:r>
            <a:r>
              <a:rPr lang="en-US" sz="2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и воскресение Церкви</a:t>
            </a:r>
            <a:endParaRPr lang="en-US" sz="24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4290" y="2509283"/>
            <a:ext cx="15227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Мирный </a:t>
            </a:r>
          </a:p>
          <a:p>
            <a:pPr algn="ctr"/>
            <a:r>
              <a:rPr lang="ru-RU" b="1" dirty="0"/>
              <a:t>договор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708205" y="781029"/>
            <a:ext cx="744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Еще один аргумент в пользу восхищения Церкви до великой скорби</a:t>
            </a:r>
            <a:endParaRPr lang="en-US" b="1" dirty="0"/>
          </a:p>
          <a:p>
            <a:endParaRPr lang="en-US" dirty="0"/>
          </a:p>
          <a:p>
            <a:pPr algn="ctr"/>
            <a:r>
              <a:rPr lang="ru-RU" dirty="0"/>
              <a:t>Для Невесты Христа уготована любовь Жениха, а не Его гнев –</a:t>
            </a:r>
            <a:r>
              <a:rPr lang="en-US" dirty="0"/>
              <a:t> </a:t>
            </a:r>
            <a:r>
              <a:rPr lang="ru-RU" dirty="0"/>
              <a:t>                    ср. </a:t>
            </a:r>
            <a:r>
              <a:rPr lang="ru-RU" dirty="0" err="1"/>
              <a:t>Еф</a:t>
            </a:r>
            <a:r>
              <a:rPr lang="en-US" dirty="0"/>
              <a:t>.</a:t>
            </a:r>
            <a:r>
              <a:rPr lang="ru-RU" dirty="0"/>
              <a:t> </a:t>
            </a:r>
            <a:r>
              <a:rPr lang="en-US" dirty="0"/>
              <a:t>5:22-32</a:t>
            </a:r>
          </a:p>
        </p:txBody>
      </p:sp>
      <p:sp>
        <p:nvSpPr>
          <p:cNvPr id="8" name="Rectangle 7"/>
          <p:cNvSpPr/>
          <p:nvPr/>
        </p:nvSpPr>
        <p:spPr>
          <a:xfrm>
            <a:off x="10292209" y="0"/>
            <a:ext cx="3423791" cy="683264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endParaRPr lang="en-US" b="1" dirty="0">
              <a:solidFill>
                <a:schemeClr val="accent2"/>
              </a:solidFill>
            </a:endParaRPr>
          </a:p>
          <a:p>
            <a:pPr algn="ctr"/>
            <a:endParaRPr lang="en-US" b="1" dirty="0">
              <a:solidFill>
                <a:schemeClr val="accent2"/>
              </a:solidFill>
            </a:endParaRPr>
          </a:p>
          <a:p>
            <a:pPr algn="ctr"/>
            <a:endParaRPr lang="en-US" b="1" dirty="0">
              <a:solidFill>
                <a:schemeClr val="accent2"/>
              </a:solidFill>
            </a:endParaRPr>
          </a:p>
          <a:p>
            <a:pPr algn="ctr"/>
            <a:endParaRPr lang="en-US" b="1" dirty="0">
              <a:solidFill>
                <a:schemeClr val="accent2"/>
              </a:solidFill>
            </a:endParaRPr>
          </a:p>
          <a:p>
            <a:pPr algn="ctr"/>
            <a:endParaRPr lang="en-US" b="1" dirty="0">
              <a:solidFill>
                <a:schemeClr val="accent2"/>
              </a:solidFill>
            </a:endParaRPr>
          </a:p>
          <a:p>
            <a:pPr algn="ctr"/>
            <a:endParaRPr lang="en-US" b="1" dirty="0">
              <a:solidFill>
                <a:schemeClr val="accent2"/>
              </a:solidFill>
            </a:endParaRPr>
          </a:p>
          <a:p>
            <a:pPr algn="ctr"/>
            <a:r>
              <a:rPr lang="ru-RU" b="1" dirty="0">
                <a:solidFill>
                  <a:schemeClr val="accent2"/>
                </a:solidFill>
              </a:rPr>
              <a:t>Ветхозаветные прообразы восхищения до великой скорби</a:t>
            </a:r>
            <a:endParaRPr lang="en-US" b="1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accent2"/>
                </a:solidFill>
              </a:rPr>
              <a:t>Праведник Ной и его семья были спасены от потопа</a:t>
            </a:r>
            <a:r>
              <a:rPr lang="en-US" dirty="0">
                <a:solidFill>
                  <a:schemeClr val="accent2"/>
                </a:solidFill>
              </a:rPr>
              <a:t>, </a:t>
            </a:r>
            <a:r>
              <a:rPr lang="ru-RU" dirty="0">
                <a:solidFill>
                  <a:schemeClr val="accent2"/>
                </a:solidFill>
              </a:rPr>
              <a:t>ковчег, возвышающийся над Божьим судом</a:t>
            </a:r>
            <a:r>
              <a:rPr lang="ru-RU" dirty="0"/>
              <a:t> </a:t>
            </a:r>
            <a:r>
              <a:rPr lang="ru-RU" dirty="0">
                <a:solidFill>
                  <a:schemeClr val="accent2"/>
                </a:solidFill>
              </a:rPr>
              <a:t>– Быт. </a:t>
            </a:r>
            <a:r>
              <a:rPr lang="en-US" dirty="0">
                <a:solidFill>
                  <a:schemeClr val="accent2"/>
                </a:solidFill>
              </a:rPr>
              <a:t>7:1-24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accent2"/>
                </a:solidFill>
              </a:rPr>
              <a:t>Праведный Лот и его семья были спасены от погибели</a:t>
            </a:r>
            <a:r>
              <a:rPr lang="en-US" dirty="0">
                <a:solidFill>
                  <a:schemeClr val="accent2"/>
                </a:solidFill>
              </a:rPr>
              <a:t>, </a:t>
            </a:r>
            <a:r>
              <a:rPr lang="ru-RU" dirty="0">
                <a:solidFill>
                  <a:schemeClr val="accent2"/>
                </a:solidFill>
              </a:rPr>
              <a:t>покинув Содом перед Божьим судом – Быт. </a:t>
            </a:r>
            <a:r>
              <a:rPr lang="en-US" dirty="0">
                <a:solidFill>
                  <a:schemeClr val="accent2"/>
                </a:solidFill>
              </a:rPr>
              <a:t>18:22-19:25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2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accent2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accent2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500" dirty="0">
              <a:solidFill>
                <a:schemeClr val="accent2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500" dirty="0">
              <a:solidFill>
                <a:schemeClr val="accent2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500" dirty="0">
              <a:solidFill>
                <a:schemeClr val="accent2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500" dirty="0">
              <a:solidFill>
                <a:schemeClr val="accent2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500" dirty="0">
              <a:solidFill>
                <a:schemeClr val="accent2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500" dirty="0">
              <a:solidFill>
                <a:schemeClr val="accent2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500" dirty="0">
              <a:solidFill>
                <a:schemeClr val="accent2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500" dirty="0">
              <a:solidFill>
                <a:schemeClr val="accent2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500" dirty="0">
              <a:solidFill>
                <a:schemeClr val="accent2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1000" dirty="0">
              <a:solidFill>
                <a:schemeClr val="accent2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500" dirty="0">
              <a:solidFill>
                <a:schemeClr val="accent2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00330" y="1871970"/>
            <a:ext cx="846466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Церковь не будет испытывать Божий гнев</a:t>
            </a:r>
            <a:endParaRPr lang="en-US" dirty="0"/>
          </a:p>
          <a:p>
            <a:endParaRPr lang="en-US" sz="1000" dirty="0"/>
          </a:p>
          <a:p>
            <a:r>
              <a:rPr lang="ru-RU" dirty="0"/>
              <a:t>Божий гнев может быть выражен в судах</a:t>
            </a:r>
            <a:r>
              <a:rPr lang="en-US" dirty="0"/>
              <a:t>. </a:t>
            </a:r>
            <a:r>
              <a:rPr lang="ru-RU" dirty="0"/>
              <a:t>Его гнев изольется на неверующих</a:t>
            </a:r>
            <a:r>
              <a:rPr lang="en-US" dirty="0"/>
              <a:t>:</a:t>
            </a:r>
          </a:p>
          <a:p>
            <a:endParaRPr lang="en-US" dirty="0"/>
          </a:p>
          <a:p>
            <a:pPr marL="640080" lvl="2" indent="-182880">
              <a:buFont typeface="Arial" panose="020B0604020202020204" pitchFamily="34" charset="0"/>
              <a:buChar char="•"/>
            </a:pPr>
            <a:r>
              <a:rPr lang="ru-RU" dirty="0"/>
              <a:t>Во время смерти –</a:t>
            </a:r>
            <a:r>
              <a:rPr lang="en-US" dirty="0"/>
              <a:t> </a:t>
            </a:r>
            <a:r>
              <a:rPr lang="ru-RU" dirty="0"/>
              <a:t>Ин. </a:t>
            </a:r>
            <a:r>
              <a:rPr lang="en-US" dirty="0"/>
              <a:t>3:36; </a:t>
            </a:r>
            <a:r>
              <a:rPr lang="ru-RU" dirty="0"/>
              <a:t>Рим. </a:t>
            </a:r>
            <a:r>
              <a:rPr lang="en-US" dirty="0"/>
              <a:t>1:18</a:t>
            </a:r>
          </a:p>
          <a:p>
            <a:pPr marL="640080" lvl="2" indent="-182880">
              <a:buFont typeface="Arial" panose="020B0604020202020204" pitchFamily="34" charset="0"/>
              <a:buChar char="•"/>
            </a:pPr>
            <a:r>
              <a:rPr lang="ru-RU" dirty="0"/>
              <a:t>Во время великой скорби – </a:t>
            </a:r>
            <a:r>
              <a:rPr lang="ru-RU" dirty="0" err="1"/>
              <a:t>Отк</a:t>
            </a:r>
            <a:r>
              <a:rPr lang="ru-RU" dirty="0"/>
              <a:t>. </a:t>
            </a:r>
            <a:r>
              <a:rPr lang="en-US" dirty="0"/>
              <a:t>6:16-17</a:t>
            </a:r>
          </a:p>
          <a:p>
            <a:pPr marL="640080" lvl="2" indent="-182880">
              <a:buFont typeface="Arial" panose="020B0604020202020204" pitchFamily="34" charset="0"/>
              <a:buChar char="•"/>
            </a:pPr>
            <a:r>
              <a:rPr lang="ru-RU" dirty="0"/>
              <a:t>Во время Суда у великого белого престола –</a:t>
            </a:r>
            <a:r>
              <a:rPr lang="en-US" dirty="0"/>
              <a:t> </a:t>
            </a:r>
            <a:r>
              <a:rPr lang="ru-RU" dirty="0" err="1"/>
              <a:t>Отк</a:t>
            </a:r>
            <a:r>
              <a:rPr lang="ru-RU" dirty="0"/>
              <a:t>. </a:t>
            </a:r>
            <a:r>
              <a:rPr lang="en-US" dirty="0"/>
              <a:t>20:11-15; 11:18</a:t>
            </a:r>
          </a:p>
          <a:p>
            <a:pPr marL="0" lvl="1"/>
            <a:endParaRPr lang="en-US" dirty="0"/>
          </a:p>
          <a:p>
            <a:pPr marL="0" lvl="1"/>
            <a:r>
              <a:rPr lang="ru-RU" dirty="0"/>
              <a:t>Однако Церковь не избрана для Божьего гнева </a:t>
            </a:r>
            <a:r>
              <a:rPr lang="en-US" dirty="0"/>
              <a:t>(1</a:t>
            </a:r>
            <a:r>
              <a:rPr lang="ru-RU" dirty="0"/>
              <a:t> Фес. </a:t>
            </a:r>
            <a:r>
              <a:rPr lang="en-US" dirty="0"/>
              <a:t>1:10; </a:t>
            </a:r>
            <a:r>
              <a:rPr lang="ru-RU" dirty="0"/>
              <a:t> </a:t>
            </a:r>
            <a:r>
              <a:rPr lang="en-US" dirty="0"/>
              <a:t>5:9-11;</a:t>
            </a:r>
            <a:r>
              <a:rPr lang="ru-RU" dirty="0"/>
              <a:t> </a:t>
            </a:r>
            <a:r>
              <a:rPr lang="ru-RU" dirty="0" err="1"/>
              <a:t>Отк</a:t>
            </a:r>
            <a:r>
              <a:rPr lang="ru-RU" dirty="0"/>
              <a:t>. </a:t>
            </a:r>
            <a:r>
              <a:rPr lang="en-US" dirty="0"/>
              <a:t>6:16-17)</a:t>
            </a:r>
            <a:r>
              <a:rPr lang="ru-RU" dirty="0"/>
              <a:t>, будучи Невестой Его Сына</a:t>
            </a:r>
            <a:r>
              <a:rPr lang="en-US" dirty="0"/>
              <a:t>. </a:t>
            </a:r>
            <a:r>
              <a:rPr lang="ru-RU" dirty="0"/>
              <a:t>Лишь любовь Отца и Иисуса будет изливаться на возлюбленную Невесту Сына.  Как  написано в </a:t>
            </a:r>
            <a:r>
              <a:rPr lang="ru-RU" dirty="0" err="1"/>
              <a:t>Еф</a:t>
            </a:r>
            <a:r>
              <a:rPr lang="ru-RU" dirty="0"/>
              <a:t>. </a:t>
            </a:r>
            <a:r>
              <a:rPr lang="en-US" dirty="0"/>
              <a:t>5:25</a:t>
            </a:r>
            <a:r>
              <a:rPr lang="ru-RU" dirty="0"/>
              <a:t>-</a:t>
            </a:r>
            <a:r>
              <a:rPr lang="en-US" dirty="0"/>
              <a:t>27:</a:t>
            </a:r>
          </a:p>
          <a:p>
            <a:pPr marL="0" lvl="1"/>
            <a:endParaRPr lang="en-US" dirty="0"/>
          </a:p>
          <a:p>
            <a:pPr marL="457200" lvl="2"/>
            <a:r>
              <a:rPr lang="ru-RU" dirty="0"/>
              <a:t>«Мужья, любите своих жен, как и Христос возлюбил Церковь и предал Себя за нее, чтобы освятить ее, очистив банею водною посредством слова; чтобы представить ее Себе славною Церковью, не имеющею пятна, или порока, или чего-либо подобного, но дабы она была свята и непорочна».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75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2502" y="1924"/>
            <a:ext cx="7511694" cy="601828"/>
          </a:xfrm>
        </p:spPr>
        <p:txBody>
          <a:bodyPr>
            <a:noAutofit/>
          </a:bodyPr>
          <a:lstStyle/>
          <a:p>
            <a:pPr algn="ctr"/>
            <a:r>
              <a:rPr lang="ru-RU" b="1" dirty="0"/>
              <a:t>Великая скорбь: </a:t>
            </a:r>
            <a:r>
              <a:rPr lang="ru-RU" sz="3200" b="1" dirty="0"/>
              <a:t>основные события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10207" y="6295697"/>
            <a:ext cx="1350579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			</a:t>
            </a:r>
            <a:r>
              <a:rPr lang="en-US" dirty="0">
                <a:solidFill>
                  <a:srgbClr val="FF0000"/>
                </a:solidFill>
              </a:rPr>
              <a:t>3 ½ </a:t>
            </a:r>
            <a:r>
              <a:rPr lang="ru-RU" dirty="0">
                <a:solidFill>
                  <a:srgbClr val="FF0000"/>
                </a:solidFill>
              </a:rPr>
              <a:t>года</a:t>
            </a:r>
            <a:r>
              <a:rPr lang="en-US" dirty="0">
                <a:solidFill>
                  <a:srgbClr val="FF0000"/>
                </a:solidFill>
              </a:rPr>
              <a:t>				    | 			3 ½ </a:t>
            </a:r>
            <a:r>
              <a:rPr lang="ru-RU" dirty="0">
                <a:solidFill>
                  <a:srgbClr val="FF0000"/>
                </a:solidFill>
              </a:rPr>
              <a:t>года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Up Arrow 3"/>
          <p:cNvSpPr/>
          <p:nvPr/>
        </p:nvSpPr>
        <p:spPr>
          <a:xfrm>
            <a:off x="0" y="2322786"/>
            <a:ext cx="294290" cy="439332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rot="16200000">
            <a:off x="-608449" y="703412"/>
            <a:ext cx="214022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Восхищение </a:t>
            </a:r>
          </a:p>
          <a:p>
            <a:pPr algn="ctr"/>
            <a:r>
              <a:rPr lang="ru-RU" sz="2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воскресение</a:t>
            </a:r>
            <a:endParaRPr lang="en-US" sz="24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2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Церкви</a:t>
            </a:r>
            <a:endParaRPr lang="en-US" sz="24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24881" y="3009013"/>
            <a:ext cx="276446" cy="23083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/>
              <a:t>Половина</a:t>
            </a:r>
            <a:endParaRPr lang="en-US" b="1" dirty="0"/>
          </a:p>
        </p:txBody>
      </p:sp>
      <p:sp>
        <p:nvSpPr>
          <p:cNvPr id="8" name="Up Arrow 7"/>
          <p:cNvSpPr/>
          <p:nvPr/>
        </p:nvSpPr>
        <p:spPr>
          <a:xfrm rot="10800000">
            <a:off x="13421710" y="2306962"/>
            <a:ext cx="294290" cy="439332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94290" y="2509283"/>
            <a:ext cx="15227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Мирный договор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1003984" y="1064618"/>
            <a:ext cx="2588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Судилище Христа на небе для Церкви</a:t>
            </a:r>
            <a:endParaRPr lang="en-US" b="1" dirty="0"/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8746287" y="6152072"/>
            <a:ext cx="4752603" cy="140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320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1328" y="0"/>
            <a:ext cx="11830050" cy="818641"/>
          </a:xfrm>
        </p:spPr>
        <p:txBody>
          <a:bodyPr/>
          <a:lstStyle/>
          <a:p>
            <a:pPr algn="ctr"/>
            <a:r>
              <a:rPr lang="ru-RU" b="1" dirty="0"/>
              <a:t>Судилище Христа на небе для Церкви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92647" y="939749"/>
            <a:ext cx="6580515" cy="144347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</a:rPr>
              <a:t>2</a:t>
            </a:r>
            <a:r>
              <a:rPr lang="ru-RU" dirty="0">
                <a:latin typeface="Calibri" panose="020F0502020204030204" pitchFamily="34" charset="0"/>
              </a:rPr>
              <a:t> Коринфянам </a:t>
            </a:r>
            <a:r>
              <a:rPr lang="en-US" dirty="0">
                <a:latin typeface="Calibri" panose="020F0502020204030204" pitchFamily="34" charset="0"/>
              </a:rPr>
              <a:t>5:10</a:t>
            </a:r>
          </a:p>
          <a:p>
            <a:pPr lvl="1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alibri" panose="020F0502020204030204" pitchFamily="34" charset="0"/>
              </a:rPr>
              <a:t>«Ибо всем нам должно явиться пред судилище Христово, чтобы каждому получить [соответственно тому], что он делал, живя в теле, доброе или худое»</a:t>
            </a:r>
            <a:endParaRPr lang="en-US" dirty="0">
              <a:effectLst/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2646" y="2542247"/>
            <a:ext cx="6580515" cy="80637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dirty="0">
                <a:latin typeface="Calibri" panose="020F0502020204030204" pitchFamily="34" charset="0"/>
              </a:rPr>
              <a:t>Римлянам </a:t>
            </a:r>
            <a:r>
              <a:rPr lang="en-US" dirty="0">
                <a:latin typeface="Calibri" panose="020F0502020204030204" pitchFamily="34" charset="0"/>
              </a:rPr>
              <a:t>14:12</a:t>
            </a:r>
          </a:p>
          <a:p>
            <a:pPr marL="731520" lvl="1" indent="-457200">
              <a:lnSpc>
                <a:spcPct val="115000"/>
              </a:lnSpc>
              <a:spcAft>
                <a:spcPts val="1000"/>
              </a:spcAft>
              <a:tabLst>
                <a:tab pos="228600" algn="r"/>
                <a:tab pos="457200" algn="l"/>
              </a:tabLst>
            </a:pPr>
            <a:r>
              <a:rPr lang="en-US" dirty="0">
                <a:latin typeface="Calibri" panose="020F0502020204030204" pitchFamily="34" charset="0"/>
              </a:rPr>
              <a:t>	</a:t>
            </a:r>
            <a:r>
              <a:rPr lang="ru-RU" dirty="0">
                <a:latin typeface="Calibri" panose="020F0502020204030204" pitchFamily="34" charset="0"/>
              </a:rPr>
              <a:t>«Итак каждый из нас за себя даст отчет Богу»</a:t>
            </a:r>
            <a:r>
              <a:rPr lang="en-US" dirty="0">
                <a:latin typeface="Calibri" panose="020F0502020204030204" pitchFamily="34" charset="0"/>
              </a:rPr>
              <a:t> </a:t>
            </a:r>
            <a:endParaRPr lang="en-US" dirty="0">
              <a:effectLst/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39540" y="2797174"/>
            <a:ext cx="658051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Скорее всего, этот суд будет происходить на небесах сразу после воскресения и восхищения Церкви. Невеста Христа во время второго пришествия будет облечена в белый виссон – что будет результатом суда над ней.  На этом суде каждый верующий, живший в период Церкви даст отчет Христу за дела, которые он сделал, когда жил во плоти, начиная с момента своего обращения, до смерти или восхищения Церкви.  Это будет суд не за грехи, но за дела, на котором будут вручаться награды  </a:t>
            </a:r>
            <a:r>
              <a:rPr lang="en-US" dirty="0">
                <a:solidFill>
                  <a:srgbClr val="0070C0"/>
                </a:solidFill>
              </a:rPr>
              <a:t>(</a:t>
            </a:r>
            <a:r>
              <a:rPr lang="ru-RU" dirty="0">
                <a:solidFill>
                  <a:srgbClr val="0070C0"/>
                </a:solidFill>
              </a:rPr>
              <a:t>ср</a:t>
            </a:r>
            <a:r>
              <a:rPr lang="en-US" dirty="0">
                <a:solidFill>
                  <a:srgbClr val="0070C0"/>
                </a:solidFill>
              </a:rPr>
              <a:t>. 1 </a:t>
            </a:r>
            <a:r>
              <a:rPr lang="ru-RU" dirty="0">
                <a:solidFill>
                  <a:srgbClr val="0070C0"/>
                </a:solidFill>
              </a:rPr>
              <a:t>Кор</a:t>
            </a:r>
            <a:r>
              <a:rPr lang="en-US" dirty="0">
                <a:solidFill>
                  <a:srgbClr val="0070C0"/>
                </a:solidFill>
              </a:rPr>
              <a:t>. 3:10-15).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ru-RU" dirty="0">
                <a:solidFill>
                  <a:srgbClr val="0070C0"/>
                </a:solidFill>
              </a:rPr>
              <a:t>См. </a:t>
            </a:r>
            <a:r>
              <a:rPr lang="ru-RU" dirty="0" err="1">
                <a:solidFill>
                  <a:srgbClr val="0070C0"/>
                </a:solidFill>
              </a:rPr>
              <a:t>Мф</a:t>
            </a:r>
            <a:r>
              <a:rPr lang="en-US" dirty="0">
                <a:solidFill>
                  <a:srgbClr val="0070C0"/>
                </a:solidFill>
              </a:rPr>
              <a:t>.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24:45-47; 25:21-23; </a:t>
            </a:r>
            <a:r>
              <a:rPr lang="ru-RU" dirty="0" err="1">
                <a:solidFill>
                  <a:srgbClr val="0070C0"/>
                </a:solidFill>
              </a:rPr>
              <a:t>Деян</a:t>
            </a:r>
            <a:r>
              <a:rPr lang="ru-RU" dirty="0">
                <a:solidFill>
                  <a:srgbClr val="0070C0"/>
                </a:solidFill>
              </a:rPr>
              <a:t>. </a:t>
            </a:r>
            <a:r>
              <a:rPr lang="en-US" dirty="0">
                <a:solidFill>
                  <a:srgbClr val="0070C0"/>
                </a:solidFill>
              </a:rPr>
              <a:t>10:42; 17:31; </a:t>
            </a:r>
            <a:r>
              <a:rPr lang="ru-RU" dirty="0">
                <a:solidFill>
                  <a:srgbClr val="0070C0"/>
                </a:solidFill>
              </a:rPr>
              <a:t>1 </a:t>
            </a:r>
            <a:r>
              <a:rPr lang="ru-RU" dirty="0" err="1">
                <a:solidFill>
                  <a:srgbClr val="0070C0"/>
                </a:solidFill>
              </a:rPr>
              <a:t>Кор</a:t>
            </a:r>
            <a:r>
              <a:rPr lang="ru-RU" dirty="0">
                <a:solidFill>
                  <a:srgbClr val="0070C0"/>
                </a:solidFill>
              </a:rPr>
              <a:t>. </a:t>
            </a:r>
            <a:r>
              <a:rPr lang="en-US" dirty="0">
                <a:solidFill>
                  <a:srgbClr val="0070C0"/>
                </a:solidFill>
              </a:rPr>
              <a:t>3:8,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10-17; </a:t>
            </a:r>
            <a:r>
              <a:rPr lang="ru-RU" dirty="0" err="1">
                <a:solidFill>
                  <a:srgbClr val="0070C0"/>
                </a:solidFill>
              </a:rPr>
              <a:t>Отк</a:t>
            </a:r>
            <a:r>
              <a:rPr lang="ru-RU" dirty="0">
                <a:solidFill>
                  <a:srgbClr val="0070C0"/>
                </a:solidFill>
              </a:rPr>
              <a:t>. </a:t>
            </a:r>
            <a:r>
              <a:rPr lang="en-US" dirty="0">
                <a:solidFill>
                  <a:srgbClr val="0070C0"/>
                </a:solidFill>
              </a:rPr>
              <a:t>2:10</a:t>
            </a:r>
          </a:p>
        </p:txBody>
      </p:sp>
      <p:sp>
        <p:nvSpPr>
          <p:cNvPr id="6" name="Rectangle 5"/>
          <p:cNvSpPr/>
          <p:nvPr/>
        </p:nvSpPr>
        <p:spPr>
          <a:xfrm>
            <a:off x="192646" y="3507648"/>
            <a:ext cx="6580515" cy="131606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en-US" dirty="0"/>
              <a:t>2 </a:t>
            </a:r>
            <a:r>
              <a:rPr lang="ru-RU" dirty="0"/>
              <a:t>Тимофею </a:t>
            </a:r>
            <a:r>
              <a:rPr lang="en-US" dirty="0"/>
              <a:t>4:8</a:t>
            </a:r>
          </a:p>
          <a:p>
            <a:pPr lvl="1"/>
            <a:r>
              <a:rPr lang="ru-RU" dirty="0"/>
              <a:t>«А теперь готовится мне венец правды, который даст мне Господь, праведный Судия, в день оный; и не только мне, но и всем, возлюбившим явление Его»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92645" y="5278462"/>
            <a:ext cx="6580515" cy="103906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ru-RU" dirty="0"/>
              <a:t>Луки </a:t>
            </a:r>
            <a:r>
              <a:rPr lang="en-US" dirty="0"/>
              <a:t>14:14</a:t>
            </a:r>
          </a:p>
          <a:p>
            <a:pPr lvl="1"/>
            <a:r>
              <a:rPr lang="ru-RU" dirty="0"/>
              <a:t>«И блажен будешь, что они не могут воздать тебе, ибо воздастся тебе в воскресение праведных»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939541" y="940504"/>
            <a:ext cx="6580517" cy="146963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>
              <a:lnSpc>
                <a:spcPts val="115"/>
              </a:lnSpc>
              <a:spcAft>
                <a:spcPts val="600"/>
              </a:spcAft>
            </a:pPr>
            <a:endParaRPr lang="en-US" dirty="0"/>
          </a:p>
          <a:p>
            <a:pPr>
              <a:lnSpc>
                <a:spcPts val="115"/>
              </a:lnSpc>
              <a:spcAft>
                <a:spcPts val="600"/>
              </a:spcAft>
            </a:pPr>
            <a:endParaRPr lang="en-US" dirty="0"/>
          </a:p>
          <a:p>
            <a:pPr>
              <a:lnSpc>
                <a:spcPts val="115"/>
              </a:lnSpc>
              <a:spcAft>
                <a:spcPts val="600"/>
              </a:spcAft>
            </a:pPr>
            <a:r>
              <a:rPr lang="ru-RU" dirty="0"/>
              <a:t>Откровение </a:t>
            </a:r>
            <a:r>
              <a:rPr lang="en-US" dirty="0"/>
              <a:t> 19:7–8</a:t>
            </a:r>
          </a:p>
          <a:p>
            <a:pPr lvl="1"/>
            <a:r>
              <a:rPr lang="ru-RU" dirty="0"/>
              <a:t>«Возрадуемся и возвеселимся и воздадим Ему славу; ибо наступил брак Агнца, и жена Его приготовила себя. И дано было ей облечься в виссон чистый и светлый; виссон же есть праведность святых»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89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6908" y="1"/>
            <a:ext cx="2997106" cy="725214"/>
          </a:xfrm>
        </p:spPr>
        <p:txBody>
          <a:bodyPr/>
          <a:lstStyle/>
          <a:p>
            <a:pPr algn="ctr"/>
            <a:r>
              <a:rPr lang="ru-RU" b="1" dirty="0"/>
              <a:t>Введение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28140" y="725215"/>
            <a:ext cx="672986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Доктор Хью Росс сообщает, что в Библии около 2500 пророчеств, 2000 из которых уже исполнились. В других источниках сообщается, что пророчества составляют третью часть Библии. Когда я размышляю о больших пророках (Исайя, </a:t>
            </a:r>
            <a:r>
              <a:rPr lang="ru-RU" dirty="0" err="1"/>
              <a:t>Иезекииль</a:t>
            </a:r>
            <a:r>
              <a:rPr lang="ru-RU" dirty="0"/>
              <a:t>, Даниил, </a:t>
            </a:r>
            <a:r>
              <a:rPr lang="ru-RU" dirty="0" err="1"/>
              <a:t>Захария</a:t>
            </a:r>
            <a:r>
              <a:rPr lang="ru-RU" dirty="0"/>
              <a:t> и Откровение), содержащих примерно 500 </a:t>
            </a:r>
            <a:r>
              <a:rPr lang="ru-RU" dirty="0" err="1"/>
              <a:t>неисполнившихся</a:t>
            </a:r>
            <a:r>
              <a:rPr lang="ru-RU" dirty="0"/>
              <a:t> пророчеств, меня удивляют некоторые христиане, которые говорят, что Библейские пророчества не важны.</a:t>
            </a:r>
            <a:endParaRPr lang="en-US" dirty="0"/>
          </a:p>
          <a:p>
            <a:endParaRPr lang="en-US" dirty="0"/>
          </a:p>
          <a:p>
            <a:r>
              <a:rPr lang="ru-RU" dirty="0"/>
              <a:t>Почему Библейские пророчества важны? Потому что они дают последователям Христа надежду, надежду на:</a:t>
            </a:r>
            <a:endParaRPr lang="en-US" dirty="0"/>
          </a:p>
          <a:p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/>
              <a:t>Победоносного Спасителя</a:t>
            </a:r>
            <a:r>
              <a:rPr lang="en-US" dirty="0"/>
              <a:t>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/>
              <a:t>Славное будущее</a:t>
            </a:r>
            <a:r>
              <a:rPr lang="en-US" dirty="0"/>
              <a:t>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/>
              <a:t>Конец неправедности</a:t>
            </a:r>
            <a:r>
              <a:rPr lang="en-US" dirty="0"/>
              <a:t>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/>
              <a:t>Справедливый суд над нечестивыми</a:t>
            </a:r>
            <a:r>
              <a:rPr lang="en-US" dirty="0"/>
              <a:t>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/>
              <a:t>Вечную жизнь без боли, скорби и смерти</a:t>
            </a:r>
            <a:r>
              <a:rPr lang="en-US" dirty="0"/>
              <a:t>!</a:t>
            </a:r>
          </a:p>
          <a:p>
            <a:endParaRPr lang="en-US" dirty="0"/>
          </a:p>
          <a:p>
            <a:r>
              <a:rPr lang="ru-RU" dirty="0"/>
              <a:t>Поэтому надежда так важна, особенно по мере приближения к концу нашего века, так как время становится все более мрачным и лукавым</a:t>
            </a:r>
            <a:r>
              <a:rPr lang="en-US" dirty="0"/>
              <a:t>!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488668"/>
            <a:ext cx="5650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baseline="30000" dirty="0">
                <a:solidFill>
                  <a:prstClr val="black"/>
                </a:solidFill>
              </a:rPr>
              <a:t>1</a:t>
            </a:r>
            <a:r>
              <a:rPr lang="en-US" sz="1000" dirty="0">
                <a:solidFill>
                  <a:prstClr val="black"/>
                </a:solidFill>
              </a:rPr>
              <a:t> (</a:t>
            </a:r>
            <a:r>
              <a:rPr lang="en-US" sz="1000" dirty="0">
                <a:solidFill>
                  <a:prstClr val="black"/>
                </a:solidFill>
                <a:hlinkClick r:id="rId2"/>
              </a:rPr>
              <a:t>http://www.reasons.org/articles/articles/fulfilled-prophecy-evidence-for-the-reliability-of-the-bible</a:t>
            </a:r>
            <a:r>
              <a:rPr lang="en-US" sz="1000" dirty="0">
                <a:solidFill>
                  <a:prstClr val="black"/>
                </a:solidFill>
              </a:rPr>
              <a:t>)</a:t>
            </a:r>
            <a:r>
              <a:rPr lang="en-US" dirty="0">
                <a:solidFill>
                  <a:prstClr val="black"/>
                </a:solidFill>
              </a:rPr>
              <a:t>. 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99586" y="725215"/>
            <a:ext cx="640953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Библейские пророчества также</a:t>
            </a:r>
            <a:r>
              <a:rPr lang="en-US" dirty="0"/>
              <a:t>:</a:t>
            </a:r>
          </a:p>
          <a:p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/>
              <a:t>Могут подготовить нас к будущему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/>
              <a:t>Позволяют нам предостерегать других людей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/>
              <a:t>Очищают нас, когда мы понимаем неизбежность восхищения (см. 2 Пет. 3:</a:t>
            </a:r>
            <a:r>
              <a:rPr lang="uk-UA" dirty="0"/>
              <a:t>11-14</a:t>
            </a:r>
            <a:r>
              <a:rPr lang="ru-RU" dirty="0"/>
              <a:t>)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/>
              <a:t>Вселяют в нас мир, когда мы видим вокруг себя рост зла, зная, что Бог все контролирует и осуществляет свой план.</a:t>
            </a:r>
            <a:endParaRPr lang="en-US" dirty="0"/>
          </a:p>
          <a:p>
            <a:endParaRPr lang="en-US" dirty="0"/>
          </a:p>
          <a:p>
            <a:r>
              <a:rPr lang="ru-RU" dirty="0"/>
              <a:t>В Библии Бог дал нам примерно 2500 пророчеств, потому что они важны. Поэтому Он заканчивает Библию величайшей книгой Откровения, содержащей пророчества о последнем времени. Именно поэтому в начале и в конце этой книги Бог говорит:</a:t>
            </a:r>
            <a:endParaRPr lang="en-US" dirty="0"/>
          </a:p>
          <a:p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/>
              <a:t>«Блажен читающий и слушающие слова пророчества сего и соблюдающие написанное в нем; ибо время близко» (</a:t>
            </a:r>
            <a:r>
              <a:rPr lang="ru-RU" dirty="0" err="1"/>
              <a:t>Отк</a:t>
            </a:r>
            <a:r>
              <a:rPr lang="ru-RU" dirty="0"/>
              <a:t>. 1:3)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/>
              <a:t>«Се, гряду скоро: блажен соблюдающий слова пророчества книги сей» (</a:t>
            </a:r>
            <a:r>
              <a:rPr lang="ru-RU" dirty="0" err="1"/>
              <a:t>Отк</a:t>
            </a:r>
            <a:r>
              <a:rPr lang="ru-RU" dirty="0"/>
              <a:t>. 22:7)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18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2502" y="1924"/>
            <a:ext cx="7511694" cy="601828"/>
          </a:xfrm>
        </p:spPr>
        <p:txBody>
          <a:bodyPr>
            <a:noAutofit/>
          </a:bodyPr>
          <a:lstStyle/>
          <a:p>
            <a:pPr algn="ctr"/>
            <a:r>
              <a:rPr lang="ru-RU" b="1" dirty="0"/>
              <a:t>Великая скорбь: </a:t>
            </a:r>
            <a:r>
              <a:rPr lang="ru-RU" sz="3200" b="1" dirty="0"/>
              <a:t>основные события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10207" y="6295697"/>
            <a:ext cx="1350579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			</a:t>
            </a:r>
            <a:r>
              <a:rPr lang="en-US" dirty="0">
                <a:solidFill>
                  <a:srgbClr val="FF0000"/>
                </a:solidFill>
              </a:rPr>
              <a:t>3 ½ </a:t>
            </a:r>
            <a:r>
              <a:rPr lang="ru-RU" dirty="0">
                <a:solidFill>
                  <a:srgbClr val="FF0000"/>
                </a:solidFill>
              </a:rPr>
              <a:t>года</a:t>
            </a:r>
            <a:r>
              <a:rPr lang="en-US" dirty="0">
                <a:solidFill>
                  <a:srgbClr val="FF0000"/>
                </a:solidFill>
              </a:rPr>
              <a:t>				    | 			3 ½ </a:t>
            </a:r>
            <a:r>
              <a:rPr lang="ru-RU" dirty="0">
                <a:solidFill>
                  <a:srgbClr val="FF0000"/>
                </a:solidFill>
              </a:rPr>
              <a:t>года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Up Arrow 3"/>
          <p:cNvSpPr/>
          <p:nvPr/>
        </p:nvSpPr>
        <p:spPr>
          <a:xfrm>
            <a:off x="0" y="2322786"/>
            <a:ext cx="294290" cy="439332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rot="16200000">
            <a:off x="-608449" y="703412"/>
            <a:ext cx="214022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Восхищение </a:t>
            </a:r>
          </a:p>
          <a:p>
            <a:pPr algn="ctr"/>
            <a:r>
              <a:rPr lang="ru-RU" sz="2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воскресение</a:t>
            </a:r>
            <a:endParaRPr lang="en-US" sz="24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2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Церкви</a:t>
            </a:r>
            <a:endParaRPr lang="en-US" sz="24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24881" y="3009013"/>
            <a:ext cx="276446" cy="23083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/>
              <a:t>Половина</a:t>
            </a:r>
            <a:endParaRPr lang="en-US" b="1" dirty="0"/>
          </a:p>
        </p:txBody>
      </p:sp>
      <p:sp>
        <p:nvSpPr>
          <p:cNvPr id="8" name="Up Arrow 7"/>
          <p:cNvSpPr/>
          <p:nvPr/>
        </p:nvSpPr>
        <p:spPr>
          <a:xfrm rot="10800000">
            <a:off x="13421710" y="2306962"/>
            <a:ext cx="294290" cy="439332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rot="16200000">
            <a:off x="12354620" y="1265628"/>
            <a:ext cx="201593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Возвращение</a:t>
            </a:r>
            <a:endParaRPr lang="en-US" sz="2400" b="1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2400" b="1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Христа</a:t>
            </a:r>
            <a:endParaRPr lang="en-US" sz="2400" b="1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92639" y="5665280"/>
            <a:ext cx="4541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Суд 7-й трубы </a:t>
            </a:r>
            <a:r>
              <a:rPr lang="en-US" dirty="0">
                <a:solidFill>
                  <a:srgbClr val="FF0000"/>
                </a:solidFill>
              </a:rPr>
              <a:t>(3</a:t>
            </a:r>
            <a:r>
              <a:rPr lang="ru-RU" dirty="0">
                <a:solidFill>
                  <a:srgbClr val="FF0000"/>
                </a:solidFill>
              </a:rPr>
              <a:t>-е горе</a:t>
            </a:r>
            <a:r>
              <a:rPr lang="en-US" dirty="0">
                <a:solidFill>
                  <a:srgbClr val="FF0000"/>
                </a:solidFill>
              </a:rPr>
              <a:t> ) – </a:t>
            </a:r>
            <a:r>
              <a:rPr lang="ru-RU" dirty="0">
                <a:solidFill>
                  <a:srgbClr val="FF0000"/>
                </a:solidFill>
              </a:rPr>
              <a:t>великая скорбь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14647" y="5359626"/>
            <a:ext cx="1879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1 и 2 горе</a:t>
            </a:r>
          </a:p>
          <a:p>
            <a:r>
              <a:rPr lang="ru-RU" dirty="0">
                <a:solidFill>
                  <a:srgbClr val="FF0000"/>
                </a:solidFill>
              </a:rPr>
              <a:t>Трубы 5 и 6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4290" y="2509283"/>
            <a:ext cx="15227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Мирный договор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1003984" y="1064618"/>
            <a:ext cx="2588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Судилище Христа на небе для Церкви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558579" y="5959567"/>
            <a:ext cx="20940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Суд печатей </a:t>
            </a:r>
            <a:r>
              <a:rPr lang="en-US" dirty="0"/>
              <a:t>1-6     |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349750" y="5679956"/>
            <a:ext cx="26693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| </a:t>
            </a:r>
            <a:r>
              <a:rPr lang="ru-RU" dirty="0"/>
              <a:t>Суд труб </a:t>
            </a:r>
            <a:r>
              <a:rPr lang="en-US" dirty="0"/>
              <a:t>1-4 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0251550" y="5364938"/>
            <a:ext cx="1382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Суд чаш </a:t>
            </a:r>
            <a:r>
              <a:rPr lang="en-US" dirty="0"/>
              <a:t>1-7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044645" y="5959567"/>
            <a:ext cx="1985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Суд 7-й печати</a:t>
            </a:r>
            <a:endParaRPr lang="en-US" dirty="0"/>
          </a:p>
        </p:txBody>
      </p:sp>
      <p:cxnSp>
        <p:nvCxnSpPr>
          <p:cNvPr id="35" name="Straight Connector 34"/>
          <p:cNvCxnSpPr>
            <a:endCxn id="34" idx="1"/>
          </p:cNvCxnSpPr>
          <p:nvPr/>
        </p:nvCxnSpPr>
        <p:spPr>
          <a:xfrm flipV="1">
            <a:off x="2666064" y="6144233"/>
            <a:ext cx="4378581" cy="69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8746287" y="6152072"/>
            <a:ext cx="4752603" cy="140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6904669" y="5842107"/>
            <a:ext cx="1324931" cy="102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12505038" y="5860049"/>
            <a:ext cx="993852" cy="45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320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/>
      <p:bldP spid="16" grpId="0"/>
      <p:bldP spid="28" grpId="0"/>
      <p:bldP spid="30" grpId="0"/>
      <p:bldP spid="33" grpId="0"/>
      <p:bldP spid="3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ight Arrow 17"/>
          <p:cNvSpPr/>
          <p:nvPr/>
        </p:nvSpPr>
        <p:spPr>
          <a:xfrm>
            <a:off x="5155570" y="3955918"/>
            <a:ext cx="8569842" cy="29771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32791" y="5926365"/>
            <a:ext cx="274634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Суд печатей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1 – 6  (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Отк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. 6)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8875" y="6570"/>
            <a:ext cx="9348458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СУД печатей, труб и чаш: обзор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10207" y="6295697"/>
            <a:ext cx="1350579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			</a:t>
            </a:r>
            <a:r>
              <a:rPr lang="en-US" dirty="0">
                <a:solidFill>
                  <a:srgbClr val="FF0000"/>
                </a:solidFill>
              </a:rPr>
              <a:t>3 ½ </a:t>
            </a:r>
            <a:r>
              <a:rPr lang="ru-RU" dirty="0">
                <a:solidFill>
                  <a:srgbClr val="FF0000"/>
                </a:solidFill>
              </a:rPr>
              <a:t>года</a:t>
            </a:r>
            <a:r>
              <a:rPr lang="en-US" dirty="0">
                <a:solidFill>
                  <a:srgbClr val="FF0000"/>
                </a:solidFill>
              </a:rPr>
              <a:t>				    | 			3 ½ </a:t>
            </a:r>
            <a:r>
              <a:rPr lang="ru-RU" dirty="0">
                <a:solidFill>
                  <a:srgbClr val="FF0000"/>
                </a:solidFill>
              </a:rPr>
              <a:t>года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Up Arrow 3"/>
          <p:cNvSpPr/>
          <p:nvPr/>
        </p:nvSpPr>
        <p:spPr>
          <a:xfrm>
            <a:off x="0" y="2322786"/>
            <a:ext cx="294290" cy="439332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rot="16200000">
            <a:off x="-652225" y="659635"/>
            <a:ext cx="222777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Восхищение </a:t>
            </a:r>
          </a:p>
          <a:p>
            <a:pPr algn="ctr"/>
            <a:r>
              <a:rPr lang="ru-RU" sz="2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воскресение</a:t>
            </a:r>
            <a:endParaRPr lang="en-US" sz="24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2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Церкви</a:t>
            </a:r>
            <a:endParaRPr lang="en-US" sz="24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24881" y="2040800"/>
            <a:ext cx="276446" cy="23083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/>
              <a:t>Половина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977158" y="5557033"/>
            <a:ext cx="674825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Суд 7-й трубы </a:t>
            </a:r>
            <a:r>
              <a:rPr lang="en-US" b="1" dirty="0">
                <a:solidFill>
                  <a:schemeClr val="tx1"/>
                </a:solidFill>
              </a:rPr>
              <a:t>(</a:t>
            </a:r>
            <a:r>
              <a:rPr lang="ru-RU" b="1" dirty="0">
                <a:solidFill>
                  <a:srgbClr val="FF0000"/>
                </a:solidFill>
              </a:rPr>
              <a:t>3-е ГОРЕ</a:t>
            </a:r>
            <a:r>
              <a:rPr lang="en-US" b="1" dirty="0">
                <a:solidFill>
                  <a:schemeClr val="tx1"/>
                </a:solidFill>
              </a:rPr>
              <a:t>)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(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Отк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.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11:15-17)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79135" y="5926365"/>
            <a:ext cx="1054627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Суд 7-й печати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(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Отк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.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8:1-2,5-6; 11:15-17)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79135" y="5557033"/>
            <a:ext cx="379582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Суд труб 1 – 6 (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Отк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. 8:1-9:19) 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64326" y="5187701"/>
            <a:ext cx="676108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Суд чаш 1 – 7  </a:t>
            </a:r>
            <a:r>
              <a:rPr lang="en-US" b="1" dirty="0"/>
              <a:t>(</a:t>
            </a:r>
            <a:r>
              <a:rPr lang="ru-RU" b="1" dirty="0">
                <a:solidFill>
                  <a:srgbClr val="FF0000"/>
                </a:solidFill>
              </a:rPr>
              <a:t>3-е ГОРЕ</a:t>
            </a:r>
            <a:r>
              <a:rPr lang="en-US" b="1" dirty="0"/>
              <a:t>) </a:t>
            </a:r>
            <a:r>
              <a:rPr lang="en-US" dirty="0"/>
              <a:t>(</a:t>
            </a:r>
            <a:r>
              <a:rPr lang="ru-RU" dirty="0" err="1"/>
              <a:t>Отк</a:t>
            </a:r>
            <a:r>
              <a:rPr lang="en-US" dirty="0"/>
              <a:t>.</a:t>
            </a:r>
            <a:r>
              <a:rPr lang="ru-RU" dirty="0"/>
              <a:t> </a:t>
            </a:r>
            <a:r>
              <a:rPr lang="en-US" dirty="0"/>
              <a:t>11:14</a:t>
            </a:r>
            <a:r>
              <a:rPr lang="ru-RU" dirty="0"/>
              <a:t>; 16:1-21</a:t>
            </a:r>
            <a:r>
              <a:rPr lang="en-US" dirty="0"/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18902" y="4355931"/>
            <a:ext cx="1858256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5-я и 6-я трубы</a:t>
            </a:r>
            <a:r>
              <a:rPr lang="en-US" dirty="0"/>
              <a:t> </a:t>
            </a:r>
            <a:r>
              <a:rPr lang="ru-RU" dirty="0"/>
              <a:t>соответствуют </a:t>
            </a:r>
            <a:r>
              <a:rPr lang="en-US" dirty="0"/>
              <a:t> </a:t>
            </a:r>
            <a:r>
              <a:rPr lang="ru-RU" b="1" dirty="0">
                <a:solidFill>
                  <a:srgbClr val="FF0000"/>
                </a:solidFill>
              </a:rPr>
              <a:t>1 и 2 ГОРЮ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(</a:t>
            </a:r>
            <a:r>
              <a:rPr lang="ru-RU" dirty="0" err="1"/>
              <a:t>Отк</a:t>
            </a:r>
            <a:r>
              <a:rPr lang="en-US" dirty="0"/>
              <a:t>.</a:t>
            </a:r>
            <a:r>
              <a:rPr lang="ru-RU" dirty="0"/>
              <a:t> </a:t>
            </a:r>
            <a:r>
              <a:rPr lang="en-US" dirty="0"/>
              <a:t>9:12; 11:14)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77158" y="4818369"/>
            <a:ext cx="674825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Великая скорбь </a:t>
            </a:r>
            <a:r>
              <a:rPr lang="en-US" dirty="0"/>
              <a:t>(</a:t>
            </a:r>
            <a:r>
              <a:rPr lang="ru-RU" dirty="0" err="1"/>
              <a:t>Мф</a:t>
            </a:r>
            <a:r>
              <a:rPr lang="en-US" dirty="0"/>
              <a:t>.</a:t>
            </a:r>
            <a:r>
              <a:rPr lang="ru-RU" dirty="0"/>
              <a:t> </a:t>
            </a:r>
            <a:r>
              <a:rPr lang="en-US" dirty="0"/>
              <a:t>24:21)</a:t>
            </a:r>
          </a:p>
        </p:txBody>
      </p:sp>
      <p:sp>
        <p:nvSpPr>
          <p:cNvPr id="16" name="Cloud 15"/>
          <p:cNvSpPr/>
          <p:nvPr/>
        </p:nvSpPr>
        <p:spPr>
          <a:xfrm>
            <a:off x="3529671" y="1350805"/>
            <a:ext cx="3178461" cy="2498651"/>
          </a:xfrm>
          <a:prstGeom prst="cloud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Начиная </a:t>
            </a:r>
          </a:p>
          <a:p>
            <a:pPr algn="ctr"/>
            <a:r>
              <a:rPr lang="ru-RU" dirty="0"/>
              <a:t>с этого момента тяжесть судов увеличивается. </a:t>
            </a:r>
            <a:r>
              <a:rPr lang="en-US" dirty="0"/>
              <a:t> </a:t>
            </a:r>
            <a:r>
              <a:rPr lang="ru-RU" dirty="0"/>
              <a:t>Поэтому они называются  </a:t>
            </a:r>
          </a:p>
          <a:p>
            <a:pPr algn="ctr"/>
            <a:r>
              <a:rPr lang="ru-RU" dirty="0"/>
              <a:t>«Три ГОРЯ»</a:t>
            </a:r>
          </a:p>
        </p:txBody>
      </p:sp>
      <p:sp>
        <p:nvSpPr>
          <p:cNvPr id="17" name="Down Arrow 16"/>
          <p:cNvSpPr/>
          <p:nvPr/>
        </p:nvSpPr>
        <p:spPr>
          <a:xfrm>
            <a:off x="4976037" y="3848986"/>
            <a:ext cx="276447" cy="50373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4290" y="2509283"/>
            <a:ext cx="15227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Мирный</a:t>
            </a:r>
          </a:p>
          <a:p>
            <a:pPr algn="ctr"/>
            <a:endParaRPr lang="ru-RU" b="1" dirty="0"/>
          </a:p>
          <a:p>
            <a:pPr algn="ctr"/>
            <a:r>
              <a:rPr lang="ru-RU" b="1" dirty="0"/>
              <a:t>договор</a:t>
            </a:r>
            <a:endParaRPr lang="en-US" b="1" dirty="0"/>
          </a:p>
        </p:txBody>
      </p:sp>
      <p:sp>
        <p:nvSpPr>
          <p:cNvPr id="19" name="TextBox 8"/>
          <p:cNvSpPr txBox="1"/>
          <p:nvPr/>
        </p:nvSpPr>
        <p:spPr>
          <a:xfrm>
            <a:off x="6554889" y="1434435"/>
            <a:ext cx="816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err="1"/>
              <a:t>Отк</a:t>
            </a:r>
            <a:r>
              <a:rPr lang="en-US" dirty="0"/>
              <a:t>. 12-13</a:t>
            </a:r>
          </a:p>
        </p:txBody>
      </p:sp>
    </p:spTree>
    <p:extLst>
      <p:ext uri="{BB962C8B-B14F-4D97-AF65-F5344CB8AC3E}">
        <p14:creationId xmlns:p14="http://schemas.microsoft.com/office/powerpoint/2010/main" val="2535259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1" grpId="0" animBg="1"/>
      <p:bldP spid="8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7143" y="0"/>
            <a:ext cx="9379684" cy="1148363"/>
          </a:xfrm>
        </p:spPr>
        <p:txBody>
          <a:bodyPr/>
          <a:lstStyle/>
          <a:p>
            <a:pPr algn="ctr"/>
            <a:r>
              <a:rPr lang="ru-RU" b="1" dirty="0"/>
              <a:t>Суды 7-й печати и 7-й трубы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95509" y="1070589"/>
            <a:ext cx="6032938" cy="369331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Суд 7-й печати</a:t>
            </a:r>
            <a:endParaRPr lang="en-US" b="1" dirty="0"/>
          </a:p>
          <a:p>
            <a:pPr algn="ctr"/>
            <a:endParaRPr lang="en-US" dirty="0"/>
          </a:p>
          <a:p>
            <a:pPr algn="ctr"/>
            <a:r>
              <a:rPr lang="ru-RU" dirty="0"/>
              <a:t>Откровение </a:t>
            </a:r>
            <a:r>
              <a:rPr lang="en-US" dirty="0"/>
              <a:t>8:1–2,</a:t>
            </a:r>
            <a:r>
              <a:rPr lang="ru-RU" dirty="0"/>
              <a:t> </a:t>
            </a:r>
            <a:r>
              <a:rPr lang="en-US" dirty="0"/>
              <a:t>5-6</a:t>
            </a:r>
          </a:p>
          <a:p>
            <a:pPr algn="ctr"/>
            <a:endParaRPr lang="en-US" dirty="0"/>
          </a:p>
          <a:p>
            <a:pPr lvl="1" indent="-274320"/>
            <a:r>
              <a:rPr lang="en-US" dirty="0"/>
              <a:t>1   </a:t>
            </a:r>
            <a:r>
              <a:rPr lang="ru-RU" dirty="0"/>
              <a:t>И когда </a:t>
            </a:r>
            <a:r>
              <a:rPr lang="ru-RU" b="1" dirty="0"/>
              <a:t>Он снял седьмую печать</a:t>
            </a:r>
            <a:r>
              <a:rPr lang="ru-RU" dirty="0"/>
              <a:t>, сделалось безмолвие на небе, как бы на полчаса</a:t>
            </a:r>
            <a:r>
              <a:rPr lang="en-US" dirty="0"/>
              <a:t>.</a:t>
            </a:r>
          </a:p>
          <a:p>
            <a:pPr lvl="1" indent="-274320"/>
            <a:r>
              <a:rPr lang="en-US" dirty="0"/>
              <a:t>2   </a:t>
            </a:r>
            <a:r>
              <a:rPr lang="ru-RU" dirty="0"/>
              <a:t>И </a:t>
            </a:r>
            <a:r>
              <a:rPr lang="ru-RU" b="1" dirty="0"/>
              <a:t>я видел семь Ангелов, которые стояли пред Богом; и дано им семь труб</a:t>
            </a:r>
            <a:r>
              <a:rPr lang="en-US" b="1" dirty="0"/>
              <a:t>.</a:t>
            </a:r>
          </a:p>
          <a:p>
            <a:pPr lvl="1" indent="-274320"/>
            <a:r>
              <a:rPr lang="en-US" dirty="0"/>
              <a:t>5   </a:t>
            </a:r>
            <a:r>
              <a:rPr lang="ru-RU" dirty="0"/>
              <a:t>И взял Ангел кадильницу, и наполнил ее огнем с жертвенника, и поверг на землю: и произошли голоса и громы, и молнии и землетрясение</a:t>
            </a:r>
            <a:r>
              <a:rPr lang="en-US" dirty="0"/>
              <a:t>.</a:t>
            </a:r>
          </a:p>
          <a:p>
            <a:pPr lvl="1" indent="-274320"/>
            <a:r>
              <a:rPr lang="en-US" dirty="0"/>
              <a:t>6   </a:t>
            </a:r>
            <a:r>
              <a:rPr lang="ru-RU" b="1" dirty="0"/>
              <a:t>И семь Ангелов, имеющие семь труб, приготовились трубить.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542945" y="1070589"/>
            <a:ext cx="6709378" cy="397031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Суд 7-й трубы </a:t>
            </a:r>
            <a:r>
              <a:rPr lang="en-US" b="1" dirty="0"/>
              <a:t>(</a:t>
            </a:r>
            <a:r>
              <a:rPr lang="ru-RU" b="1" dirty="0"/>
              <a:t>3-е ГОРЕ</a:t>
            </a:r>
            <a:r>
              <a:rPr lang="en-US" b="1" dirty="0"/>
              <a:t>)</a:t>
            </a:r>
          </a:p>
          <a:p>
            <a:endParaRPr lang="en-US" dirty="0"/>
          </a:p>
          <a:p>
            <a:pPr algn="ctr"/>
            <a:r>
              <a:rPr lang="ru-RU" dirty="0"/>
              <a:t>Откровение </a:t>
            </a:r>
            <a:r>
              <a:rPr lang="en-US" dirty="0"/>
              <a:t>11:14–1</a:t>
            </a:r>
            <a:r>
              <a:rPr lang="ru-RU" dirty="0"/>
              <a:t>7</a:t>
            </a:r>
            <a:r>
              <a:rPr lang="en-US" dirty="0"/>
              <a:t> </a:t>
            </a:r>
          </a:p>
          <a:p>
            <a:endParaRPr lang="en-US" dirty="0"/>
          </a:p>
          <a:p>
            <a:pPr lvl="1" indent="-274320"/>
            <a:r>
              <a:rPr lang="en-US" dirty="0"/>
              <a:t>14 </a:t>
            </a:r>
            <a:r>
              <a:rPr lang="ru-RU" dirty="0"/>
              <a:t>Второе горе прошло; вот, идет скоро третье горе</a:t>
            </a:r>
            <a:r>
              <a:rPr lang="en-US" dirty="0"/>
              <a:t>.</a:t>
            </a:r>
          </a:p>
          <a:p>
            <a:pPr lvl="1" indent="-274320"/>
            <a:r>
              <a:rPr lang="en-US" dirty="0"/>
              <a:t>15 </a:t>
            </a:r>
            <a:r>
              <a:rPr lang="ru-RU" b="1" dirty="0"/>
              <a:t>И седьмой Ангел вострубил, </a:t>
            </a:r>
            <a:r>
              <a:rPr lang="ru-RU" dirty="0"/>
              <a:t>и раздались на небе громкие голоса, </a:t>
            </a:r>
            <a:r>
              <a:rPr lang="ru-RU" b="1" dirty="0"/>
              <a:t>говорящие: царство мира </a:t>
            </a:r>
            <a:r>
              <a:rPr lang="ru-RU" b="1" dirty="0" err="1"/>
              <a:t>соделалось</a:t>
            </a:r>
            <a:r>
              <a:rPr lang="ru-RU" b="1" dirty="0"/>
              <a:t> [царством] Господа нашего и Христа Его, и будет царствовать во веки веков</a:t>
            </a:r>
            <a:endParaRPr lang="en-US" b="1" dirty="0"/>
          </a:p>
          <a:p>
            <a:pPr lvl="1" indent="-274320"/>
            <a:r>
              <a:rPr lang="en-US" dirty="0"/>
              <a:t>16 </a:t>
            </a:r>
            <a:r>
              <a:rPr lang="ru-RU" dirty="0"/>
              <a:t>И двадцать четыре старца, сидящие пред Богом на престолах своих, пали на лица свои и поклонились Богу</a:t>
            </a:r>
            <a:r>
              <a:rPr lang="en-US" dirty="0"/>
              <a:t>,</a:t>
            </a:r>
          </a:p>
          <a:p>
            <a:pPr lvl="1" indent="-274320"/>
            <a:r>
              <a:rPr lang="en-US" dirty="0"/>
              <a:t>17 </a:t>
            </a:r>
            <a:r>
              <a:rPr lang="ru-RU" dirty="0"/>
              <a:t>говоря: благодарим Тебя, Господи Боже Вседержитель, Который есть и был и грядешь, что </a:t>
            </a:r>
            <a:r>
              <a:rPr lang="ru-RU" b="1" dirty="0"/>
              <a:t>Ты приял силу Твою великую и воцарился</a:t>
            </a:r>
            <a:r>
              <a:rPr lang="en-US" b="1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5509" y="5317971"/>
            <a:ext cx="6032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Суд 7-й печати охватывает суды 7-ми труб</a:t>
            </a:r>
            <a:r>
              <a:rPr lang="en-US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42945" y="5201239"/>
            <a:ext cx="67093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Суд 7-й трубы, который произойдет в середине периода великой скорби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ru-RU" dirty="0">
                <a:solidFill>
                  <a:srgbClr val="0070C0"/>
                </a:solidFill>
              </a:rPr>
              <a:t>дает нам представление о Христе, начинающем царствовать на земле в конце великой скорби. Поэтому он занимает всю вторую половину периода великой скорби. Это также 3-е ГОРЕ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ru-RU" dirty="0">
                <a:solidFill>
                  <a:srgbClr val="0070C0"/>
                </a:solidFill>
              </a:rPr>
              <a:t>которое включает 7 самых суровых судов – судов чаш</a:t>
            </a:r>
            <a:r>
              <a:rPr lang="en-US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0477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159062" cy="1325563"/>
          </a:xfrm>
        </p:spPr>
        <p:txBody>
          <a:bodyPr>
            <a:normAutofit/>
          </a:bodyPr>
          <a:lstStyle/>
          <a:p>
            <a:r>
              <a:rPr lang="ru-RU" sz="4900" b="1" dirty="0"/>
              <a:t>Суды печатей</a:t>
            </a:r>
            <a:br>
              <a:rPr lang="en-US" b="1" dirty="0"/>
            </a:br>
            <a:r>
              <a:rPr lang="en-US" sz="3100" b="1" dirty="0"/>
              <a:t>(</a:t>
            </a:r>
            <a:r>
              <a:rPr lang="ru-RU" sz="3100" b="1" dirty="0"/>
              <a:t>известные виды судов</a:t>
            </a:r>
            <a:r>
              <a:rPr lang="en-US" sz="3100" b="1" dirty="0"/>
              <a:t>)</a:t>
            </a:r>
          </a:p>
        </p:txBody>
      </p:sp>
      <p:sp>
        <p:nvSpPr>
          <p:cNvPr id="3" name="Rectangle 2"/>
          <p:cNvSpPr/>
          <p:nvPr/>
        </p:nvSpPr>
        <p:spPr>
          <a:xfrm>
            <a:off x="6053959" y="189815"/>
            <a:ext cx="7062952" cy="5805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0" marR="0" indent="-54864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-я</a:t>
            </a:r>
            <a:r>
              <a:rPr lang="en-US" baseline="30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Явление антихриста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Отк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6:2;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ср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Мф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24:4-5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97280" marR="0" indent="-54864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-я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Начало войн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Отк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6:3-4;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ср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Мф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24:6-7a-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97280" marR="0" indent="-54864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-я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Голод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Отк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6:4-5;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ср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Мф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24:7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97280" marR="0" indent="-54864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-я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Смерть одной четвертой части населения земли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–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Отк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6:7-8;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ср.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Мф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24:7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97280" marR="0" indent="-54864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5-я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Многие уверовавшие в Иисуса после восхищения будут замучены за свою веру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Отк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6:9-11;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ср.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Мф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24:9-10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97280" marR="0" indent="-54864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-я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Произойдет великое землетрясение, которое сдвинет горы и острова с их мест, тогда как метеориты будут падать на землю, солнце померкнет и цвет луны обратится в кровь.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Отк.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6:12-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ср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Мф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24:7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-8</a:t>
            </a:r>
          </a:p>
          <a:p>
            <a:pPr marL="1097280" marR="0" indent="-54864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-я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Суды 7-й трубы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Отк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8:1-2,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5-6</a:t>
            </a:r>
          </a:p>
          <a:p>
            <a:pPr marL="1097280" marR="0" indent="-54864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97280" marR="0" indent="-54864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 времени суда 6-й печати жители земли узнают, что это суды от Бога и что пришло время Его гнева </a:t>
            </a:r>
            <a:r>
              <a:rPr lang="en-US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Отк</a:t>
            </a:r>
            <a:r>
              <a:rPr lang="ru-RU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6:15-17). </a:t>
            </a:r>
            <a:r>
              <a:rPr lang="ru-RU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Однако, они все еще могут покаяться</a:t>
            </a:r>
            <a:r>
              <a:rPr lang="en-US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59" y="1958433"/>
            <a:ext cx="5715000" cy="429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48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510"/>
            <a:ext cx="578031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Суд труб</a:t>
            </a:r>
            <a:br>
              <a:rPr lang="en-US" b="1" dirty="0"/>
            </a:br>
            <a:r>
              <a:rPr lang="en-US" sz="2800" dirty="0"/>
              <a:t>(</a:t>
            </a:r>
            <a:r>
              <a:rPr lang="ru-RU" sz="2800" dirty="0"/>
              <a:t>ограничение действия судов:</a:t>
            </a:r>
            <a:r>
              <a:rPr lang="en-US" sz="2800" dirty="0"/>
              <a:t> 1/3 </a:t>
            </a:r>
            <a:r>
              <a:rPr lang="ru-RU" sz="2800" dirty="0"/>
              <a:t>земли</a:t>
            </a:r>
            <a:r>
              <a:rPr lang="en-US" sz="2800" dirty="0"/>
              <a:t>)</a:t>
            </a:r>
            <a:endParaRPr lang="en-US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5780314" y="234559"/>
            <a:ext cx="7717972" cy="582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0" marR="0" indent="-54864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-я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Град и огонь, смешанные с кровью падут на землю. </a:t>
            </a: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Третья часть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земли, деревьев и травы сгорит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Отк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8:7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97280" marR="0" indent="-54864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-я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</a:t>
            </a: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Третья часть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моря превратится в кровь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третья часть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морских животных погибнет и </a:t>
            </a: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третья часть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кораблей будет уничтожена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Отк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8:8-9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97280" marR="0" indent="-54864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-я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Полынь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третья часть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воды станет горькой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Отк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8:10-11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97280" marR="0" indent="-54864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-я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</a:t>
            </a: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Третья часть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солнца, луны и звезд потускнеет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Отк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8:12</a:t>
            </a:r>
          </a:p>
          <a:p>
            <a:pPr marL="1097280" marR="0" indent="-54864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-я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ПЕРВОЕ ГОРЕ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демоны выпущены из бездны, чтобы мучать людей земли </a:t>
            </a: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месяцев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Отк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9:1-12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97280" marR="0" indent="-54864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-я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ВТОРОЕ ГОРЕ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200-миллионное войско со стороны реки Евфрат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вероятно исламские страны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истребит третью часть населения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Отк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9:13-19</a:t>
            </a:r>
          </a:p>
          <a:p>
            <a:pPr marL="1097280" marR="0" indent="-54864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-я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ТРЕТЬЕ ГОРЕ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суды 7-ми чаш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Отк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11:15-17</a:t>
            </a:r>
          </a:p>
          <a:p>
            <a:pPr marL="54864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70C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Суды ужесточаются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Бог же снова являет Свою милость, поражая только треть часть человечества. Зная, что эти суды от Бога, неверующие все еще могут покаяться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26097"/>
            <a:ext cx="3287486" cy="54656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1" y="2872318"/>
            <a:ext cx="979714" cy="97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29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435366" cy="1325563"/>
          </a:xfrm>
        </p:spPr>
        <p:txBody>
          <a:bodyPr/>
          <a:lstStyle/>
          <a:p>
            <a:r>
              <a:rPr lang="ru-RU" b="1" dirty="0"/>
              <a:t>Суды чаш</a:t>
            </a:r>
            <a:br>
              <a:rPr lang="en-US" dirty="0"/>
            </a:br>
            <a:r>
              <a:rPr lang="en-US" sz="2800" dirty="0"/>
              <a:t>(</a:t>
            </a:r>
            <a:r>
              <a:rPr lang="ru-RU" sz="2800" dirty="0"/>
              <a:t>повсеместные суды</a:t>
            </a:r>
            <a:r>
              <a:rPr lang="en-US" sz="2800" dirty="0"/>
              <a:t>)</a:t>
            </a:r>
            <a:endParaRPr lang="en-US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5333130" y="144517"/>
            <a:ext cx="8190472" cy="4552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marR="0" indent="-54864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-я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Все, кто имеет начертание зверя,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получат отвратительные и гнойные раны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однако верующие будут избавлены от этого суда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ср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Исх.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9:9-11) –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Отк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16:2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5760" marR="0" indent="-54864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-я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Все моря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превратятся в кровь, а все живое в них умрет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Отк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16:3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5760" marR="0" indent="-54864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-я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Вся питьевая вода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реки и источники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превратятся в кровь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Отк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16:4-7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5760" marR="0" indent="-54864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-я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Людей всей земле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будет палить зной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Отк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16:8-9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5760" marR="0" indent="-54864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-я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Вся земля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сделается мрачной и те, кто поклоняется антихристу, будут мучиться от страданий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Отк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16:10-11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5760" marR="0" indent="-54864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-я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Все цари земли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соберутся для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Армагеддонской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битвы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Отк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16:12-16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5760" marR="0" indent="-54864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-я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Все города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народов падут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все острова и горы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будут уничтожены и Иерусалим разделится на три части по причине сильного землетрясения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будет гром и молния и на людей будет падать град весом в 50 кг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Отк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16:17-21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0" y="1249509"/>
            <a:ext cx="4684594" cy="1968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008" y="3205172"/>
            <a:ext cx="2172480" cy="21724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5355401"/>
            <a:ext cx="13716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/>
            <a:r>
              <a:rPr lang="ru-RU" dirty="0">
                <a:solidFill>
                  <a:srgbClr val="0070C0"/>
                </a:solidFill>
              </a:rPr>
              <a:t>К тому времени, как начнутся эти суды во второй половине великой скорби, людей будут заставлять принимать начертание зверя, сознательно восставая против Бога </a:t>
            </a:r>
            <a:r>
              <a:rPr lang="en-US" dirty="0">
                <a:solidFill>
                  <a:srgbClr val="0070C0"/>
                </a:solidFill>
              </a:rPr>
              <a:t>(</a:t>
            </a:r>
            <a:r>
              <a:rPr lang="ru-RU" dirty="0">
                <a:solidFill>
                  <a:srgbClr val="0070C0"/>
                </a:solidFill>
              </a:rPr>
              <a:t>ср</a:t>
            </a:r>
            <a:r>
              <a:rPr lang="en-US" dirty="0">
                <a:solidFill>
                  <a:srgbClr val="0070C0"/>
                </a:solidFill>
              </a:rPr>
              <a:t>. </a:t>
            </a:r>
            <a:r>
              <a:rPr lang="ru-RU" dirty="0" err="1">
                <a:solidFill>
                  <a:srgbClr val="0070C0"/>
                </a:solidFill>
              </a:rPr>
              <a:t>Отк</a:t>
            </a:r>
            <a:r>
              <a:rPr lang="ru-RU" dirty="0">
                <a:solidFill>
                  <a:srgbClr val="0070C0"/>
                </a:solidFill>
              </a:rPr>
              <a:t>. </a:t>
            </a:r>
            <a:r>
              <a:rPr lang="en-US" dirty="0">
                <a:solidFill>
                  <a:srgbClr val="0070C0"/>
                </a:solidFill>
              </a:rPr>
              <a:t>6:15-17; 16:9,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11)</a:t>
            </a:r>
            <a:r>
              <a:rPr lang="ru-RU" dirty="0">
                <a:solidFill>
                  <a:srgbClr val="0070C0"/>
                </a:solidFill>
              </a:rPr>
              <a:t>.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ru-RU" dirty="0">
                <a:solidFill>
                  <a:srgbClr val="0070C0"/>
                </a:solidFill>
              </a:rPr>
              <a:t>Именно поэтому суды будут такими суровыми</a:t>
            </a:r>
            <a:r>
              <a:rPr lang="en-US" dirty="0">
                <a:solidFill>
                  <a:srgbClr val="0070C0"/>
                </a:solidFill>
              </a:rPr>
              <a:t>. </a:t>
            </a:r>
            <a:r>
              <a:rPr lang="ru-RU" dirty="0">
                <a:solidFill>
                  <a:srgbClr val="0070C0"/>
                </a:solidFill>
              </a:rPr>
              <a:t>Все неверующие в это время будут поклоняться антихристу</a:t>
            </a:r>
            <a:r>
              <a:rPr lang="en-US" dirty="0">
                <a:solidFill>
                  <a:srgbClr val="0070C0"/>
                </a:solidFill>
              </a:rPr>
              <a:t> (</a:t>
            </a:r>
            <a:r>
              <a:rPr lang="ru-RU" dirty="0" err="1">
                <a:solidFill>
                  <a:srgbClr val="0070C0"/>
                </a:solidFill>
              </a:rPr>
              <a:t>Отк</a:t>
            </a:r>
            <a:r>
              <a:rPr lang="ru-RU" dirty="0">
                <a:solidFill>
                  <a:srgbClr val="0070C0"/>
                </a:solidFill>
              </a:rPr>
              <a:t>. </a:t>
            </a:r>
            <a:r>
              <a:rPr lang="en-US" dirty="0">
                <a:solidFill>
                  <a:srgbClr val="0070C0"/>
                </a:solidFill>
              </a:rPr>
              <a:t>13:8) </a:t>
            </a:r>
            <a:r>
              <a:rPr lang="ru-RU" dirty="0">
                <a:solidFill>
                  <a:srgbClr val="0070C0"/>
                </a:solidFill>
              </a:rPr>
              <a:t>и поэтому примут начертание зверя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ru-RU" dirty="0">
                <a:solidFill>
                  <a:srgbClr val="0070C0"/>
                </a:solidFill>
              </a:rPr>
              <a:t>таким образом решая свою судьбу и лишаясь возможности получить спасение</a:t>
            </a:r>
            <a:r>
              <a:rPr lang="en-US" dirty="0">
                <a:solidFill>
                  <a:srgbClr val="0070C0"/>
                </a:solidFill>
              </a:rPr>
              <a:t> (</a:t>
            </a:r>
            <a:r>
              <a:rPr lang="ru-RU" dirty="0" err="1">
                <a:solidFill>
                  <a:srgbClr val="0070C0"/>
                </a:solidFill>
              </a:rPr>
              <a:t>Отк</a:t>
            </a:r>
            <a:r>
              <a:rPr lang="ru-RU" dirty="0">
                <a:solidFill>
                  <a:srgbClr val="0070C0"/>
                </a:solidFill>
              </a:rPr>
              <a:t>. </a:t>
            </a:r>
            <a:r>
              <a:rPr lang="en-US" dirty="0">
                <a:solidFill>
                  <a:srgbClr val="0070C0"/>
                </a:solidFill>
              </a:rPr>
              <a:t>14:9-10). </a:t>
            </a:r>
            <a:r>
              <a:rPr lang="ru-RU" dirty="0">
                <a:solidFill>
                  <a:srgbClr val="0070C0"/>
                </a:solidFill>
              </a:rPr>
              <a:t>Поэтому Бог повелит ангелу провозглашать людям земли евангелие осуждения (Отк.14:6-7, ср.8-20)</a:t>
            </a:r>
            <a:r>
              <a:rPr lang="en-US" dirty="0">
                <a:solidFill>
                  <a:srgbClr val="0070C0"/>
                </a:solidFill>
              </a:rPr>
              <a:t>. </a:t>
            </a:r>
            <a:r>
              <a:rPr lang="ru-RU" dirty="0">
                <a:solidFill>
                  <a:srgbClr val="0070C0"/>
                </a:solidFill>
              </a:rPr>
              <a:t>В это время люди будут следовать либо за Христом, либо за антихристом , кроме иудеев, которые будут защищены. 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592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0"/>
            <a:ext cx="12700000" cy="1208690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ИНТЕРЛЮДИЯ</a:t>
            </a:r>
            <a:r>
              <a:rPr lang="en-US" b="1" dirty="0"/>
              <a:t>: </a:t>
            </a:r>
            <a:r>
              <a:rPr lang="ru-RU" b="1" dirty="0"/>
              <a:t>понимание Матфея </a:t>
            </a:r>
            <a:r>
              <a:rPr lang="en-US" b="1" dirty="0"/>
              <a:t>24 (</a:t>
            </a:r>
            <a:r>
              <a:rPr lang="ru-RU" b="1" dirty="0"/>
              <a:t>Хронология</a:t>
            </a:r>
            <a:r>
              <a:rPr lang="en-US" b="1" dirty="0"/>
              <a:t>)</a:t>
            </a:r>
            <a:br>
              <a:rPr lang="en-US" b="1" dirty="0"/>
            </a:br>
            <a:r>
              <a:rPr lang="en-US" sz="3200" dirty="0"/>
              <a:t>(</a:t>
            </a:r>
            <a:r>
              <a:rPr lang="ru-RU" sz="3200" b="1" dirty="0"/>
              <a:t>Стихи: </a:t>
            </a:r>
            <a:r>
              <a:rPr lang="en-US" sz="3200" b="1" dirty="0"/>
              <a:t>1-15)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5976" y="1225689"/>
            <a:ext cx="411437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Введение</a:t>
            </a:r>
            <a:endParaRPr lang="en-US" dirty="0"/>
          </a:p>
          <a:p>
            <a:pPr algn="ctr"/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Иисус говорит Своим ученикам о разрушении храма в </a:t>
            </a:r>
            <a:r>
              <a:rPr lang="en-US" dirty="0"/>
              <a:t>70</a:t>
            </a:r>
            <a:r>
              <a:rPr lang="ru-RU" dirty="0"/>
              <a:t> г. от Р.Х. – ст. </a:t>
            </a:r>
            <a:r>
              <a:rPr lang="en-US" dirty="0"/>
              <a:t>1-2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Ученики Иисуса хотели понять сказанное о храме</a:t>
            </a:r>
            <a:r>
              <a:rPr lang="en-US" dirty="0"/>
              <a:t>, </a:t>
            </a:r>
            <a:r>
              <a:rPr lang="ru-RU" dirty="0"/>
              <a:t>Его приходе и конце века – ст. </a:t>
            </a:r>
            <a:r>
              <a:rPr lang="en-US" dirty="0"/>
              <a:t>3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Иисус рассказал им о конце века и о Своем приходе – ст.</a:t>
            </a:r>
            <a:r>
              <a:rPr lang="en-US" dirty="0"/>
              <a:t>4-31</a:t>
            </a:r>
          </a:p>
          <a:p>
            <a:endParaRPr lang="en-US" dirty="0"/>
          </a:p>
          <a:p>
            <a:r>
              <a:rPr lang="ru-RU" dirty="0"/>
              <a:t>ПРИМЕЧАНИЕ</a:t>
            </a:r>
            <a:r>
              <a:rPr lang="en-US" dirty="0"/>
              <a:t>: </a:t>
            </a:r>
            <a:r>
              <a:rPr lang="ru-RU" dirty="0"/>
              <a:t>Матфей не записал слова Иисуса о разрушении храма</a:t>
            </a:r>
            <a:r>
              <a:rPr lang="en-US" dirty="0"/>
              <a:t>, </a:t>
            </a:r>
            <a:r>
              <a:rPr lang="ru-RU" dirty="0"/>
              <a:t>но это записал Лука </a:t>
            </a:r>
            <a:r>
              <a:rPr lang="en-US" dirty="0"/>
              <a:t>(</a:t>
            </a:r>
            <a:r>
              <a:rPr lang="ru-RU" dirty="0"/>
              <a:t>Лук. </a:t>
            </a:r>
            <a:r>
              <a:rPr lang="en-US" dirty="0"/>
              <a:t>21:20-24).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82054" y="1225689"/>
            <a:ext cx="442611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Иисус описывает первую половину великой скорби – стихи</a:t>
            </a:r>
            <a:r>
              <a:rPr lang="en-US" b="1" dirty="0"/>
              <a:t> 4-14</a:t>
            </a:r>
          </a:p>
          <a:p>
            <a:r>
              <a:rPr lang="en-US" dirty="0"/>
              <a:t>	</a:t>
            </a:r>
          </a:p>
          <a:p>
            <a:r>
              <a:rPr lang="ru-RU" dirty="0"/>
              <a:t>Некоторые понимают стихи </a:t>
            </a:r>
            <a:r>
              <a:rPr lang="en-US" dirty="0"/>
              <a:t>4-14 </a:t>
            </a:r>
            <a:r>
              <a:rPr lang="ru-RU" dirty="0"/>
              <a:t>как время, в которое мы живем сейчас –   предвестник великой скорби. Такое понимание неправильно, так как эти стихи описывают первую половину великой скорби </a:t>
            </a:r>
            <a:r>
              <a:rPr lang="en-US" dirty="0">
                <a:solidFill>
                  <a:prstClr val="black"/>
                </a:solidFill>
              </a:rPr>
              <a:t>(</a:t>
            </a:r>
            <a:r>
              <a:rPr lang="ru-RU" dirty="0">
                <a:solidFill>
                  <a:prstClr val="black"/>
                </a:solidFill>
              </a:rPr>
              <a:t>Мф. 24:8; 1 Фес. 5:3), </a:t>
            </a:r>
            <a:r>
              <a:rPr lang="ru-RU" dirty="0"/>
              <a:t>хотя много похожего происходит и в наши дни. Это потому что суды печатей, описанные Иисусом – более распространенные и знакомые суды, которые происходят сегодня.</a:t>
            </a:r>
            <a:endParaRPr lang="en-US" dirty="0"/>
          </a:p>
          <a:p>
            <a:r>
              <a:rPr lang="en-US" dirty="0"/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Суд первой печати </a:t>
            </a:r>
            <a:r>
              <a:rPr lang="en-US" dirty="0"/>
              <a:t>(</a:t>
            </a:r>
            <a:r>
              <a:rPr lang="ru-RU" dirty="0"/>
              <a:t>лжехристы</a:t>
            </a:r>
            <a:r>
              <a:rPr lang="en-US" dirty="0"/>
              <a:t>) </a:t>
            </a:r>
            <a:r>
              <a:rPr lang="ru-RU" dirty="0"/>
              <a:t>– ст. </a:t>
            </a:r>
            <a:r>
              <a:rPr lang="en-US" dirty="0"/>
              <a:t>4-5 (</a:t>
            </a:r>
            <a:r>
              <a:rPr lang="ru-RU" dirty="0"/>
              <a:t>ср. </a:t>
            </a:r>
            <a:r>
              <a:rPr lang="ru-RU" dirty="0" err="1"/>
              <a:t>Отк</a:t>
            </a:r>
            <a:r>
              <a:rPr lang="ru-RU" dirty="0"/>
              <a:t>. </a:t>
            </a:r>
            <a:r>
              <a:rPr lang="en-US" dirty="0"/>
              <a:t>6:2</a:t>
            </a:r>
            <a:r>
              <a:rPr lang="ru-RU" dirty="0"/>
              <a:t>, </a:t>
            </a:r>
            <a:r>
              <a:rPr lang="ru-RU" dirty="0" err="1"/>
              <a:t>Мк</a:t>
            </a:r>
            <a:r>
              <a:rPr lang="ru-RU" dirty="0"/>
              <a:t>. </a:t>
            </a:r>
            <a:r>
              <a:rPr lang="en-US" dirty="0"/>
              <a:t>13:6; </a:t>
            </a:r>
            <a:r>
              <a:rPr lang="ru-RU" dirty="0"/>
              <a:t>Лк. </a:t>
            </a:r>
            <a:r>
              <a:rPr lang="en-US" dirty="0"/>
              <a:t>21:8)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Суд второй печати</a:t>
            </a:r>
            <a:r>
              <a:rPr lang="en-US" dirty="0"/>
              <a:t> (</a:t>
            </a:r>
            <a:r>
              <a:rPr lang="ru-RU" dirty="0"/>
              <a:t>война</a:t>
            </a:r>
            <a:r>
              <a:rPr lang="en-US" dirty="0"/>
              <a:t>)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</a:t>
            </a:r>
            <a:r>
              <a:rPr lang="ru-RU" dirty="0"/>
              <a:t> ст. </a:t>
            </a:r>
            <a:r>
              <a:rPr lang="en-US" dirty="0"/>
              <a:t>6-7a-</a:t>
            </a:r>
            <a:r>
              <a:rPr lang="ru-RU" dirty="0"/>
              <a:t>б</a:t>
            </a:r>
            <a:r>
              <a:rPr lang="en-US" dirty="0"/>
              <a:t> (</a:t>
            </a:r>
            <a:r>
              <a:rPr lang="ru-RU" dirty="0" err="1"/>
              <a:t>Отк</a:t>
            </a:r>
            <a:r>
              <a:rPr lang="ru-RU" dirty="0"/>
              <a:t>. </a:t>
            </a:r>
            <a:r>
              <a:rPr lang="en-US" dirty="0"/>
              <a:t>6:3-4</a:t>
            </a:r>
            <a:r>
              <a:rPr lang="ru-RU" dirty="0"/>
              <a:t>, </a:t>
            </a:r>
            <a:r>
              <a:rPr lang="ru-RU" dirty="0" err="1"/>
              <a:t>Мк</a:t>
            </a:r>
            <a:r>
              <a:rPr lang="ru-RU" dirty="0"/>
              <a:t>. </a:t>
            </a:r>
            <a:r>
              <a:rPr lang="en-US" dirty="0"/>
              <a:t>13:7; </a:t>
            </a:r>
            <a:r>
              <a:rPr lang="ru-RU" dirty="0"/>
              <a:t> </a:t>
            </a:r>
            <a:r>
              <a:rPr lang="ru-RU" dirty="0" err="1"/>
              <a:t>Лк</a:t>
            </a:r>
            <a:r>
              <a:rPr lang="ru-RU" dirty="0"/>
              <a:t>. </a:t>
            </a:r>
            <a:r>
              <a:rPr lang="en-US" dirty="0"/>
              <a:t>21:9-10)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049872" y="1225689"/>
            <a:ext cx="4504764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Суд третьей печати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/>
              <a:t>(</a:t>
            </a:r>
            <a:r>
              <a:rPr lang="ru-RU" dirty="0"/>
              <a:t>голод)</a:t>
            </a:r>
            <a:r>
              <a:rPr lang="en-US" dirty="0"/>
              <a:t>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dirty="0"/>
              <a:t>ст. </a:t>
            </a:r>
            <a:r>
              <a:rPr lang="en-US" dirty="0"/>
              <a:t>7c (</a:t>
            </a:r>
            <a:r>
              <a:rPr lang="ru-RU" dirty="0" err="1"/>
              <a:t>Отк</a:t>
            </a:r>
            <a:r>
              <a:rPr lang="ru-RU" dirty="0"/>
              <a:t>. </a:t>
            </a:r>
            <a:r>
              <a:rPr lang="en-US" dirty="0"/>
              <a:t>6:4-4</a:t>
            </a:r>
            <a:r>
              <a:rPr lang="ru-RU" dirty="0"/>
              <a:t>, </a:t>
            </a:r>
            <a:r>
              <a:rPr lang="ru-RU" dirty="0" err="1"/>
              <a:t>Мк</a:t>
            </a:r>
            <a:r>
              <a:rPr lang="ru-RU" dirty="0"/>
              <a:t>. </a:t>
            </a:r>
            <a:r>
              <a:rPr lang="en-US" dirty="0"/>
              <a:t>13:8; </a:t>
            </a:r>
            <a:r>
              <a:rPr lang="ru-RU" dirty="0" err="1"/>
              <a:t>Лк</a:t>
            </a:r>
            <a:r>
              <a:rPr lang="ru-RU" dirty="0"/>
              <a:t>. </a:t>
            </a:r>
            <a:r>
              <a:rPr lang="en-US" dirty="0"/>
              <a:t>21:11)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Суд четвертой печати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/>
              <a:t>(</a:t>
            </a:r>
            <a:r>
              <a:rPr lang="ru-RU" dirty="0"/>
              <a:t>смерть</a:t>
            </a:r>
            <a:r>
              <a:rPr lang="en-US" dirty="0"/>
              <a:t>)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dirty="0"/>
              <a:t>ст. </a:t>
            </a:r>
            <a:r>
              <a:rPr lang="en-US" dirty="0"/>
              <a:t>7</a:t>
            </a:r>
            <a:r>
              <a:rPr lang="ru-RU" dirty="0"/>
              <a:t>в</a:t>
            </a:r>
            <a:r>
              <a:rPr lang="en-US" dirty="0"/>
              <a:t> (</a:t>
            </a:r>
            <a:r>
              <a:rPr lang="ru-RU" dirty="0"/>
              <a:t>ср. </a:t>
            </a:r>
            <a:r>
              <a:rPr lang="ru-RU" dirty="0" err="1"/>
              <a:t>Отк</a:t>
            </a:r>
            <a:r>
              <a:rPr lang="ru-RU" dirty="0"/>
              <a:t>. </a:t>
            </a:r>
            <a:r>
              <a:rPr lang="en-US" dirty="0"/>
              <a:t>6:7-8</a:t>
            </a:r>
            <a:r>
              <a:rPr lang="ru-RU" dirty="0"/>
              <a:t>, </a:t>
            </a:r>
            <a:r>
              <a:rPr lang="ru-RU" dirty="0" err="1"/>
              <a:t>Лк</a:t>
            </a:r>
            <a:r>
              <a:rPr lang="ru-RU" dirty="0"/>
              <a:t>. </a:t>
            </a:r>
            <a:r>
              <a:rPr lang="en-US" dirty="0"/>
              <a:t>21:11)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Суд пятой печати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/>
              <a:t>(</a:t>
            </a:r>
            <a:r>
              <a:rPr lang="ru-RU" dirty="0"/>
              <a:t>мученики</a:t>
            </a:r>
            <a:r>
              <a:rPr lang="en-US" dirty="0"/>
              <a:t>)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dirty="0"/>
              <a:t>ст. </a:t>
            </a:r>
            <a:r>
              <a:rPr lang="en-US" dirty="0"/>
              <a:t>9-10 (</a:t>
            </a:r>
            <a:r>
              <a:rPr lang="ru-RU" dirty="0"/>
              <a:t>ср. </a:t>
            </a:r>
            <a:r>
              <a:rPr lang="ru-RU" dirty="0" err="1"/>
              <a:t>Отк</a:t>
            </a:r>
            <a:r>
              <a:rPr lang="ru-RU" dirty="0"/>
              <a:t>. </a:t>
            </a:r>
            <a:r>
              <a:rPr lang="en-US" dirty="0"/>
              <a:t>6:9-11</a:t>
            </a:r>
            <a:r>
              <a:rPr lang="ru-RU" dirty="0"/>
              <a:t>, </a:t>
            </a:r>
            <a:r>
              <a:rPr lang="ru-RU" dirty="0" err="1"/>
              <a:t>Мк</a:t>
            </a:r>
            <a:r>
              <a:rPr lang="ru-RU" dirty="0"/>
              <a:t>. </a:t>
            </a:r>
            <a:r>
              <a:rPr lang="en-US" dirty="0"/>
              <a:t>13:12; </a:t>
            </a:r>
            <a:r>
              <a:rPr lang="ru-RU" dirty="0"/>
              <a:t>Лук. </a:t>
            </a:r>
            <a:r>
              <a:rPr lang="en-US" dirty="0"/>
              <a:t>21:12)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Суд шестой печати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/>
              <a:t>(</a:t>
            </a:r>
            <a:r>
              <a:rPr lang="ru-RU" dirty="0"/>
              <a:t>землетрясение</a:t>
            </a:r>
            <a:r>
              <a:rPr lang="en-US" dirty="0"/>
              <a:t>)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dirty="0"/>
              <a:t>ст. </a:t>
            </a:r>
            <a:r>
              <a:rPr lang="en-US" dirty="0"/>
              <a:t>7</a:t>
            </a:r>
            <a:r>
              <a:rPr lang="ru-RU" dirty="0"/>
              <a:t>г</a:t>
            </a:r>
            <a:r>
              <a:rPr lang="en-US" dirty="0"/>
              <a:t>-8 (</a:t>
            </a:r>
            <a:r>
              <a:rPr lang="ru-RU" dirty="0" err="1"/>
              <a:t>Отк</a:t>
            </a:r>
            <a:r>
              <a:rPr lang="ru-RU" dirty="0"/>
              <a:t>. </a:t>
            </a:r>
            <a:r>
              <a:rPr lang="en-US" dirty="0"/>
              <a:t>6:12a</a:t>
            </a:r>
            <a:r>
              <a:rPr lang="ru-RU" dirty="0"/>
              <a:t>, </a:t>
            </a:r>
            <a:r>
              <a:rPr lang="ru-RU" dirty="0" err="1"/>
              <a:t>Мк</a:t>
            </a:r>
            <a:r>
              <a:rPr lang="ru-RU" dirty="0"/>
              <a:t>. </a:t>
            </a:r>
            <a:r>
              <a:rPr lang="en-US" dirty="0"/>
              <a:t>13:8; </a:t>
            </a:r>
            <a:r>
              <a:rPr lang="ru-RU" dirty="0"/>
              <a:t>Лук. </a:t>
            </a:r>
            <a:r>
              <a:rPr lang="en-US" dirty="0"/>
              <a:t>21:11)</a:t>
            </a:r>
          </a:p>
          <a:p>
            <a:endParaRPr lang="en-US" sz="1000" dirty="0"/>
          </a:p>
          <a:p>
            <a:pPr algn="ctr"/>
            <a:r>
              <a:rPr lang="ru-RU" b="1" dirty="0"/>
              <a:t>Другие события первой половины великой скорби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Восстанет множество лжепророков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dirty="0"/>
              <a:t>ст. </a:t>
            </a:r>
            <a:r>
              <a:rPr lang="en-US" dirty="0"/>
              <a:t>11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Умножится беззаконие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dirty="0"/>
              <a:t>ст. </a:t>
            </a:r>
            <a:r>
              <a:rPr lang="en-US" dirty="0"/>
              <a:t>12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Претерпевший до конца, спасется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dirty="0"/>
              <a:t>ст. 1</a:t>
            </a:r>
            <a:r>
              <a:rPr lang="en-US" dirty="0"/>
              <a:t>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Евангелие будет проповедано по всей земле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dirty="0" err="1"/>
              <a:t>Отк</a:t>
            </a:r>
            <a:r>
              <a:rPr lang="ru-RU" dirty="0"/>
              <a:t>. </a:t>
            </a:r>
            <a:r>
              <a:rPr lang="en-US" dirty="0"/>
              <a:t>14 (</a:t>
            </a:r>
            <a:r>
              <a:rPr lang="ru-RU" dirty="0" err="1"/>
              <a:t>Отк</a:t>
            </a:r>
            <a:r>
              <a:rPr lang="ru-RU" dirty="0"/>
              <a:t>. 7</a:t>
            </a:r>
            <a:r>
              <a:rPr lang="en-US" dirty="0"/>
              <a:t>:9,</a:t>
            </a:r>
            <a:r>
              <a:rPr lang="ru-RU" dirty="0"/>
              <a:t> </a:t>
            </a:r>
            <a:r>
              <a:rPr lang="en-US" dirty="0"/>
              <a:t>14</a:t>
            </a:r>
            <a:r>
              <a:rPr lang="ru-RU" dirty="0"/>
              <a:t>, </a:t>
            </a:r>
            <a:r>
              <a:rPr lang="ru-RU" dirty="0" err="1"/>
              <a:t>Мк</a:t>
            </a:r>
            <a:r>
              <a:rPr lang="ru-RU" dirty="0"/>
              <a:t>. </a:t>
            </a:r>
            <a:r>
              <a:rPr lang="en-US" dirty="0"/>
              <a:t>13:10)</a:t>
            </a:r>
          </a:p>
        </p:txBody>
      </p:sp>
    </p:spTree>
    <p:extLst>
      <p:ext uri="{BB962C8B-B14F-4D97-AF65-F5344CB8AC3E}">
        <p14:creationId xmlns:p14="http://schemas.microsoft.com/office/powerpoint/2010/main" val="378611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903" y="0"/>
            <a:ext cx="12906704" cy="1240221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ИНТЕРЛЮДИЯ</a:t>
            </a:r>
            <a:r>
              <a:rPr lang="en-US" b="1" dirty="0"/>
              <a:t>: </a:t>
            </a:r>
            <a:r>
              <a:rPr lang="ru-RU" b="1" dirty="0"/>
              <a:t>понимание Матфея </a:t>
            </a:r>
            <a:r>
              <a:rPr lang="en-US" b="1" dirty="0"/>
              <a:t>24 (</a:t>
            </a:r>
            <a:r>
              <a:rPr lang="ru-RU" b="1" dirty="0"/>
              <a:t>Хронология</a:t>
            </a:r>
            <a:r>
              <a:rPr lang="en-US" b="1" dirty="0"/>
              <a:t>)</a:t>
            </a:r>
            <a:br>
              <a:rPr lang="en-US" b="1" dirty="0"/>
            </a:br>
            <a:r>
              <a:rPr lang="en-US" sz="3200" dirty="0"/>
              <a:t>(C</a:t>
            </a:r>
            <a:r>
              <a:rPr lang="ru-RU" sz="3200" dirty="0"/>
              <a:t>тихи: </a:t>
            </a:r>
            <a:r>
              <a:rPr lang="en-US" sz="3200" dirty="0"/>
              <a:t>16-31)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9902" y="1597930"/>
            <a:ext cx="495292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Иисус описывает вторую половину великой скорби – ст. </a:t>
            </a:r>
            <a:r>
              <a:rPr lang="en-US" b="1" dirty="0"/>
              <a:t>15-31</a:t>
            </a:r>
          </a:p>
          <a:p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Запустение храма и его последствие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dirty="0"/>
              <a:t>ст.</a:t>
            </a:r>
            <a:r>
              <a:rPr lang="en-US" dirty="0"/>
              <a:t> 15-22 (</a:t>
            </a:r>
            <a:r>
              <a:rPr lang="ru-RU" dirty="0"/>
              <a:t>Дан</a:t>
            </a:r>
            <a:r>
              <a:rPr lang="en-US" dirty="0"/>
              <a:t>. 9:27; </a:t>
            </a:r>
            <a:r>
              <a:rPr lang="ru-RU" dirty="0" err="1"/>
              <a:t>Отк</a:t>
            </a:r>
            <a:r>
              <a:rPr lang="ru-RU" dirty="0"/>
              <a:t>.</a:t>
            </a:r>
            <a:r>
              <a:rPr lang="en-US" dirty="0"/>
              <a:t> 13:11-18)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Появится много лжехристов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/>
              <a:t>ст. </a:t>
            </a:r>
            <a:r>
              <a:rPr lang="en-US" dirty="0"/>
              <a:t>23-26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Его второе пришествие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</a:t>
            </a:r>
            <a:r>
              <a:rPr lang="ru-RU" dirty="0"/>
              <a:t> ст. </a:t>
            </a:r>
            <a:r>
              <a:rPr lang="en-US" dirty="0"/>
              <a:t>27-28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События, связанные с Его приходом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/>
              <a:t>ст. </a:t>
            </a:r>
            <a:r>
              <a:rPr lang="en-US" dirty="0"/>
              <a:t>29-31</a:t>
            </a:r>
          </a:p>
          <a:p>
            <a:pPr marL="800100" lvl="1" indent="-342900">
              <a:buFont typeface="+mj-lt"/>
              <a:buAutoNum type="alphaLcPeriod"/>
            </a:pPr>
            <a:r>
              <a:rPr lang="ru-RU" dirty="0"/>
              <a:t>События вселенского масштаба</a:t>
            </a:r>
            <a:r>
              <a:rPr lang="ru-RU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dirty="0"/>
              <a:t>ст. </a:t>
            </a:r>
            <a:r>
              <a:rPr lang="en-US" dirty="0"/>
              <a:t>29 (</a:t>
            </a:r>
            <a:r>
              <a:rPr lang="ru-RU" dirty="0"/>
              <a:t>ср. </a:t>
            </a:r>
            <a:r>
              <a:rPr lang="ru-RU" dirty="0" err="1"/>
              <a:t>Ис</a:t>
            </a:r>
            <a:r>
              <a:rPr lang="ru-RU" dirty="0"/>
              <a:t>. </a:t>
            </a:r>
            <a:r>
              <a:rPr lang="en-US" dirty="0"/>
              <a:t>13:9-13; </a:t>
            </a:r>
            <a:r>
              <a:rPr lang="ru-RU" dirty="0" err="1"/>
              <a:t>Мк</a:t>
            </a:r>
            <a:r>
              <a:rPr lang="ru-RU" dirty="0"/>
              <a:t>. </a:t>
            </a:r>
            <a:r>
              <a:rPr lang="en-US" dirty="0"/>
              <a:t>13:24-25; </a:t>
            </a:r>
            <a:r>
              <a:rPr lang="ru-RU" dirty="0"/>
              <a:t>Лук. </a:t>
            </a:r>
            <a:r>
              <a:rPr lang="en-US" dirty="0"/>
              <a:t>21:25-26)</a:t>
            </a:r>
          </a:p>
          <a:p>
            <a:pPr marL="800100" lvl="1" indent="-342900">
              <a:buFont typeface="+mj-lt"/>
              <a:buAutoNum type="alphaLcPeriod"/>
            </a:pPr>
            <a:r>
              <a:rPr lang="ru-RU" dirty="0"/>
              <a:t>Сын Человеческий придет с неба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</a:t>
            </a:r>
            <a:r>
              <a:rPr lang="ru-RU" dirty="0"/>
              <a:t> ст. </a:t>
            </a:r>
            <a:r>
              <a:rPr lang="en-US" dirty="0"/>
              <a:t>30 (</a:t>
            </a:r>
            <a:r>
              <a:rPr lang="ru-RU" dirty="0" err="1"/>
              <a:t>Зах</a:t>
            </a:r>
            <a:r>
              <a:rPr lang="en-US" dirty="0"/>
              <a:t>.</a:t>
            </a:r>
            <a:r>
              <a:rPr lang="ru-RU" dirty="0"/>
              <a:t> </a:t>
            </a:r>
            <a:r>
              <a:rPr lang="en-US" dirty="0"/>
              <a:t>14:3-4; </a:t>
            </a:r>
            <a:r>
              <a:rPr lang="ru-RU" dirty="0" err="1"/>
              <a:t>Отк</a:t>
            </a:r>
            <a:r>
              <a:rPr lang="ru-RU" dirty="0"/>
              <a:t>. </a:t>
            </a:r>
            <a:r>
              <a:rPr lang="en-US" dirty="0"/>
              <a:t>19:11-19)</a:t>
            </a:r>
          </a:p>
          <a:p>
            <a:pPr marL="800100" lvl="1" indent="-342900">
              <a:buFont typeface="+mj-lt"/>
              <a:buAutoNum type="alphaLcPeriod"/>
            </a:pPr>
            <a:r>
              <a:rPr lang="ru-RU" dirty="0"/>
              <a:t>Израиль («избранные») будет собран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</a:t>
            </a:r>
            <a:r>
              <a:rPr lang="ru-RU" dirty="0"/>
              <a:t> ст. </a:t>
            </a:r>
            <a:r>
              <a:rPr lang="en-US" dirty="0"/>
              <a:t>31 (</a:t>
            </a:r>
            <a:r>
              <a:rPr lang="ru-RU" dirty="0" err="1"/>
              <a:t>Ис</a:t>
            </a:r>
            <a:r>
              <a:rPr lang="ru-RU" dirty="0"/>
              <a:t>. </a:t>
            </a:r>
            <a:r>
              <a:rPr lang="en-US" dirty="0"/>
              <a:t>66:18-20)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35767" y="1597930"/>
            <a:ext cx="700175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hangingPunct="0"/>
            <a:r>
              <a:rPr lang="ru-RU" sz="2800" b="1" dirty="0"/>
              <a:t>Параллели между </a:t>
            </a:r>
            <a:r>
              <a:rPr lang="ru-RU" sz="2800" b="1" dirty="0" err="1"/>
              <a:t>Мф</a:t>
            </a:r>
            <a:r>
              <a:rPr lang="ru-RU" sz="2800" b="1" dirty="0"/>
              <a:t>. </a:t>
            </a:r>
            <a:r>
              <a:rPr lang="en-US" sz="2800" b="1" dirty="0"/>
              <a:t>24 </a:t>
            </a:r>
            <a:r>
              <a:rPr lang="ru-RU" sz="2800" b="1" dirty="0"/>
              <a:t>и Откровением</a:t>
            </a:r>
            <a:endParaRPr lang="en-US" sz="2800" b="1" dirty="0"/>
          </a:p>
          <a:p>
            <a:pPr hangingPunct="0"/>
            <a:endParaRPr lang="en-US" u="sng" dirty="0"/>
          </a:p>
          <a:p>
            <a:pPr hangingPunct="0"/>
            <a:endParaRPr lang="en-US" u="sng" dirty="0"/>
          </a:p>
          <a:p>
            <a:pPr hangingPunct="0"/>
            <a:r>
              <a:rPr lang="ru-RU" u="sng" dirty="0"/>
              <a:t>СОБЫТИЕ</a:t>
            </a:r>
            <a:r>
              <a:rPr lang="en-US" u="sng" dirty="0"/>
              <a:t>	             </a:t>
            </a:r>
            <a:r>
              <a:rPr lang="ru-RU" u="sng" dirty="0"/>
              <a:t>	         МАТФЕЯ </a:t>
            </a:r>
            <a:r>
              <a:rPr lang="en-US" u="sng" dirty="0"/>
              <a:t>24	</a:t>
            </a:r>
            <a:r>
              <a:rPr lang="ru-RU" u="sng" dirty="0"/>
              <a:t>          ОТКРОВЕНИЕ</a:t>
            </a:r>
            <a:endParaRPr lang="en-US" dirty="0"/>
          </a:p>
          <a:p>
            <a:pPr hangingPunct="0"/>
            <a:r>
              <a:rPr lang="en-US" dirty="0"/>
              <a:t> </a:t>
            </a:r>
          </a:p>
          <a:p>
            <a:pPr hangingPunct="0"/>
            <a:r>
              <a:rPr lang="ru-RU" dirty="0"/>
              <a:t>Первая печать </a:t>
            </a:r>
            <a:r>
              <a:rPr lang="en-US" dirty="0"/>
              <a:t>(</a:t>
            </a:r>
            <a:r>
              <a:rPr lang="ru-RU" dirty="0"/>
              <a:t>лжехристы</a:t>
            </a:r>
            <a:r>
              <a:rPr lang="en-US" dirty="0"/>
              <a:t>)	     	4-5	 	6:2</a:t>
            </a:r>
          </a:p>
          <a:p>
            <a:pPr hangingPunct="0"/>
            <a:r>
              <a:rPr lang="ru-RU" dirty="0"/>
              <a:t>Вторая печать </a:t>
            </a:r>
            <a:r>
              <a:rPr lang="en-US" dirty="0"/>
              <a:t>(</a:t>
            </a:r>
            <a:r>
              <a:rPr lang="ru-RU" dirty="0"/>
              <a:t>война</a:t>
            </a:r>
            <a:r>
              <a:rPr lang="en-US" dirty="0"/>
              <a:t>)	       	6-7a-b               	6:3-4	</a:t>
            </a:r>
          </a:p>
          <a:p>
            <a:pPr hangingPunct="0"/>
            <a:r>
              <a:rPr lang="ru-RU" dirty="0"/>
              <a:t>Третья печать </a:t>
            </a:r>
            <a:r>
              <a:rPr lang="en-US" dirty="0"/>
              <a:t>(</a:t>
            </a:r>
            <a:r>
              <a:rPr lang="ru-RU" dirty="0"/>
              <a:t>голод)</a:t>
            </a:r>
            <a:r>
              <a:rPr lang="en-US" dirty="0"/>
              <a:t>	       	7c	               	6:5-6</a:t>
            </a:r>
          </a:p>
          <a:p>
            <a:pPr hangingPunct="0"/>
            <a:r>
              <a:rPr lang="ru-RU" dirty="0"/>
              <a:t>Четвертая печать </a:t>
            </a:r>
            <a:r>
              <a:rPr lang="en-US" dirty="0"/>
              <a:t>(</a:t>
            </a:r>
            <a:r>
              <a:rPr lang="ru-RU" dirty="0"/>
              <a:t>смерть</a:t>
            </a:r>
            <a:r>
              <a:rPr lang="en-US" dirty="0"/>
              <a:t>)	       	7c	               	6:7-8</a:t>
            </a:r>
          </a:p>
          <a:p>
            <a:pPr hangingPunct="0"/>
            <a:r>
              <a:rPr lang="ru-RU" dirty="0"/>
              <a:t>Пятая печать </a:t>
            </a:r>
            <a:r>
              <a:rPr lang="en-US" dirty="0"/>
              <a:t>(</a:t>
            </a:r>
            <a:r>
              <a:rPr lang="ru-RU" dirty="0"/>
              <a:t>мученики</a:t>
            </a:r>
            <a:r>
              <a:rPr lang="en-US" dirty="0"/>
              <a:t>)	       	9-10		6:9-11</a:t>
            </a:r>
          </a:p>
          <a:p>
            <a:pPr hangingPunct="0"/>
            <a:r>
              <a:rPr lang="ru-RU" dirty="0"/>
              <a:t>Шестая печать </a:t>
            </a:r>
            <a:r>
              <a:rPr lang="en-US" dirty="0"/>
              <a:t>(</a:t>
            </a:r>
            <a:r>
              <a:rPr lang="ru-RU" dirty="0"/>
              <a:t>землетрясение</a:t>
            </a:r>
            <a:r>
              <a:rPr lang="en-US" dirty="0"/>
              <a:t>)	7d-8	               	6:12a</a:t>
            </a:r>
          </a:p>
          <a:p>
            <a:pPr hangingPunct="0"/>
            <a:r>
              <a:rPr lang="ru-RU" dirty="0"/>
              <a:t>Евангелие проповедано по всей земле</a:t>
            </a:r>
          </a:p>
          <a:p>
            <a:pPr hangingPunct="0"/>
            <a:r>
              <a:rPr lang="en-US" dirty="0"/>
              <a:t>                        (</a:t>
            </a:r>
            <a:r>
              <a:rPr lang="ru-RU" dirty="0"/>
              <a:t>многие спасены</a:t>
            </a:r>
            <a:r>
              <a:rPr lang="en-US" dirty="0"/>
              <a:t>)	14	 	7:9,</a:t>
            </a:r>
            <a:r>
              <a:rPr lang="ru-RU" dirty="0"/>
              <a:t> </a:t>
            </a:r>
            <a:r>
              <a:rPr lang="en-US" dirty="0"/>
              <a:t>13-14</a:t>
            </a:r>
          </a:p>
          <a:p>
            <a:pPr hangingPunct="0"/>
            <a:r>
              <a:rPr lang="ru-RU" dirty="0"/>
              <a:t>Запустение храма	</a:t>
            </a:r>
            <a:r>
              <a:rPr lang="en-US" dirty="0"/>
              <a:t>	        	15-22		13:11-18</a:t>
            </a:r>
          </a:p>
          <a:p>
            <a:pPr hangingPunct="0"/>
            <a:r>
              <a:rPr lang="ru-RU" dirty="0"/>
              <a:t>Второе пришествие Христа </a:t>
            </a:r>
            <a:r>
              <a:rPr lang="en-US" dirty="0"/>
              <a:t>       	30		19:11-19</a:t>
            </a:r>
          </a:p>
        </p:txBody>
      </p:sp>
      <p:sp>
        <p:nvSpPr>
          <p:cNvPr id="5" name="Rectangle 4"/>
          <p:cNvSpPr/>
          <p:nvPr/>
        </p:nvSpPr>
        <p:spPr>
          <a:xfrm>
            <a:off x="504120" y="6249121"/>
            <a:ext cx="127182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Таким образом, Матфея 24:4-31 представляет собой краткий обзор периода великой скорби.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683549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3715999" cy="1135117"/>
          </a:xfrm>
        </p:spPr>
        <p:txBody>
          <a:bodyPr>
            <a:normAutofit fontScale="90000"/>
          </a:bodyPr>
          <a:lstStyle/>
          <a:p>
            <a:pPr algn="ctr"/>
            <a:br>
              <a:rPr lang="en-US" b="1" dirty="0"/>
            </a:br>
            <a:r>
              <a:rPr lang="ru-RU" b="1" dirty="0"/>
              <a:t>ИНТЕРЛЮДИЯ</a:t>
            </a:r>
            <a:r>
              <a:rPr lang="en-US" b="1" dirty="0"/>
              <a:t>: </a:t>
            </a:r>
            <a:r>
              <a:rPr lang="ru-RU" b="1" dirty="0"/>
              <a:t>понимание притчей в Ев. от Матфея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/>
              <a:t>акцент на Израиле</a:t>
            </a:r>
            <a:r>
              <a:rPr lang="en-US" b="1" dirty="0"/>
              <a:t> </a:t>
            </a:r>
            <a:r>
              <a:rPr lang="en-US" sz="3200" dirty="0"/>
              <a:t>(24:32-25:30) 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19306" y="1503972"/>
            <a:ext cx="7184032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Эти притчи, несмотря на то, что они относятся ко всем верующим, в особенности касаются тех, кто будет жить во время великой скорби</a:t>
            </a:r>
            <a:r>
              <a:rPr lang="en-US" dirty="0"/>
              <a:t>, </a:t>
            </a:r>
            <a:r>
              <a:rPr lang="ru-RU" dirty="0"/>
              <a:t>поскольку в первой притче Иисус сказал:</a:t>
            </a:r>
            <a:r>
              <a:rPr lang="en-US" dirty="0"/>
              <a:t> </a:t>
            </a:r>
            <a:r>
              <a:rPr lang="ru-RU" dirty="0"/>
              <a:t>«Когда вы увидите все сие, знайте, что близко, при дверях»</a:t>
            </a:r>
            <a:r>
              <a:rPr lang="en-US" dirty="0"/>
              <a:t> (</a:t>
            </a:r>
            <a:r>
              <a:rPr lang="ru-RU" dirty="0" err="1"/>
              <a:t>Мф</a:t>
            </a:r>
            <a:r>
              <a:rPr lang="ru-RU" dirty="0"/>
              <a:t>. </a:t>
            </a:r>
            <a:r>
              <a:rPr lang="en-US" dirty="0"/>
              <a:t>24:33). </a:t>
            </a:r>
            <a:r>
              <a:rPr lang="ru-RU" dirty="0"/>
              <a:t>Те, кто увидят все это</a:t>
            </a:r>
            <a:r>
              <a:rPr lang="en-US" dirty="0"/>
              <a:t>,</a:t>
            </a:r>
            <a:r>
              <a:rPr lang="ru-RU" dirty="0"/>
              <a:t> их «род не пройдет, пока все сие не сбудется»</a:t>
            </a:r>
            <a:r>
              <a:rPr lang="en-US" dirty="0"/>
              <a:t> (</a:t>
            </a:r>
            <a:r>
              <a:rPr lang="ru-RU" dirty="0" err="1"/>
              <a:t>Мф</a:t>
            </a:r>
            <a:r>
              <a:rPr lang="ru-RU" dirty="0"/>
              <a:t>. </a:t>
            </a:r>
            <a:r>
              <a:rPr lang="en-US" dirty="0"/>
              <a:t>24:34).</a:t>
            </a:r>
          </a:p>
          <a:p>
            <a:endParaRPr lang="en-US" sz="1000" b="1" dirty="0"/>
          </a:p>
          <a:p>
            <a:r>
              <a:rPr lang="ru-RU" b="1" dirty="0"/>
              <a:t>Притча о смоковнице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b="1" dirty="0"/>
              <a:t>24:32-44 (</a:t>
            </a:r>
            <a:r>
              <a:rPr lang="ru-RU" b="1" dirty="0" err="1"/>
              <a:t>Мк</a:t>
            </a:r>
            <a:r>
              <a:rPr lang="ru-RU" b="1" dirty="0"/>
              <a:t>. </a:t>
            </a:r>
            <a:r>
              <a:rPr lang="en-US" b="1" dirty="0"/>
              <a:t>13:28-32; </a:t>
            </a:r>
            <a:r>
              <a:rPr lang="ru-RU" b="1" dirty="0"/>
              <a:t>Лк. </a:t>
            </a:r>
            <a:r>
              <a:rPr lang="en-US" b="1" dirty="0"/>
              <a:t>21:29-33)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Время второго пришествия Христа близко и оно связано с судом:</a:t>
            </a:r>
            <a:endParaRPr lang="en-US" dirty="0"/>
          </a:p>
          <a:p>
            <a:pPr marL="548640" lvl="1" indent="-285750">
              <a:buFont typeface="Arial" panose="020B0604020202020204" pitchFamily="34" charset="0"/>
              <a:buChar char="•"/>
            </a:pPr>
            <a:r>
              <a:rPr lang="ru-RU" dirty="0"/>
              <a:t>Признайте, что время близко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</a:t>
            </a:r>
            <a:r>
              <a:rPr lang="ru-RU" dirty="0"/>
              <a:t> ст. </a:t>
            </a:r>
            <a:r>
              <a:rPr lang="en-US" dirty="0"/>
              <a:t>32-35</a:t>
            </a:r>
          </a:p>
          <a:p>
            <a:pPr marL="548640" lvl="1" indent="-285750">
              <a:buFont typeface="Arial" panose="020B0604020202020204" pitchFamily="34" charset="0"/>
              <a:buChar char="•"/>
            </a:pPr>
            <a:r>
              <a:rPr lang="ru-RU" dirty="0"/>
              <a:t>Только Отец знает, когда это произойдет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</a:t>
            </a:r>
            <a:r>
              <a:rPr lang="ru-RU" dirty="0"/>
              <a:t> ст. </a:t>
            </a:r>
            <a:r>
              <a:rPr lang="en-US" dirty="0"/>
              <a:t>36</a:t>
            </a:r>
          </a:p>
          <a:p>
            <a:pPr marL="548640" lvl="1" indent="-285750">
              <a:buFont typeface="Arial" panose="020B0604020202020204" pitchFamily="34" charset="0"/>
              <a:buChar char="•"/>
            </a:pPr>
            <a:r>
              <a:rPr lang="ru-RU" dirty="0"/>
              <a:t>Его второе пришествие будет, как во времена Ноя, когда люди были осуждены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dirty="0"/>
              <a:t> ст. </a:t>
            </a:r>
            <a:r>
              <a:rPr lang="en-US" dirty="0"/>
              <a:t>37-44 (</a:t>
            </a:r>
            <a:r>
              <a:rPr lang="ru-RU" dirty="0"/>
              <a:t>ср</a:t>
            </a:r>
            <a:r>
              <a:rPr lang="en-US" dirty="0"/>
              <a:t>. </a:t>
            </a:r>
            <a:r>
              <a:rPr lang="ru-RU" dirty="0" err="1"/>
              <a:t>Мф</a:t>
            </a:r>
            <a:r>
              <a:rPr lang="ru-RU" dirty="0"/>
              <a:t>. </a:t>
            </a:r>
            <a:r>
              <a:rPr lang="en-US" dirty="0"/>
              <a:t>13:24-30, 36-43; 47-50)</a:t>
            </a:r>
          </a:p>
          <a:p>
            <a:endParaRPr lang="en-US" sz="1000" dirty="0"/>
          </a:p>
          <a:p>
            <a:r>
              <a:rPr lang="ru-RU" b="1" dirty="0"/>
              <a:t>Притча о рабах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</a:t>
            </a:r>
            <a:r>
              <a:rPr lang="ru-RU" b="1" dirty="0"/>
              <a:t> </a:t>
            </a:r>
            <a:r>
              <a:rPr lang="en-US" b="1" dirty="0"/>
              <a:t>24:45-51 (</a:t>
            </a:r>
            <a:r>
              <a:rPr lang="ru-RU" b="1" dirty="0"/>
              <a:t>ср</a:t>
            </a:r>
            <a:r>
              <a:rPr lang="en-US" b="1" dirty="0"/>
              <a:t>.</a:t>
            </a:r>
            <a:r>
              <a:rPr lang="ru-RU" b="1" dirty="0"/>
              <a:t> </a:t>
            </a:r>
            <a:r>
              <a:rPr lang="en-US" b="1" dirty="0"/>
              <a:t> </a:t>
            </a:r>
            <a:r>
              <a:rPr lang="ru-RU" b="1" dirty="0" err="1"/>
              <a:t>Мк</a:t>
            </a:r>
            <a:r>
              <a:rPr lang="ru-RU" b="1" dirty="0"/>
              <a:t>. </a:t>
            </a:r>
            <a:r>
              <a:rPr lang="en-US" b="1" dirty="0"/>
              <a:t>13:33-37)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Блаженны ожидающие и приготовившиеся ко второму пришествию Христа</a:t>
            </a:r>
            <a:r>
              <a:rPr lang="en-US" dirty="0"/>
              <a:t>.</a:t>
            </a:r>
          </a:p>
          <a:p>
            <a:pPr marL="548640" indent="-285750">
              <a:buFont typeface="Arial" panose="020B0604020202020204" pitchFamily="34" charset="0"/>
              <a:buChar char="•"/>
            </a:pPr>
            <a:r>
              <a:rPr lang="ru-RU" dirty="0"/>
              <a:t>Верный раб, ожидающий пришествия Христа будет блажен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</a:t>
            </a:r>
            <a:r>
              <a:rPr lang="en-US" dirty="0"/>
              <a:t> </a:t>
            </a:r>
            <a:r>
              <a:rPr lang="ru-RU" dirty="0"/>
              <a:t>ст. </a:t>
            </a:r>
            <a:r>
              <a:rPr lang="en-US" dirty="0"/>
              <a:t>45-47</a:t>
            </a:r>
          </a:p>
          <a:p>
            <a:pPr marL="548640" indent="-285750">
              <a:buFont typeface="Arial" panose="020B0604020202020204" pitchFamily="34" charset="0"/>
              <a:buChar char="•"/>
            </a:pPr>
            <a:r>
              <a:rPr lang="ru-RU" dirty="0"/>
              <a:t>Злой раб будет наказан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</a:t>
            </a:r>
            <a:r>
              <a:rPr lang="ru-RU" dirty="0"/>
              <a:t> ст. </a:t>
            </a:r>
            <a:r>
              <a:rPr lang="en-US" dirty="0"/>
              <a:t>48-51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67413" y="1503972"/>
            <a:ext cx="643737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Притча о 10 девах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</a:t>
            </a:r>
            <a:r>
              <a:rPr lang="en-US" b="1" dirty="0"/>
              <a:t> 25:1-13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Люди должны быть готовы через познание Иисуса </a:t>
            </a:r>
            <a:r>
              <a:rPr lang="en-US" dirty="0"/>
              <a:t>(</a:t>
            </a:r>
            <a:r>
              <a:rPr lang="ru-RU" dirty="0"/>
              <a:t>ст. </a:t>
            </a:r>
            <a:r>
              <a:rPr lang="en-US" dirty="0"/>
              <a:t>12)</a:t>
            </a:r>
            <a:r>
              <a:rPr lang="ru-RU" dirty="0"/>
              <a:t>,</a:t>
            </a:r>
            <a:r>
              <a:rPr lang="en-US" dirty="0"/>
              <a:t> </a:t>
            </a:r>
            <a:r>
              <a:rPr lang="ru-RU" dirty="0"/>
              <a:t>чтобы когда Он вернется на землю со своей Невестой и войдет в Свое Царство </a:t>
            </a:r>
            <a:r>
              <a:rPr lang="en-US" dirty="0"/>
              <a:t>(</a:t>
            </a:r>
            <a:r>
              <a:rPr lang="ru-RU" dirty="0"/>
              <a:t>ст. </a:t>
            </a:r>
            <a:r>
              <a:rPr lang="en-US" dirty="0"/>
              <a:t>1), </a:t>
            </a:r>
            <a:r>
              <a:rPr lang="ru-RU" dirty="0"/>
              <a:t>они могли войти и участвовать в брачной вечере Агнца</a:t>
            </a:r>
            <a:r>
              <a:rPr lang="en-US" dirty="0"/>
              <a:t> (</a:t>
            </a:r>
            <a:r>
              <a:rPr lang="ru-RU" dirty="0"/>
              <a:t>ср. </a:t>
            </a:r>
            <a:r>
              <a:rPr lang="ru-RU" dirty="0" err="1"/>
              <a:t>Отк</a:t>
            </a:r>
            <a:r>
              <a:rPr lang="ru-RU" dirty="0"/>
              <a:t>. </a:t>
            </a:r>
            <a:r>
              <a:rPr lang="en-US" dirty="0"/>
              <a:t>19:7-9).</a:t>
            </a:r>
          </a:p>
          <a:p>
            <a:pPr marL="548640" indent="-285750">
              <a:buFont typeface="Arial" panose="020B0604020202020204" pitchFamily="34" charset="0"/>
              <a:buChar char="•"/>
            </a:pPr>
            <a:r>
              <a:rPr lang="ru-RU" dirty="0"/>
              <a:t>Пять неразумных дев не были готовы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dirty="0"/>
              <a:t>ст. </a:t>
            </a:r>
            <a:r>
              <a:rPr lang="en-US" dirty="0"/>
              <a:t>1-9</a:t>
            </a:r>
          </a:p>
          <a:p>
            <a:pPr marL="548640" indent="-285750">
              <a:buFont typeface="Arial" panose="020B0604020202020204" pitchFamily="34" charset="0"/>
              <a:buChar char="•"/>
            </a:pPr>
            <a:r>
              <a:rPr lang="ru-RU" dirty="0"/>
              <a:t>Пять мудрых дев были готовы и вошли на брачный пир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</a:t>
            </a:r>
            <a:r>
              <a:rPr lang="ru-RU" dirty="0"/>
              <a:t> ст. </a:t>
            </a:r>
            <a:r>
              <a:rPr lang="en-US" dirty="0"/>
              <a:t>10</a:t>
            </a:r>
          </a:p>
          <a:p>
            <a:pPr marL="548640" indent="-285750">
              <a:buFont typeface="Arial" panose="020B0604020202020204" pitchFamily="34" charset="0"/>
              <a:buChar char="•"/>
            </a:pPr>
            <a:r>
              <a:rPr lang="ru-RU" dirty="0"/>
              <a:t>Каждый должен быть готов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</a:t>
            </a:r>
            <a:r>
              <a:rPr lang="ru-RU" dirty="0"/>
              <a:t> ст. </a:t>
            </a:r>
            <a:r>
              <a:rPr lang="en-US" dirty="0"/>
              <a:t>11-13</a:t>
            </a:r>
          </a:p>
          <a:p>
            <a:endParaRPr lang="en-US" dirty="0"/>
          </a:p>
          <a:p>
            <a:r>
              <a:rPr lang="ru-RU" b="1" dirty="0"/>
              <a:t>Притча о талантах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b="1" dirty="0"/>
              <a:t>25:14-30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Люди должны верно служить Иисусу в Его отсутствие, потому что однажды они должны будут дать отчет</a:t>
            </a:r>
            <a:r>
              <a:rPr lang="en-US" dirty="0"/>
              <a:t>.</a:t>
            </a:r>
          </a:p>
          <a:p>
            <a:pPr marL="548640" indent="-285750">
              <a:buFont typeface="Arial" panose="020B0604020202020204" pitchFamily="34" charset="0"/>
              <a:buChar char="•"/>
            </a:pPr>
            <a:r>
              <a:rPr lang="ru-RU" dirty="0"/>
              <a:t>Перед отправлением в дальнюю поездку господин дал задание трем рабам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dirty="0"/>
              <a:t> ст. </a:t>
            </a:r>
            <a:r>
              <a:rPr lang="en-US" dirty="0"/>
              <a:t>4-15</a:t>
            </a:r>
          </a:p>
          <a:p>
            <a:pPr marL="548640" indent="-285750">
              <a:buFont typeface="Arial" panose="020B0604020202020204" pitchFamily="34" charset="0"/>
              <a:buChar char="•"/>
            </a:pPr>
            <a:r>
              <a:rPr lang="ru-RU" dirty="0"/>
              <a:t>Во время отсутствия своего господина два раба были верны ему, а один нет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dirty="0"/>
              <a:t>ст. </a:t>
            </a:r>
            <a:r>
              <a:rPr lang="en-US" dirty="0"/>
              <a:t>16-18</a:t>
            </a:r>
          </a:p>
          <a:p>
            <a:pPr marL="548640" indent="-285750">
              <a:buFont typeface="Arial" panose="020B0604020202020204" pitchFamily="34" charset="0"/>
              <a:buChar char="•"/>
            </a:pPr>
            <a:r>
              <a:rPr lang="ru-RU" dirty="0"/>
              <a:t>По возвращении господина два раба были награждены, а один нет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</a:t>
            </a:r>
            <a:r>
              <a:rPr lang="ru-RU" dirty="0"/>
              <a:t> ст. 1</a:t>
            </a:r>
            <a:r>
              <a:rPr lang="en-US" dirty="0"/>
              <a:t>9-30</a:t>
            </a:r>
          </a:p>
        </p:txBody>
      </p:sp>
    </p:spTree>
    <p:extLst>
      <p:ext uri="{BB962C8B-B14F-4D97-AF65-F5344CB8AC3E}">
        <p14:creationId xmlns:p14="http://schemas.microsoft.com/office/powerpoint/2010/main" val="1161555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634" y="0"/>
            <a:ext cx="13481711" cy="90662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dirty="0"/>
              <a:t>ИНТЕРЛЮДИЯ</a:t>
            </a:r>
            <a:r>
              <a:rPr lang="en-US" sz="4900" b="1" dirty="0"/>
              <a:t>: 2</a:t>
            </a:r>
            <a:r>
              <a:rPr lang="uk-UA" sz="4900" b="1" dirty="0"/>
              <a:t> </a:t>
            </a:r>
            <a:r>
              <a:rPr lang="ru-RU" sz="4900" b="1" dirty="0" err="1"/>
              <a:t>Фессалоникийцам</a:t>
            </a:r>
            <a:r>
              <a:rPr lang="ru-RU" sz="4900" b="1" dirty="0"/>
              <a:t> </a:t>
            </a:r>
            <a:r>
              <a:rPr lang="en-US" sz="4900" b="1" dirty="0"/>
              <a:t>2</a:t>
            </a:r>
            <a:r>
              <a:rPr lang="ru-RU" sz="4900" b="1" dirty="0"/>
              <a:t> глава</a:t>
            </a:r>
            <a:br>
              <a:rPr lang="en-US" b="1" dirty="0"/>
            </a:br>
            <a:r>
              <a:rPr lang="ru-RU" sz="2700" b="1" dirty="0"/>
              <a:t>Стихи </a:t>
            </a:r>
            <a:r>
              <a:rPr lang="en-US" sz="2700" b="1" dirty="0"/>
              <a:t>1-12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6634" y="1103587"/>
            <a:ext cx="10689021" cy="535531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182880" indent="-182880"/>
            <a:r>
              <a:rPr lang="en-US" dirty="0"/>
              <a:t>1 </a:t>
            </a:r>
            <a:r>
              <a:rPr lang="ru-RU" dirty="0"/>
              <a:t>Молим вас, братия, о пришествии Господа нашего Иисуса Христа и </a:t>
            </a:r>
            <a:r>
              <a:rPr lang="ru-RU" dirty="0">
                <a:solidFill>
                  <a:srgbClr val="0070C0"/>
                </a:solidFill>
              </a:rPr>
              <a:t>нашем собрании к Нему</a:t>
            </a:r>
            <a:r>
              <a:rPr lang="en-US" dirty="0"/>
              <a:t>,</a:t>
            </a:r>
          </a:p>
          <a:p>
            <a:pPr marL="182880" indent="-182880"/>
            <a:r>
              <a:rPr lang="en-US" dirty="0"/>
              <a:t>2 </a:t>
            </a:r>
            <a:r>
              <a:rPr lang="ru-RU" dirty="0">
                <a:solidFill>
                  <a:srgbClr val="0070C0"/>
                </a:solidFill>
              </a:rPr>
              <a:t>не спешить колебаться умом </a:t>
            </a:r>
            <a:r>
              <a:rPr lang="ru-RU" dirty="0"/>
              <a:t>и смущаться ни от духа, ни от слова, ни от послания, как бы нами посланного, </a:t>
            </a:r>
            <a:r>
              <a:rPr lang="ru-RU" dirty="0">
                <a:solidFill>
                  <a:srgbClr val="0070C0"/>
                </a:solidFill>
              </a:rPr>
              <a:t>будто уже наступает день Христов</a:t>
            </a:r>
            <a:r>
              <a:rPr lang="en-US" dirty="0"/>
              <a:t>.</a:t>
            </a:r>
          </a:p>
          <a:p>
            <a:pPr marL="182880" indent="-182880"/>
            <a:r>
              <a:rPr lang="en-US" dirty="0"/>
              <a:t>3 </a:t>
            </a:r>
            <a:r>
              <a:rPr lang="ru-RU" dirty="0"/>
              <a:t>Да не обольстит вас никто никак: [ибо день тот не] [придет], доколе не </a:t>
            </a:r>
            <a:r>
              <a:rPr lang="ru-RU" dirty="0">
                <a:solidFill>
                  <a:srgbClr val="0070C0"/>
                </a:solidFill>
              </a:rPr>
              <a:t>придет прежде отступление и </a:t>
            </a:r>
            <a:r>
              <a:rPr lang="ru-RU" dirty="0"/>
              <a:t>не</a:t>
            </a:r>
            <a:r>
              <a:rPr lang="ru-RU" dirty="0">
                <a:solidFill>
                  <a:srgbClr val="0070C0"/>
                </a:solidFill>
              </a:rPr>
              <a:t> откроется человек греха, сын погибели</a:t>
            </a:r>
            <a:r>
              <a:rPr lang="en-US" dirty="0">
                <a:solidFill>
                  <a:srgbClr val="0070C0"/>
                </a:solidFill>
              </a:rPr>
              <a:t>,</a:t>
            </a:r>
          </a:p>
          <a:p>
            <a:pPr marL="182880" indent="-182880"/>
            <a:r>
              <a:rPr lang="en-US" dirty="0">
                <a:solidFill>
                  <a:srgbClr val="0070C0"/>
                </a:solidFill>
              </a:rPr>
              <a:t>4 </a:t>
            </a:r>
            <a:r>
              <a:rPr lang="ru-RU" dirty="0">
                <a:solidFill>
                  <a:srgbClr val="0070C0"/>
                </a:solidFill>
              </a:rPr>
              <a:t>противящийся и превозносящийся выше всего, </a:t>
            </a:r>
            <a:r>
              <a:rPr lang="ru-RU" dirty="0"/>
              <a:t>называемого Богом или святынею, так что в храме Божием сядет он, как Бог,</a:t>
            </a:r>
            <a:r>
              <a:rPr lang="ru-RU" dirty="0">
                <a:solidFill>
                  <a:srgbClr val="0070C0"/>
                </a:solidFill>
              </a:rPr>
              <a:t> выдавая себя за Бога</a:t>
            </a:r>
            <a:r>
              <a:rPr lang="en-US" dirty="0"/>
              <a:t>.</a:t>
            </a:r>
          </a:p>
          <a:p>
            <a:pPr marL="182880" indent="-182880"/>
            <a:r>
              <a:rPr lang="en-US" dirty="0"/>
              <a:t>5 </a:t>
            </a:r>
            <a:r>
              <a:rPr lang="ru-RU" dirty="0"/>
              <a:t>Не помните ли, что я, еще находясь у вас, говорил вам это</a:t>
            </a:r>
            <a:r>
              <a:rPr lang="en-US" dirty="0"/>
              <a:t>?</a:t>
            </a:r>
          </a:p>
          <a:p>
            <a:pPr marL="182880" indent="-182880"/>
            <a:r>
              <a:rPr lang="en-US" dirty="0"/>
              <a:t>6 </a:t>
            </a:r>
            <a:r>
              <a:rPr lang="ru-RU" dirty="0"/>
              <a:t>И </a:t>
            </a:r>
            <a:r>
              <a:rPr lang="ru-RU" dirty="0">
                <a:solidFill>
                  <a:srgbClr val="0070C0"/>
                </a:solidFill>
              </a:rPr>
              <a:t>ныне вы знаете, что не допускает открыться ему </a:t>
            </a:r>
            <a:r>
              <a:rPr lang="ru-RU" dirty="0"/>
              <a:t>в свое время</a:t>
            </a:r>
            <a:r>
              <a:rPr lang="en-US" dirty="0"/>
              <a:t>.</a:t>
            </a:r>
          </a:p>
          <a:p>
            <a:pPr marL="182880" indent="-182880"/>
            <a:r>
              <a:rPr lang="en-US" dirty="0"/>
              <a:t>7 </a:t>
            </a:r>
            <a:r>
              <a:rPr lang="ru-RU" dirty="0"/>
              <a:t>Ибо тайна беззакония уже в действии, только [не совершится] до тех пор, пока не </a:t>
            </a:r>
            <a:r>
              <a:rPr lang="ru-RU" dirty="0">
                <a:solidFill>
                  <a:srgbClr val="0070C0"/>
                </a:solidFill>
              </a:rPr>
              <a:t>будет взят от среды удерживающий теперь</a:t>
            </a:r>
            <a:r>
              <a:rPr lang="en-US" dirty="0">
                <a:solidFill>
                  <a:srgbClr val="0070C0"/>
                </a:solidFill>
              </a:rPr>
              <a:t>.</a:t>
            </a:r>
          </a:p>
          <a:p>
            <a:pPr marL="182880" indent="-182880"/>
            <a:r>
              <a:rPr lang="en-US" dirty="0"/>
              <a:t>8 </a:t>
            </a:r>
            <a:r>
              <a:rPr lang="ru-RU" dirty="0">
                <a:solidFill>
                  <a:srgbClr val="0070C0"/>
                </a:solidFill>
              </a:rPr>
              <a:t>И тогда откроется беззаконник, </a:t>
            </a:r>
            <a:r>
              <a:rPr lang="ru-RU" dirty="0"/>
              <a:t>которого Господь Иисус убьет духом уст Своих и истребит явлением пришествия Своего</a:t>
            </a:r>
            <a:r>
              <a:rPr lang="en-US" dirty="0"/>
              <a:t>;</a:t>
            </a:r>
          </a:p>
          <a:p>
            <a:pPr marL="182880" indent="-182880"/>
            <a:r>
              <a:rPr lang="en-US" dirty="0"/>
              <a:t>9 </a:t>
            </a:r>
            <a:r>
              <a:rPr lang="ru-RU" dirty="0"/>
              <a:t>того, которого пришествие, по действию сатаны, будет со всякою силою и знамениями и чудесами ложными</a:t>
            </a:r>
            <a:r>
              <a:rPr lang="en-US" dirty="0"/>
              <a:t>,</a:t>
            </a:r>
          </a:p>
          <a:p>
            <a:pPr marL="182880" indent="-182880"/>
            <a:r>
              <a:rPr lang="en-US" dirty="0"/>
              <a:t>10 </a:t>
            </a:r>
            <a:r>
              <a:rPr lang="ru-RU" dirty="0"/>
              <a:t>и со всяким неправедным обольщением погибающих за то, что они не приняли любви истины для своего спасения</a:t>
            </a:r>
            <a:r>
              <a:rPr lang="en-US" dirty="0"/>
              <a:t>.</a:t>
            </a:r>
          </a:p>
          <a:p>
            <a:pPr marL="182880" indent="-182880"/>
            <a:r>
              <a:rPr lang="en-US" dirty="0"/>
              <a:t>11 </a:t>
            </a:r>
            <a:r>
              <a:rPr lang="ru-RU" dirty="0"/>
              <a:t>И за сие </a:t>
            </a:r>
            <a:r>
              <a:rPr lang="ru-RU" dirty="0">
                <a:solidFill>
                  <a:srgbClr val="0070C0"/>
                </a:solidFill>
              </a:rPr>
              <a:t>пошлет им Бог действие заблуждения, так что они будут верить лжи</a:t>
            </a:r>
            <a:r>
              <a:rPr lang="en-US" dirty="0"/>
              <a:t>,</a:t>
            </a:r>
          </a:p>
          <a:p>
            <a:pPr marL="182880" indent="-182880"/>
            <a:r>
              <a:rPr lang="en-US" dirty="0"/>
              <a:t>12 </a:t>
            </a:r>
            <a:r>
              <a:rPr lang="ru-RU" dirty="0">
                <a:solidFill>
                  <a:srgbClr val="0070C0"/>
                </a:solidFill>
              </a:rPr>
              <a:t>да будут осуждены все, не веровавшие истине, но возлюбившие неправду</a:t>
            </a:r>
            <a:r>
              <a:rPr lang="en-US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60608" y="857365"/>
            <a:ext cx="2755392" cy="563231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74320" indent="-274320" algn="ctr"/>
            <a:r>
              <a:rPr lang="ru-RU" b="1" dirty="0">
                <a:solidFill>
                  <a:srgbClr val="0070C0"/>
                </a:solidFill>
              </a:rPr>
              <a:t>КОММЕНТАРИЙ</a:t>
            </a:r>
            <a:endParaRPr lang="en-US" b="1" dirty="0">
              <a:solidFill>
                <a:srgbClr val="0070C0"/>
              </a:solidFill>
            </a:endParaRPr>
          </a:p>
          <a:p>
            <a:pPr marL="274320" indent="-274320"/>
            <a:r>
              <a:rPr lang="en-US" b="1" dirty="0">
                <a:solidFill>
                  <a:srgbClr val="0070C0"/>
                </a:solidFill>
              </a:rPr>
              <a:t>1</a:t>
            </a:r>
            <a:r>
              <a:rPr lang="en-US" dirty="0">
                <a:solidFill>
                  <a:srgbClr val="0070C0"/>
                </a:solidFill>
              </a:rPr>
              <a:t>: </a:t>
            </a:r>
            <a:r>
              <a:rPr lang="ru-RU" dirty="0">
                <a:solidFill>
                  <a:srgbClr val="0070C0"/>
                </a:solidFill>
              </a:rPr>
              <a:t>Восхищение</a:t>
            </a:r>
            <a:endParaRPr lang="en-US" dirty="0">
              <a:solidFill>
                <a:srgbClr val="0070C0"/>
              </a:solidFill>
            </a:endParaRPr>
          </a:p>
          <a:p>
            <a:pPr marL="274320" indent="-274320"/>
            <a:r>
              <a:rPr lang="en-US" b="1" dirty="0">
                <a:solidFill>
                  <a:srgbClr val="0070C0"/>
                </a:solidFill>
              </a:rPr>
              <a:t>2</a:t>
            </a:r>
            <a:r>
              <a:rPr lang="en-US" dirty="0">
                <a:solidFill>
                  <a:srgbClr val="0070C0"/>
                </a:solidFill>
              </a:rPr>
              <a:t>: </a:t>
            </a:r>
            <a:r>
              <a:rPr lang="ru-RU" dirty="0">
                <a:solidFill>
                  <a:srgbClr val="0070C0"/>
                </a:solidFill>
              </a:rPr>
              <a:t>Думали, что пропустили восхищение</a:t>
            </a:r>
            <a:endParaRPr lang="en-US" dirty="0">
              <a:solidFill>
                <a:srgbClr val="0070C0"/>
              </a:solidFill>
            </a:endParaRPr>
          </a:p>
          <a:p>
            <a:pPr marL="274320" indent="-274320"/>
            <a:r>
              <a:rPr lang="en-US" b="1" dirty="0">
                <a:solidFill>
                  <a:srgbClr val="0070C0"/>
                </a:solidFill>
              </a:rPr>
              <a:t>3-4</a:t>
            </a:r>
            <a:r>
              <a:rPr lang="en-US" dirty="0">
                <a:solidFill>
                  <a:srgbClr val="0070C0"/>
                </a:solidFill>
              </a:rPr>
              <a:t>: </a:t>
            </a:r>
            <a:r>
              <a:rPr lang="ru-RU" dirty="0">
                <a:solidFill>
                  <a:srgbClr val="0070C0"/>
                </a:solidFill>
              </a:rPr>
              <a:t>Отступление Израиля </a:t>
            </a:r>
            <a:r>
              <a:rPr lang="en-US" dirty="0">
                <a:solidFill>
                  <a:srgbClr val="0070C0"/>
                </a:solidFill>
              </a:rPr>
              <a:t> (</a:t>
            </a:r>
            <a:r>
              <a:rPr lang="ru-RU" dirty="0">
                <a:solidFill>
                  <a:srgbClr val="0070C0"/>
                </a:solidFill>
              </a:rPr>
              <a:t>мирный договор</a:t>
            </a:r>
            <a:r>
              <a:rPr lang="en-US" dirty="0">
                <a:solidFill>
                  <a:srgbClr val="0070C0"/>
                </a:solidFill>
              </a:rPr>
              <a:t>)</a:t>
            </a:r>
          </a:p>
          <a:p>
            <a:pPr marL="274320" indent="-274320"/>
            <a:r>
              <a:rPr lang="en-US" dirty="0">
                <a:solidFill>
                  <a:srgbClr val="0070C0"/>
                </a:solidFill>
              </a:rPr>
              <a:t> 	</a:t>
            </a:r>
            <a:r>
              <a:rPr lang="ru-RU" dirty="0">
                <a:solidFill>
                  <a:srgbClr val="0070C0"/>
                </a:solidFill>
              </a:rPr>
              <a:t>и явление антихриста (Дан. 9:27)</a:t>
            </a:r>
            <a:endParaRPr lang="en-US" dirty="0">
              <a:solidFill>
                <a:srgbClr val="0070C0"/>
              </a:solidFill>
            </a:endParaRPr>
          </a:p>
          <a:p>
            <a:pPr marL="274320" indent="-274320"/>
            <a:r>
              <a:rPr lang="en-US" b="1" dirty="0">
                <a:solidFill>
                  <a:srgbClr val="0070C0"/>
                </a:solidFill>
              </a:rPr>
              <a:t>6-10</a:t>
            </a:r>
            <a:r>
              <a:rPr lang="en-US" dirty="0">
                <a:solidFill>
                  <a:srgbClr val="0070C0"/>
                </a:solidFill>
              </a:rPr>
              <a:t>: </a:t>
            </a:r>
            <a:r>
              <a:rPr lang="ru-RU" dirty="0">
                <a:solidFill>
                  <a:srgbClr val="0070C0"/>
                </a:solidFill>
              </a:rPr>
              <a:t>Святой Дух сдерживает до момента восхищения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ru-RU" dirty="0">
                <a:solidFill>
                  <a:srgbClr val="0070C0"/>
                </a:solidFill>
              </a:rPr>
              <a:t>затем откроется антихрист</a:t>
            </a:r>
            <a:endParaRPr lang="en-US" dirty="0">
              <a:solidFill>
                <a:srgbClr val="0070C0"/>
              </a:solidFill>
            </a:endParaRPr>
          </a:p>
          <a:p>
            <a:pPr marL="274320" indent="-274320"/>
            <a:endParaRPr lang="en-US" dirty="0">
              <a:solidFill>
                <a:srgbClr val="0070C0"/>
              </a:solidFill>
            </a:endParaRPr>
          </a:p>
          <a:p>
            <a:pPr marL="274320" indent="-274320"/>
            <a:endParaRPr lang="en-US" dirty="0">
              <a:solidFill>
                <a:srgbClr val="0070C0"/>
              </a:solidFill>
            </a:endParaRPr>
          </a:p>
          <a:p>
            <a:pPr marL="274320" indent="-274320"/>
            <a:endParaRPr lang="en-US" dirty="0">
              <a:solidFill>
                <a:srgbClr val="0070C0"/>
              </a:solidFill>
            </a:endParaRPr>
          </a:p>
          <a:p>
            <a:pPr marL="274320" indent="-274320"/>
            <a:r>
              <a:rPr lang="en-US" b="1" dirty="0">
                <a:solidFill>
                  <a:srgbClr val="0070C0"/>
                </a:solidFill>
              </a:rPr>
              <a:t>11-12</a:t>
            </a:r>
            <a:r>
              <a:rPr lang="en-US" dirty="0">
                <a:solidFill>
                  <a:srgbClr val="0070C0"/>
                </a:solidFill>
              </a:rPr>
              <a:t>: </a:t>
            </a:r>
            <a:r>
              <a:rPr lang="ru-RU" dirty="0">
                <a:solidFill>
                  <a:srgbClr val="0070C0"/>
                </a:solidFill>
              </a:rPr>
              <a:t>Бог пошлет миру действие заблуждения чтобы осудить мир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23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8976" y="0"/>
            <a:ext cx="5836509" cy="72521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Введение: продолжение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71691"/>
            <a:ext cx="621574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Когда люди изучают пророчества, обычно они задают множество вопросов, на которые нет ответов. Читая комментарии к пророчествам, которые были написаны не так давно, можно заметить, что в центре исполнения пророчеств была Католическая Церковь. Многие люди того и нынешнего времени рассматривают Католическую Церковь как Великую блудницу – Вавилон. Однако, смотря на события сегодняшнего мира, нельзя не заметить распространение ислама. Таким образом, внимание смещается от Рима и Католической Церкви в сторону стран Среднего Востока и ислама.</a:t>
            </a:r>
            <a:endParaRPr lang="en-US" dirty="0"/>
          </a:p>
          <a:p>
            <a:endParaRPr lang="en-US" dirty="0"/>
          </a:p>
          <a:p>
            <a:r>
              <a:rPr lang="ru-RU" dirty="0"/>
              <a:t>Когда мы наблюдаем поток беженцев из стран Среднего Востока и Северной Африки (Сирия, Афганистан, Эритрея, Ирак, Нигерия), которые являются мусульманскими странами (с преобладающим количеством мусульман), распространение ислама начинает беспокоить многих. Эти беженцы оседают в странах Евросоюза, Армении, Болгарии, Румынии, Македонии</a:t>
            </a:r>
            <a:r>
              <a:rPr lang="ru-RU"/>
              <a:t>, России, </a:t>
            </a:r>
            <a:r>
              <a:rPr lang="ru-RU" dirty="0"/>
              <a:t>Америке, Канаде, Австралии, Венесуэле, Чили, Бразилии, Аргентине, Уругвае и Колумбии. Значимость притока мусульман в эти страны уже будет очевидной, когда там будут построены мечети.</a:t>
            </a:r>
            <a:r>
              <a:rPr lang="en-US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800" y="595490"/>
            <a:ext cx="7272986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Эти события становятся особенно важными в свете заявления Али </a:t>
            </a:r>
            <a:r>
              <a:rPr lang="ru-RU" dirty="0" err="1"/>
              <a:t>Хаменея</a:t>
            </a:r>
            <a:r>
              <a:rPr lang="ru-RU" dirty="0"/>
              <a:t>, верховного лидера Ирана (</a:t>
            </a:r>
            <a:r>
              <a:rPr lang="ru-RU" sz="1400" dirty="0"/>
              <a:t>CNN: 11 сентября 2015 г.</a:t>
            </a:r>
            <a:r>
              <a:rPr lang="ru-RU" dirty="0"/>
              <a:t>), который пророчески заявил, что "Через 25 лет Израиля уже не будет существовать ". Всякий, кто тщательно изучает библейские пророчества, понимает, что на самом деле это желание Ирана и других мусульманских стран, и такое "пророчество" просто нелепо. Тем не менее подобные заявления наряду с растущим антисемитизмом во всем мире, всемирное принятие гомосексуализма и других видов аморальности указывают на последнее время и близкий приход Христа. В своем богатстве и распущенности мир с каждым днем все больше и больше уподобляется Содому и Гоморре (</a:t>
            </a:r>
            <a:r>
              <a:rPr lang="ru-RU" dirty="0" err="1"/>
              <a:t>Иез</a:t>
            </a:r>
            <a:r>
              <a:rPr lang="ru-RU" dirty="0"/>
              <a:t>. 16:49-50)</a:t>
            </a:r>
            <a:r>
              <a:rPr lang="en-US" dirty="0"/>
              <a:t>.</a:t>
            </a:r>
          </a:p>
          <a:p>
            <a:endParaRPr lang="en-US" sz="1000" dirty="0"/>
          </a:p>
          <a:p>
            <a:r>
              <a:rPr lang="ru-RU" dirty="0"/>
              <a:t>Интересно, что многие мусульмане в наше время ожидают появление своего мессии </a:t>
            </a:r>
            <a:r>
              <a:rPr lang="ru-RU" dirty="0" err="1"/>
              <a:t>Махди</a:t>
            </a:r>
            <a:r>
              <a:rPr lang="ru-RU" dirty="0"/>
              <a:t>, 12-го Имама, который, как они верят, был сокрыт самим Аллахом в 874 году от Р.Х. По их представлениям, он должен прийти за несколько лет до того, как Христос и Его святая армия сразятся с силами зла, и затем наступит единое совершенное правительство. Естественно, Израиль и его союзники будут главной мишенью в этой войне и их уничтожение будет первостепенной задачей. И хотя исламу И хотя исламу, скорее всего, отведена своя участь в период великой скорби, все же Вавилон и его блуд, скорее всего, будут играть более значительную роль</a:t>
            </a:r>
            <a:r>
              <a:rPr lang="en-US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10279499" y="6581001"/>
            <a:ext cx="34365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aseline="30000" dirty="0">
                <a:solidFill>
                  <a:srgbClr val="FF0000"/>
                </a:solidFill>
                <a:hlinkClick r:id="rId2"/>
              </a:rPr>
              <a:t>1</a:t>
            </a:r>
            <a:r>
              <a:rPr lang="en-US" sz="1200" dirty="0">
                <a:solidFill>
                  <a:srgbClr val="FF0000"/>
                </a:solidFill>
                <a:hlinkClick r:id="rId2"/>
              </a:rPr>
              <a:t>http://www.inplainsite.org/html/imam_mahdi.html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057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2502" y="1924"/>
            <a:ext cx="7511694" cy="601828"/>
          </a:xfrm>
        </p:spPr>
        <p:txBody>
          <a:bodyPr>
            <a:noAutofit/>
          </a:bodyPr>
          <a:lstStyle/>
          <a:p>
            <a:pPr algn="ctr"/>
            <a:r>
              <a:rPr lang="ru-RU" b="1" dirty="0"/>
              <a:t>Великая скорбь: </a:t>
            </a:r>
            <a:r>
              <a:rPr lang="ru-RU" sz="3200" b="1" dirty="0"/>
              <a:t>основные события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10207" y="6295697"/>
            <a:ext cx="1350579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			</a:t>
            </a:r>
            <a:r>
              <a:rPr lang="en-US" dirty="0">
                <a:solidFill>
                  <a:srgbClr val="FF0000"/>
                </a:solidFill>
              </a:rPr>
              <a:t>3 ½ </a:t>
            </a:r>
            <a:r>
              <a:rPr lang="ru-RU" dirty="0">
                <a:solidFill>
                  <a:srgbClr val="FF0000"/>
                </a:solidFill>
              </a:rPr>
              <a:t>года</a:t>
            </a:r>
            <a:r>
              <a:rPr lang="en-US" dirty="0">
                <a:solidFill>
                  <a:srgbClr val="FF0000"/>
                </a:solidFill>
              </a:rPr>
              <a:t>				    | 			3 ½ </a:t>
            </a:r>
            <a:r>
              <a:rPr lang="ru-RU" dirty="0">
                <a:solidFill>
                  <a:srgbClr val="FF0000"/>
                </a:solidFill>
              </a:rPr>
              <a:t>года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Up Arrow 3"/>
          <p:cNvSpPr/>
          <p:nvPr/>
        </p:nvSpPr>
        <p:spPr>
          <a:xfrm>
            <a:off x="0" y="2322786"/>
            <a:ext cx="294290" cy="439332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rot="16200000">
            <a:off x="-608449" y="703412"/>
            <a:ext cx="214022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Восхищение </a:t>
            </a:r>
          </a:p>
          <a:p>
            <a:pPr algn="ctr"/>
            <a:r>
              <a:rPr lang="ru-RU" sz="2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воскресение</a:t>
            </a:r>
            <a:endParaRPr lang="en-US" sz="24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2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Церкви</a:t>
            </a:r>
            <a:endParaRPr lang="en-US" sz="24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24881" y="3009013"/>
            <a:ext cx="276446" cy="23083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/>
              <a:t>Половина</a:t>
            </a:r>
            <a:endParaRPr lang="en-US" b="1" dirty="0"/>
          </a:p>
        </p:txBody>
      </p:sp>
      <p:sp>
        <p:nvSpPr>
          <p:cNvPr id="8" name="Up Arrow 7"/>
          <p:cNvSpPr/>
          <p:nvPr/>
        </p:nvSpPr>
        <p:spPr>
          <a:xfrm rot="10800000">
            <a:off x="13421710" y="2306962"/>
            <a:ext cx="294290" cy="439332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355387" y="5666172"/>
            <a:ext cx="5551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Суд 7-й трубы </a:t>
            </a:r>
            <a:r>
              <a:rPr lang="en-US" dirty="0">
                <a:solidFill>
                  <a:srgbClr val="FF0000"/>
                </a:solidFill>
              </a:rPr>
              <a:t>(3</a:t>
            </a:r>
            <a:r>
              <a:rPr lang="ru-RU" dirty="0">
                <a:solidFill>
                  <a:srgbClr val="FF0000"/>
                </a:solidFill>
              </a:rPr>
              <a:t>-е горе</a:t>
            </a:r>
            <a:r>
              <a:rPr lang="en-US" dirty="0">
                <a:solidFill>
                  <a:srgbClr val="FF0000"/>
                </a:solidFill>
              </a:rPr>
              <a:t> ) – </a:t>
            </a:r>
            <a:r>
              <a:rPr lang="ru-RU" dirty="0">
                <a:solidFill>
                  <a:srgbClr val="FF0000"/>
                </a:solidFill>
              </a:rPr>
              <a:t>великая скорбь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14647" y="5359626"/>
            <a:ext cx="1879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1 и 2 горе</a:t>
            </a:r>
          </a:p>
          <a:p>
            <a:r>
              <a:rPr lang="ru-RU" dirty="0">
                <a:solidFill>
                  <a:srgbClr val="FF0000"/>
                </a:solidFill>
              </a:rPr>
              <a:t>Трубы 5 и 6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8580" y="4903138"/>
            <a:ext cx="5768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Служение</a:t>
            </a:r>
            <a:r>
              <a:rPr lang="en-US" b="1" dirty="0">
                <a:solidFill>
                  <a:srgbClr val="00B050"/>
                </a:solidFill>
              </a:rPr>
              <a:t>, </a:t>
            </a:r>
            <a:r>
              <a:rPr lang="ru-RU" b="1" dirty="0">
                <a:solidFill>
                  <a:srgbClr val="00B050"/>
                </a:solidFill>
              </a:rPr>
              <a:t>смерть и воскресение 2-х Божьих пророков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4290" y="2509283"/>
            <a:ext cx="15227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Мирный договор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1003984" y="1064618"/>
            <a:ext cx="2588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Судилище Христа на небе для Церкви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757309" y="5966496"/>
            <a:ext cx="19871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Суд печатей </a:t>
            </a:r>
            <a:r>
              <a:rPr lang="en-US" dirty="0"/>
              <a:t>1-6 |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349750" y="5679956"/>
            <a:ext cx="26693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| </a:t>
            </a:r>
            <a:r>
              <a:rPr lang="ru-RU" dirty="0"/>
              <a:t>Суд труб </a:t>
            </a:r>
            <a:r>
              <a:rPr lang="en-US" dirty="0"/>
              <a:t>1-4 </a:t>
            </a:r>
          </a:p>
        </p:txBody>
      </p:sp>
      <p:sp>
        <p:nvSpPr>
          <p:cNvPr id="33" name="Rectangle 32"/>
          <p:cNvSpPr/>
          <p:nvPr/>
        </p:nvSpPr>
        <p:spPr>
          <a:xfrm>
            <a:off x="9865267" y="5364938"/>
            <a:ext cx="1382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Суд чаш </a:t>
            </a:r>
            <a:r>
              <a:rPr lang="en-US" dirty="0"/>
              <a:t>1-7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044645" y="5959567"/>
            <a:ext cx="1985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Суд 7-й печати</a:t>
            </a:r>
            <a:endParaRPr lang="en-US" dirty="0"/>
          </a:p>
        </p:txBody>
      </p:sp>
      <p:cxnSp>
        <p:nvCxnSpPr>
          <p:cNvPr id="35" name="Straight Connector 34"/>
          <p:cNvCxnSpPr>
            <a:endCxn id="34" idx="1"/>
          </p:cNvCxnSpPr>
          <p:nvPr/>
        </p:nvCxnSpPr>
        <p:spPr>
          <a:xfrm flipV="1">
            <a:off x="2666064" y="6144233"/>
            <a:ext cx="4378581" cy="69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8746287" y="6152072"/>
            <a:ext cx="4752603" cy="140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995660" y="5839173"/>
            <a:ext cx="1041494" cy="38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12146692" y="5860049"/>
            <a:ext cx="135219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V="1">
            <a:off x="6994432" y="5563381"/>
            <a:ext cx="2913168" cy="205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11262459" y="5572636"/>
            <a:ext cx="2221335" cy="113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>
            <a:off x="6183086" y="5080772"/>
            <a:ext cx="59129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V="1">
            <a:off x="294290" y="5080772"/>
            <a:ext cx="463019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320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0"/>
            <a:ext cx="13182600" cy="1063256"/>
          </a:xfrm>
        </p:spPr>
        <p:txBody>
          <a:bodyPr anchor="t">
            <a:normAutofit fontScale="90000"/>
          </a:bodyPr>
          <a:lstStyle/>
          <a:p>
            <a:pPr algn="ctr"/>
            <a:r>
              <a:rPr lang="ru-RU" b="1" dirty="0">
                <a:solidFill>
                  <a:srgbClr val="FFC000"/>
                </a:solidFill>
              </a:rPr>
              <a:t>1-я ПОЛОВИНА</a:t>
            </a:r>
            <a:r>
              <a:rPr lang="en-US" b="1" dirty="0">
                <a:solidFill>
                  <a:srgbClr val="FFC000"/>
                </a:solidFill>
              </a:rPr>
              <a:t>:</a:t>
            </a:r>
            <a:r>
              <a:rPr lang="en-US" b="1" dirty="0"/>
              <a:t> </a:t>
            </a:r>
            <a:r>
              <a:rPr lang="ru-RU" b="1" dirty="0"/>
              <a:t>явление</a:t>
            </a:r>
            <a:r>
              <a:rPr lang="en-US" b="1" dirty="0"/>
              <a:t>, </a:t>
            </a:r>
            <a:r>
              <a:rPr lang="ru-RU" b="1" dirty="0"/>
              <a:t>служение</a:t>
            </a:r>
            <a:r>
              <a:rPr lang="en-US" b="1" dirty="0"/>
              <a:t>, </a:t>
            </a:r>
            <a:r>
              <a:rPr lang="ru-RU" b="1" dirty="0"/>
              <a:t>смерть и</a:t>
            </a:r>
            <a:r>
              <a:rPr lang="en-US" b="1" dirty="0"/>
              <a:t> </a:t>
            </a:r>
            <a:r>
              <a:rPr lang="ru-RU" b="1" dirty="0"/>
              <a:t>воскресение</a:t>
            </a:r>
            <a:r>
              <a:rPr lang="en-US" b="1" dirty="0"/>
              <a:t> </a:t>
            </a:r>
            <a:r>
              <a:rPr lang="ru-RU" b="1" dirty="0"/>
              <a:t>двух Божьих пророков – </a:t>
            </a:r>
            <a:r>
              <a:rPr lang="ru-RU" b="1" dirty="0" err="1"/>
              <a:t>Отк</a:t>
            </a:r>
            <a:r>
              <a:rPr lang="ru-RU" b="1" dirty="0"/>
              <a:t>. </a:t>
            </a:r>
            <a:r>
              <a:rPr lang="en-US" b="1" dirty="0"/>
              <a:t>11 (</a:t>
            </a:r>
            <a:r>
              <a:rPr lang="ru-RU" b="1" dirty="0"/>
              <a:t>ср. </a:t>
            </a:r>
            <a:r>
              <a:rPr lang="ru-RU" b="1" dirty="0" err="1"/>
              <a:t>Отк</a:t>
            </a:r>
            <a:r>
              <a:rPr lang="en-US" b="1" dirty="0"/>
              <a:t>.</a:t>
            </a:r>
            <a:r>
              <a:rPr lang="uk-UA" b="1" dirty="0"/>
              <a:t> </a:t>
            </a:r>
            <a:r>
              <a:rPr lang="en-US" b="1" dirty="0"/>
              <a:t>11:14)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271855"/>
            <a:ext cx="13716000" cy="558614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274320" indent="-274320"/>
            <a:r>
              <a:rPr lang="en-US" sz="1700" dirty="0"/>
              <a:t>3  </a:t>
            </a:r>
            <a:r>
              <a:rPr lang="ru-RU" sz="1700" dirty="0"/>
              <a:t>И дам двум свидетелям Моим, и они будут пророчествовать тысячу двести шестьдесят дней, будучи облечены во вретище.</a:t>
            </a:r>
            <a:r>
              <a:rPr lang="en-US" sz="1700" dirty="0"/>
              <a:t>. </a:t>
            </a:r>
            <a:r>
              <a:rPr lang="en-US" sz="1700" dirty="0">
                <a:solidFill>
                  <a:srgbClr val="0070C0"/>
                </a:solidFill>
              </a:rPr>
              <a:t>(</a:t>
            </a:r>
            <a:r>
              <a:rPr lang="ru-RU" sz="1700" dirty="0">
                <a:solidFill>
                  <a:srgbClr val="0070C0"/>
                </a:solidFill>
              </a:rPr>
              <a:t>ПРИМЕЧАНИЕ</a:t>
            </a:r>
            <a:r>
              <a:rPr lang="en-US" sz="1700" dirty="0">
                <a:solidFill>
                  <a:srgbClr val="0070C0"/>
                </a:solidFill>
              </a:rPr>
              <a:t>: 3</a:t>
            </a:r>
            <a:r>
              <a:rPr lang="ru-RU" sz="1700" dirty="0">
                <a:solidFill>
                  <a:srgbClr val="0070C0"/>
                </a:solidFill>
              </a:rPr>
              <a:t>,</a:t>
            </a:r>
            <a:r>
              <a:rPr lang="en-US" sz="1700" dirty="0">
                <a:solidFill>
                  <a:srgbClr val="0070C0"/>
                </a:solidFill>
              </a:rPr>
              <a:t>5 </a:t>
            </a:r>
            <a:r>
              <a:rPr lang="ru-RU" sz="1700" dirty="0">
                <a:solidFill>
                  <a:srgbClr val="0070C0"/>
                </a:solidFill>
              </a:rPr>
              <a:t>года</a:t>
            </a:r>
            <a:r>
              <a:rPr lang="en-US" sz="1700" dirty="0">
                <a:solidFill>
                  <a:srgbClr val="0070C0"/>
                </a:solidFill>
              </a:rPr>
              <a:t>)</a:t>
            </a:r>
          </a:p>
          <a:p>
            <a:pPr marL="274320" indent="-274320"/>
            <a:r>
              <a:rPr lang="en-US" sz="1700" dirty="0"/>
              <a:t>4  </a:t>
            </a:r>
            <a:r>
              <a:rPr lang="ru-RU" sz="1700" dirty="0"/>
              <a:t>Это суть две маслины и два светильника, стоящие пред Богом земли.</a:t>
            </a:r>
            <a:r>
              <a:rPr lang="en-US" sz="1700" dirty="0"/>
              <a:t> </a:t>
            </a:r>
            <a:r>
              <a:rPr lang="en-US" sz="1700" dirty="0">
                <a:solidFill>
                  <a:srgbClr val="0070C0"/>
                </a:solidFill>
              </a:rPr>
              <a:t>(</a:t>
            </a:r>
            <a:r>
              <a:rPr lang="ru-RU" sz="1700" dirty="0">
                <a:solidFill>
                  <a:srgbClr val="0070C0"/>
                </a:solidFill>
              </a:rPr>
              <a:t>ПРИМЕЧАНИЕ</a:t>
            </a:r>
            <a:r>
              <a:rPr lang="en-US" sz="1700" dirty="0">
                <a:solidFill>
                  <a:srgbClr val="0070C0"/>
                </a:solidFill>
              </a:rPr>
              <a:t>: </a:t>
            </a:r>
            <a:r>
              <a:rPr lang="ru-RU" sz="1700" dirty="0">
                <a:solidFill>
                  <a:srgbClr val="0070C0"/>
                </a:solidFill>
              </a:rPr>
              <a:t>Это будет два помазанника, которые ярко светят</a:t>
            </a:r>
            <a:r>
              <a:rPr lang="en-US" sz="1700" dirty="0">
                <a:solidFill>
                  <a:srgbClr val="0070C0"/>
                </a:solidFill>
              </a:rPr>
              <a:t>.)</a:t>
            </a:r>
            <a:endParaRPr lang="en-US" sz="1700" dirty="0"/>
          </a:p>
          <a:p>
            <a:pPr marL="274320" indent="-274320"/>
            <a:r>
              <a:rPr lang="en-US" sz="1700" dirty="0"/>
              <a:t>5  </a:t>
            </a:r>
            <a:r>
              <a:rPr lang="ru-RU" sz="1700" dirty="0"/>
              <a:t>И если кто захочет их обидеть, то огонь выйдет из уст их и пожрет врагов их; если кто захочет их обидеть, тому надлежит быть </a:t>
            </a:r>
            <a:r>
              <a:rPr lang="ru-RU" sz="1700" dirty="0" err="1"/>
              <a:t>убиту</a:t>
            </a:r>
            <a:r>
              <a:rPr lang="en-US" sz="1700" dirty="0"/>
              <a:t>.</a:t>
            </a:r>
          </a:p>
          <a:p>
            <a:pPr marL="274320" indent="-274320"/>
            <a:r>
              <a:rPr lang="en-US" sz="1700" dirty="0"/>
              <a:t>6  </a:t>
            </a:r>
            <a:r>
              <a:rPr lang="ru-RU" sz="1700" dirty="0"/>
              <a:t>Они имеют власть затворить небо, чтобы не шел дождь на землю во дни </a:t>
            </a:r>
            <a:r>
              <a:rPr lang="ru-RU" sz="1700" dirty="0" err="1"/>
              <a:t>пророчествования</a:t>
            </a:r>
            <a:r>
              <a:rPr lang="ru-RU" sz="1700" dirty="0"/>
              <a:t> их, и имеют власть над водами, превращать их в кровь, и поражать землю всякою язвою, когда только захотят</a:t>
            </a:r>
            <a:r>
              <a:rPr lang="en-US" sz="1700" dirty="0"/>
              <a:t>.</a:t>
            </a:r>
          </a:p>
          <a:p>
            <a:pPr marL="274320" indent="-274320"/>
            <a:r>
              <a:rPr lang="en-US" sz="1700" dirty="0"/>
              <a:t>7  </a:t>
            </a:r>
            <a:r>
              <a:rPr lang="ru-RU" sz="1700" dirty="0"/>
              <a:t>И когда кончат они свидетельство свое, зверь, выходящий из бездны, сразится с ними, и победит их, и убьет их</a:t>
            </a:r>
            <a:r>
              <a:rPr lang="en-US" sz="1700" dirty="0"/>
              <a:t>.</a:t>
            </a:r>
          </a:p>
          <a:p>
            <a:pPr marL="274320" indent="-274320"/>
            <a:r>
              <a:rPr lang="en-US" sz="1700" dirty="0"/>
              <a:t>8  </a:t>
            </a:r>
            <a:r>
              <a:rPr lang="ru-RU" sz="1700" dirty="0"/>
              <a:t>и трупы их оставит на улице великого города, который духовно называется Содом и Египет, где и Господь наш распят</a:t>
            </a:r>
            <a:r>
              <a:rPr lang="en-US" sz="1700" dirty="0"/>
              <a:t>.</a:t>
            </a:r>
          </a:p>
          <a:p>
            <a:pPr marL="274320" indent="-274320"/>
            <a:r>
              <a:rPr lang="en-US" sz="1700" dirty="0"/>
              <a:t>9  </a:t>
            </a:r>
            <a:r>
              <a:rPr lang="ru-RU" sz="1700" dirty="0"/>
              <a:t>И [многие] из народов и колен, и языков и племен будут смотреть на трупы их три дня с половиною, и не позволят положить трупы их во гробы</a:t>
            </a:r>
            <a:r>
              <a:rPr lang="en-US" sz="1700" dirty="0"/>
              <a:t>. </a:t>
            </a:r>
            <a:r>
              <a:rPr lang="en-US" sz="1700" dirty="0">
                <a:solidFill>
                  <a:srgbClr val="0070C0"/>
                </a:solidFill>
              </a:rPr>
              <a:t>(</a:t>
            </a:r>
            <a:r>
              <a:rPr lang="ru-RU" sz="1700" dirty="0">
                <a:solidFill>
                  <a:srgbClr val="0070C0"/>
                </a:solidFill>
              </a:rPr>
              <a:t>ПРИМЕЧАНИЕ</a:t>
            </a:r>
            <a:r>
              <a:rPr lang="en-US" sz="1700" dirty="0">
                <a:solidFill>
                  <a:srgbClr val="0070C0"/>
                </a:solidFill>
              </a:rPr>
              <a:t>: </a:t>
            </a:r>
            <a:r>
              <a:rPr lang="ru-RU" sz="1700" dirty="0">
                <a:solidFill>
                  <a:srgbClr val="0070C0"/>
                </a:solidFill>
              </a:rPr>
              <a:t>Их смерть будут смотреть люди всей земли посредством СМИ. Это не Моисей и Илия</a:t>
            </a:r>
            <a:r>
              <a:rPr lang="en-US" sz="1700" dirty="0">
                <a:solidFill>
                  <a:srgbClr val="0070C0"/>
                </a:solidFill>
              </a:rPr>
              <a:t>. </a:t>
            </a:r>
            <a:r>
              <a:rPr lang="ru-RU" sz="1700" dirty="0">
                <a:solidFill>
                  <a:srgbClr val="0070C0"/>
                </a:solidFill>
              </a:rPr>
              <a:t>Эти люди будут иметь человеческие тела, которые умрут</a:t>
            </a:r>
            <a:r>
              <a:rPr lang="en-US" sz="1700" dirty="0">
                <a:solidFill>
                  <a:srgbClr val="0070C0"/>
                </a:solidFill>
              </a:rPr>
              <a:t>)</a:t>
            </a:r>
            <a:endParaRPr lang="en-US" sz="1700" dirty="0"/>
          </a:p>
          <a:p>
            <a:pPr marL="274320" indent="-274320"/>
            <a:r>
              <a:rPr lang="en-US" sz="1700" dirty="0"/>
              <a:t>10 </a:t>
            </a:r>
            <a:r>
              <a:rPr lang="ru-RU" sz="1700" dirty="0"/>
              <a:t>И живущие на земле будут радоваться сему и веселиться, и пошлют дары друг другу, потому что два пророка сии мучили живущих на земле</a:t>
            </a:r>
            <a:r>
              <a:rPr lang="en-US" sz="1700" dirty="0"/>
              <a:t>.</a:t>
            </a:r>
            <a:endParaRPr lang="ru-RU" sz="1700" dirty="0"/>
          </a:p>
          <a:p>
            <a:pPr marL="274320" indent="-274320"/>
            <a:r>
              <a:rPr lang="en-US" sz="1700" dirty="0"/>
              <a:t>11 </a:t>
            </a:r>
            <a:r>
              <a:rPr lang="ru-RU" sz="1700" dirty="0"/>
              <a:t>Но после трех дней с половиною вошел в них дух жизни от Бога, и они оба стали на ноги свои; и великий страх напал на тех, которые смотрели на них</a:t>
            </a:r>
            <a:r>
              <a:rPr lang="en-US" sz="1700" dirty="0"/>
              <a:t>.</a:t>
            </a:r>
          </a:p>
          <a:p>
            <a:pPr marL="274320" indent="-274320"/>
            <a:r>
              <a:rPr lang="en-US" sz="1700" dirty="0"/>
              <a:t>12 </a:t>
            </a:r>
            <a:r>
              <a:rPr lang="ru-RU" sz="1700" dirty="0"/>
              <a:t>И услышали они с неба громкий голос, говоривший им: взойдите сюда. И они взошли на небо на облаке; и смотрели на них враги их.</a:t>
            </a:r>
            <a:r>
              <a:rPr lang="en-US" sz="1700" dirty="0"/>
              <a:t> </a:t>
            </a:r>
            <a:r>
              <a:rPr lang="en-US" sz="1700" dirty="0">
                <a:solidFill>
                  <a:srgbClr val="0070C0"/>
                </a:solidFill>
              </a:rPr>
              <a:t>(</a:t>
            </a:r>
            <a:r>
              <a:rPr lang="ru-RU" sz="1700" dirty="0">
                <a:solidFill>
                  <a:srgbClr val="0070C0"/>
                </a:solidFill>
              </a:rPr>
              <a:t>ПРИМЕЧАНИЕ</a:t>
            </a:r>
            <a:r>
              <a:rPr lang="en-US" sz="1700" dirty="0">
                <a:solidFill>
                  <a:srgbClr val="0070C0"/>
                </a:solidFill>
              </a:rPr>
              <a:t>: </a:t>
            </a:r>
            <a:r>
              <a:rPr lang="ru-RU" sz="1700" dirty="0">
                <a:solidFill>
                  <a:srgbClr val="0070C0"/>
                </a:solidFill>
              </a:rPr>
              <a:t>Когда они воскреснут и взойдут на небо, они получат воскресшие тела.</a:t>
            </a:r>
            <a:r>
              <a:rPr lang="en-US" sz="1700" dirty="0">
                <a:solidFill>
                  <a:srgbClr val="0070C0"/>
                </a:solidFill>
              </a:rPr>
              <a:t>)</a:t>
            </a:r>
            <a:endParaRPr lang="en-US" sz="1700" dirty="0"/>
          </a:p>
          <a:p>
            <a:pPr marL="274320" indent="-274320"/>
            <a:r>
              <a:rPr lang="en-US" sz="1700" dirty="0"/>
              <a:t>13 </a:t>
            </a:r>
            <a:r>
              <a:rPr lang="ru-RU" sz="1700" dirty="0"/>
              <a:t>И в тот же час произошло великое землетрясение, и десятая часть города пала, и погибло при землетрясении семь тысяч имен человеческих; и прочие объяты были страхом и воздали славу Богу небесному</a:t>
            </a:r>
            <a:r>
              <a:rPr lang="en-US" sz="1700" dirty="0"/>
              <a:t>.</a:t>
            </a:r>
          </a:p>
          <a:p>
            <a:pPr marL="274320" indent="-274320"/>
            <a:r>
              <a:rPr lang="en-US" sz="1700" dirty="0"/>
              <a:t>14 </a:t>
            </a:r>
            <a:r>
              <a:rPr lang="ru-RU" sz="1700" dirty="0"/>
              <a:t>Второе горе прошло; вот, идет скоро третье горе </a:t>
            </a:r>
            <a:r>
              <a:rPr lang="en-US" sz="1700" dirty="0">
                <a:solidFill>
                  <a:srgbClr val="0070C0"/>
                </a:solidFill>
              </a:rPr>
              <a:t>(</a:t>
            </a:r>
            <a:r>
              <a:rPr lang="ru-RU" sz="1700" dirty="0">
                <a:solidFill>
                  <a:srgbClr val="0070C0"/>
                </a:solidFill>
              </a:rPr>
              <a:t>ПРИМЕЧАНИЕ</a:t>
            </a:r>
            <a:r>
              <a:rPr lang="en-US" sz="1700" dirty="0">
                <a:solidFill>
                  <a:srgbClr val="0070C0"/>
                </a:solidFill>
              </a:rPr>
              <a:t>: </a:t>
            </a:r>
            <a:r>
              <a:rPr lang="ru-RU" sz="1700" dirty="0">
                <a:solidFill>
                  <a:srgbClr val="0070C0"/>
                </a:solidFill>
              </a:rPr>
              <a:t>Эти два свидетеля умрут во время первой половины Великой скорби</a:t>
            </a:r>
            <a:r>
              <a:rPr lang="en-US" sz="1700" dirty="0">
                <a:solidFill>
                  <a:srgbClr val="0070C0"/>
                </a:solidFill>
              </a:rPr>
              <a:t>, </a:t>
            </a:r>
            <a:r>
              <a:rPr lang="ru-RU" sz="1700" dirty="0">
                <a:solidFill>
                  <a:srgbClr val="0070C0"/>
                </a:solidFill>
              </a:rPr>
              <a:t>ко времени 6-й трубы, то есть Второе Горе</a:t>
            </a:r>
            <a:r>
              <a:rPr lang="en-US" sz="1700" dirty="0">
                <a:solidFill>
                  <a:srgbClr val="0070C0"/>
                </a:solidFill>
              </a:rPr>
              <a:t>.)</a:t>
            </a:r>
          </a:p>
          <a:p>
            <a:pPr marL="274320" indent="-274320"/>
            <a:endParaRPr lang="en-US" sz="17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72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2502" y="1924"/>
            <a:ext cx="7511694" cy="601828"/>
          </a:xfrm>
        </p:spPr>
        <p:txBody>
          <a:bodyPr>
            <a:noAutofit/>
          </a:bodyPr>
          <a:lstStyle/>
          <a:p>
            <a:pPr algn="ctr"/>
            <a:r>
              <a:rPr lang="ru-RU" b="1" dirty="0"/>
              <a:t>Великая скорбь: </a:t>
            </a:r>
            <a:r>
              <a:rPr lang="ru-RU" sz="3200" b="1" dirty="0"/>
              <a:t>основные события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10207" y="6295697"/>
            <a:ext cx="1350579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			</a:t>
            </a:r>
            <a:r>
              <a:rPr lang="en-US" dirty="0">
                <a:solidFill>
                  <a:srgbClr val="FF0000"/>
                </a:solidFill>
              </a:rPr>
              <a:t>3 ½ </a:t>
            </a:r>
            <a:r>
              <a:rPr lang="ru-RU" dirty="0">
                <a:solidFill>
                  <a:srgbClr val="FF0000"/>
                </a:solidFill>
              </a:rPr>
              <a:t>года</a:t>
            </a:r>
            <a:r>
              <a:rPr lang="en-US" dirty="0">
                <a:solidFill>
                  <a:srgbClr val="FF0000"/>
                </a:solidFill>
              </a:rPr>
              <a:t>				    | 			3 ½ </a:t>
            </a:r>
            <a:r>
              <a:rPr lang="ru-RU" dirty="0">
                <a:solidFill>
                  <a:srgbClr val="FF0000"/>
                </a:solidFill>
              </a:rPr>
              <a:t>года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Up Arrow 3"/>
          <p:cNvSpPr/>
          <p:nvPr/>
        </p:nvSpPr>
        <p:spPr>
          <a:xfrm>
            <a:off x="0" y="2322786"/>
            <a:ext cx="294290" cy="439332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rot="16200000">
            <a:off x="-608449" y="703412"/>
            <a:ext cx="214022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Восхищение </a:t>
            </a:r>
          </a:p>
          <a:p>
            <a:pPr algn="ctr"/>
            <a:r>
              <a:rPr lang="ru-RU" sz="2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воскресение</a:t>
            </a:r>
            <a:endParaRPr lang="en-US" sz="24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2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Церкви</a:t>
            </a:r>
            <a:endParaRPr lang="en-US" sz="24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24881" y="3009013"/>
            <a:ext cx="276446" cy="23083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/>
              <a:t>Половина</a:t>
            </a:r>
            <a:endParaRPr lang="en-US" b="1" dirty="0"/>
          </a:p>
        </p:txBody>
      </p:sp>
      <p:sp>
        <p:nvSpPr>
          <p:cNvPr id="8" name="Up Arrow 7"/>
          <p:cNvSpPr/>
          <p:nvPr/>
        </p:nvSpPr>
        <p:spPr>
          <a:xfrm rot="10800000">
            <a:off x="13421710" y="2306962"/>
            <a:ext cx="294290" cy="439332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355387" y="5666172"/>
            <a:ext cx="5551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Суд 7-й трубы </a:t>
            </a:r>
            <a:r>
              <a:rPr lang="en-US" dirty="0">
                <a:solidFill>
                  <a:srgbClr val="FF0000"/>
                </a:solidFill>
              </a:rPr>
              <a:t>(3</a:t>
            </a:r>
            <a:r>
              <a:rPr lang="ru-RU" dirty="0">
                <a:solidFill>
                  <a:srgbClr val="FF0000"/>
                </a:solidFill>
              </a:rPr>
              <a:t>-е горе</a:t>
            </a:r>
            <a:r>
              <a:rPr lang="en-US" dirty="0">
                <a:solidFill>
                  <a:srgbClr val="FF0000"/>
                </a:solidFill>
              </a:rPr>
              <a:t> ) – </a:t>
            </a:r>
            <a:r>
              <a:rPr lang="ru-RU" dirty="0">
                <a:solidFill>
                  <a:srgbClr val="FF0000"/>
                </a:solidFill>
              </a:rPr>
              <a:t>великая скорбь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14647" y="5359626"/>
            <a:ext cx="1879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1 и 2 горе</a:t>
            </a:r>
          </a:p>
          <a:p>
            <a:r>
              <a:rPr lang="ru-RU" dirty="0">
                <a:solidFill>
                  <a:srgbClr val="FF0000"/>
                </a:solidFill>
              </a:rPr>
              <a:t>Трубы 5 и 6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4214" y="4903138"/>
            <a:ext cx="5523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B050"/>
                </a:solidFill>
              </a:rPr>
              <a:t>Служение</a:t>
            </a:r>
            <a:r>
              <a:rPr lang="en-US" dirty="0">
                <a:solidFill>
                  <a:srgbClr val="00B050"/>
                </a:solidFill>
              </a:rPr>
              <a:t>, </a:t>
            </a:r>
            <a:r>
              <a:rPr lang="ru-RU" dirty="0">
                <a:solidFill>
                  <a:srgbClr val="00B050"/>
                </a:solidFill>
              </a:rPr>
              <a:t>смерть и воскресение 2-х Божьих пророков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06415" y="4503624"/>
            <a:ext cx="4744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Многие уверуют во Христа и будут замучены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294290" y="2509283"/>
            <a:ext cx="15227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Мирный договор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1003984" y="1064618"/>
            <a:ext cx="2588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Судилище Христа на небе для Церкви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757309" y="5966496"/>
            <a:ext cx="19871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Суд печатей </a:t>
            </a:r>
            <a:r>
              <a:rPr lang="en-US" dirty="0"/>
              <a:t>1-6 |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349750" y="5679956"/>
            <a:ext cx="26693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| </a:t>
            </a:r>
            <a:r>
              <a:rPr lang="ru-RU" dirty="0"/>
              <a:t>Суд труб </a:t>
            </a:r>
            <a:r>
              <a:rPr lang="en-US" dirty="0"/>
              <a:t>1-4 </a:t>
            </a:r>
          </a:p>
        </p:txBody>
      </p:sp>
      <p:sp>
        <p:nvSpPr>
          <p:cNvPr id="33" name="Rectangle 32"/>
          <p:cNvSpPr/>
          <p:nvPr/>
        </p:nvSpPr>
        <p:spPr>
          <a:xfrm>
            <a:off x="9865267" y="5364938"/>
            <a:ext cx="1382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Суд чаш </a:t>
            </a:r>
            <a:r>
              <a:rPr lang="en-US" dirty="0"/>
              <a:t>1-7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044645" y="5959567"/>
            <a:ext cx="1985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Суд 7-й печати</a:t>
            </a:r>
            <a:endParaRPr lang="en-US" dirty="0"/>
          </a:p>
        </p:txBody>
      </p:sp>
      <p:cxnSp>
        <p:nvCxnSpPr>
          <p:cNvPr id="35" name="Straight Connector 34"/>
          <p:cNvCxnSpPr>
            <a:endCxn id="34" idx="1"/>
          </p:cNvCxnSpPr>
          <p:nvPr/>
        </p:nvCxnSpPr>
        <p:spPr>
          <a:xfrm flipV="1">
            <a:off x="2666064" y="6144233"/>
            <a:ext cx="4378581" cy="69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8746287" y="6152072"/>
            <a:ext cx="4752603" cy="140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995660" y="5839173"/>
            <a:ext cx="1041494" cy="38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12146692" y="5860049"/>
            <a:ext cx="135219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V="1">
            <a:off x="6994432" y="5563381"/>
            <a:ext cx="2913168" cy="205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11262459" y="5572636"/>
            <a:ext cx="2221335" cy="113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V="1">
            <a:off x="6130785" y="4695374"/>
            <a:ext cx="653886" cy="23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>
            <a:off x="6228908" y="5075360"/>
            <a:ext cx="545477" cy="5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294290" y="5080772"/>
            <a:ext cx="6446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071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6886" y="0"/>
            <a:ext cx="1090715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C000"/>
                </a:solidFill>
              </a:rPr>
              <a:t>1-я ПОЛОВИНА</a:t>
            </a:r>
            <a:r>
              <a:rPr lang="en-US" b="1" dirty="0"/>
              <a:t>: </a:t>
            </a:r>
            <a:r>
              <a:rPr lang="ru-RU" b="1" dirty="0"/>
              <a:t>многие уверуют и будут замучены</a:t>
            </a:r>
            <a:br>
              <a:rPr lang="en-US" b="1" dirty="0"/>
            </a:br>
            <a:r>
              <a:rPr lang="ru-RU" sz="3200" b="1" dirty="0"/>
              <a:t>Откровение </a:t>
            </a:r>
            <a:r>
              <a:rPr lang="en-US" sz="3200" b="1" dirty="0"/>
              <a:t>7:9-17 (</a:t>
            </a:r>
            <a:r>
              <a:rPr lang="ru-RU" sz="3200" b="1" dirty="0"/>
              <a:t>ср</a:t>
            </a:r>
            <a:r>
              <a:rPr lang="en-US" sz="3200" b="1" dirty="0"/>
              <a:t>.</a:t>
            </a:r>
            <a:r>
              <a:rPr lang="ru-RU" sz="3200" b="1" dirty="0"/>
              <a:t> </a:t>
            </a:r>
            <a:r>
              <a:rPr lang="ru-RU" sz="3200" b="1" dirty="0" err="1"/>
              <a:t>Мф</a:t>
            </a:r>
            <a:r>
              <a:rPr lang="ru-RU" sz="3200" b="1" dirty="0"/>
              <a:t>. </a:t>
            </a:r>
            <a:r>
              <a:rPr lang="en-US" sz="3200" b="1" dirty="0"/>
              <a:t>24:14)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11210" y="1547984"/>
            <a:ext cx="6487298" cy="147732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Матфея </a:t>
            </a:r>
            <a:r>
              <a:rPr lang="en-US" dirty="0"/>
              <a:t>24:14</a:t>
            </a:r>
          </a:p>
          <a:p>
            <a:endParaRPr lang="en-US" dirty="0"/>
          </a:p>
          <a:p>
            <a:r>
              <a:rPr lang="ru-RU" dirty="0"/>
              <a:t>И проповедано будет сие Евангелие Царствия по всей вселенной, во свидетельство всем народам; и тогда придет конец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1210" y="3198501"/>
            <a:ext cx="6487298" cy="341632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dirty="0"/>
              <a:t>Откровение </a:t>
            </a:r>
            <a:r>
              <a:rPr lang="en-US" dirty="0"/>
              <a:t>6:9–11</a:t>
            </a:r>
          </a:p>
          <a:p>
            <a:endParaRPr lang="en-US" dirty="0"/>
          </a:p>
          <a:p>
            <a:pPr marL="347472" indent="-347472"/>
            <a:r>
              <a:rPr lang="en-US" dirty="0"/>
              <a:t>9   </a:t>
            </a:r>
            <a:r>
              <a:rPr lang="ru-RU" dirty="0"/>
              <a:t>И когда Он снял пятую печать, я увидел под жертвенником души убиенных за слово Божие и за свидетельство, которое они имели</a:t>
            </a:r>
            <a:r>
              <a:rPr lang="en-US" dirty="0"/>
              <a:t>;</a:t>
            </a:r>
          </a:p>
          <a:p>
            <a:pPr marL="347472" indent="-347472"/>
            <a:r>
              <a:rPr lang="en-US" dirty="0"/>
              <a:t>10 </a:t>
            </a:r>
            <a:r>
              <a:rPr lang="ru-RU" dirty="0"/>
              <a:t>И возопили они громким голосом, говоря: доколе, Владыка </a:t>
            </a:r>
            <a:r>
              <a:rPr lang="ru-RU" dirty="0" err="1"/>
              <a:t>Святый</a:t>
            </a:r>
            <a:r>
              <a:rPr lang="ru-RU" dirty="0"/>
              <a:t> и Истинный, не судишь и не мстишь живущим на земле за кровь нашу?</a:t>
            </a:r>
            <a:endParaRPr lang="en-US" dirty="0"/>
          </a:p>
          <a:p>
            <a:pPr marL="347472" indent="-347472"/>
            <a:r>
              <a:rPr lang="en-US" dirty="0"/>
              <a:t>11 </a:t>
            </a:r>
            <a:r>
              <a:rPr lang="ru-RU" dirty="0"/>
              <a:t>И даны были каждому из них одежды белые, и сказано им, чтобы они успокоились еще на малое время, пока и сотрудники их и братья их, которые будут убиты, как и они, дополнят число</a:t>
            </a:r>
            <a:r>
              <a:rPr lang="en-US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7039490" y="1551374"/>
            <a:ext cx="6487298" cy="313932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dirty="0"/>
              <a:t>Откровение </a:t>
            </a:r>
            <a:r>
              <a:rPr lang="en-US" dirty="0"/>
              <a:t>7:9,</a:t>
            </a:r>
            <a:r>
              <a:rPr lang="ru-RU" dirty="0"/>
              <a:t> </a:t>
            </a:r>
            <a:r>
              <a:rPr lang="en-US" dirty="0"/>
              <a:t>13-14</a:t>
            </a:r>
          </a:p>
          <a:p>
            <a:endParaRPr lang="en-US" dirty="0"/>
          </a:p>
          <a:p>
            <a:pPr marL="342900" indent="-342900">
              <a:buAutoNum type="arabicPlain" startAt="9"/>
            </a:pPr>
            <a:r>
              <a:rPr lang="ru-RU" dirty="0"/>
              <a:t>После сего взглянул я, и вот, великое множество людей, которого никто не мог перечесть, из всех племен и колен, и народов и языков, стояло пред престолом и пред Агнцем в белых одеждах и с пальмовыми ветвями в руках своих</a:t>
            </a:r>
            <a:endParaRPr lang="en-US" dirty="0"/>
          </a:p>
          <a:p>
            <a:pPr marL="347472" indent="-347472"/>
            <a:r>
              <a:rPr lang="en-US" dirty="0"/>
              <a:t>13 </a:t>
            </a:r>
            <a:r>
              <a:rPr lang="ru-RU" dirty="0"/>
              <a:t>И, начав речь, один из старцев спросил меня: сии облеченные в белые одежды кто, и откуда пришли?</a:t>
            </a:r>
            <a:endParaRPr lang="en-US" dirty="0"/>
          </a:p>
          <a:p>
            <a:pPr marL="347472" indent="-347472"/>
            <a:r>
              <a:rPr lang="en-US" dirty="0"/>
              <a:t>14 </a:t>
            </a:r>
            <a:r>
              <a:rPr lang="ru-RU" dirty="0"/>
              <a:t>Я сказал ему: ты знаешь, господин. И он сказал мне: это те, которые пришли от великой скорби; они омыли одежды свои и убелили одежды свои </a:t>
            </a:r>
            <a:r>
              <a:rPr lang="ru-RU" dirty="0" err="1"/>
              <a:t>Кровию</a:t>
            </a:r>
            <a:r>
              <a:rPr lang="ru-RU" dirty="0"/>
              <a:t> Агнца.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039490" y="5736757"/>
            <a:ext cx="64872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Даже во время великой скорби будет проповедоваться Евангелие и Бог по Своей великой милости спасет многих, которые будут замучены за свою веру. 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61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2502" y="1924"/>
            <a:ext cx="7511694" cy="601828"/>
          </a:xfrm>
        </p:spPr>
        <p:txBody>
          <a:bodyPr>
            <a:noAutofit/>
          </a:bodyPr>
          <a:lstStyle/>
          <a:p>
            <a:pPr algn="ctr"/>
            <a:r>
              <a:rPr lang="ru-RU" b="1" dirty="0"/>
              <a:t>Великая скорбь: </a:t>
            </a:r>
            <a:r>
              <a:rPr lang="ru-RU" sz="3200" b="1" dirty="0"/>
              <a:t>основные события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10207" y="6295697"/>
            <a:ext cx="1350579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			</a:t>
            </a:r>
            <a:r>
              <a:rPr lang="en-US" dirty="0">
                <a:solidFill>
                  <a:srgbClr val="FF0000"/>
                </a:solidFill>
              </a:rPr>
              <a:t>3 ½ </a:t>
            </a:r>
            <a:r>
              <a:rPr lang="ru-RU" dirty="0">
                <a:solidFill>
                  <a:srgbClr val="FF0000"/>
                </a:solidFill>
              </a:rPr>
              <a:t>года</a:t>
            </a:r>
            <a:r>
              <a:rPr lang="en-US" dirty="0">
                <a:solidFill>
                  <a:srgbClr val="FF0000"/>
                </a:solidFill>
              </a:rPr>
              <a:t>				    | 			3 ½ </a:t>
            </a:r>
            <a:r>
              <a:rPr lang="ru-RU" dirty="0">
                <a:solidFill>
                  <a:srgbClr val="FF0000"/>
                </a:solidFill>
              </a:rPr>
              <a:t>года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Up Arrow 3"/>
          <p:cNvSpPr/>
          <p:nvPr/>
        </p:nvSpPr>
        <p:spPr>
          <a:xfrm>
            <a:off x="0" y="2322786"/>
            <a:ext cx="294290" cy="439332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rot="16200000">
            <a:off x="-608449" y="703412"/>
            <a:ext cx="214022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Восхищение </a:t>
            </a:r>
          </a:p>
          <a:p>
            <a:pPr algn="ctr"/>
            <a:r>
              <a:rPr lang="ru-RU" sz="2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воскресение</a:t>
            </a:r>
            <a:endParaRPr lang="en-US" sz="24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2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Церкви</a:t>
            </a:r>
            <a:endParaRPr lang="en-US" sz="24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24881" y="3009013"/>
            <a:ext cx="276446" cy="23083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/>
              <a:t>Половина</a:t>
            </a:r>
            <a:endParaRPr lang="en-US" b="1" dirty="0"/>
          </a:p>
        </p:txBody>
      </p:sp>
      <p:sp>
        <p:nvSpPr>
          <p:cNvPr id="8" name="Up Arrow 7"/>
          <p:cNvSpPr/>
          <p:nvPr/>
        </p:nvSpPr>
        <p:spPr>
          <a:xfrm rot="10800000">
            <a:off x="13421710" y="2306962"/>
            <a:ext cx="294290" cy="439332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289581" y="5677153"/>
            <a:ext cx="4383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Суд 7-й трубы </a:t>
            </a:r>
            <a:r>
              <a:rPr lang="en-US" dirty="0">
                <a:solidFill>
                  <a:srgbClr val="FF0000"/>
                </a:solidFill>
              </a:rPr>
              <a:t>(3</a:t>
            </a:r>
            <a:r>
              <a:rPr lang="ru-RU" dirty="0">
                <a:solidFill>
                  <a:srgbClr val="FF0000"/>
                </a:solidFill>
              </a:rPr>
              <a:t>-е горе</a:t>
            </a:r>
            <a:r>
              <a:rPr lang="en-US" dirty="0">
                <a:solidFill>
                  <a:srgbClr val="FF0000"/>
                </a:solidFill>
              </a:rPr>
              <a:t> ) – </a:t>
            </a:r>
            <a:r>
              <a:rPr lang="ru-RU" dirty="0">
                <a:solidFill>
                  <a:srgbClr val="FF0000"/>
                </a:solidFill>
              </a:rPr>
              <a:t>великая скорбь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14647" y="5359626"/>
            <a:ext cx="1879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1 и 2 горе</a:t>
            </a:r>
          </a:p>
          <a:p>
            <a:r>
              <a:rPr lang="ru-RU" dirty="0">
                <a:solidFill>
                  <a:srgbClr val="FF0000"/>
                </a:solidFill>
              </a:rPr>
              <a:t>Трубы 5 и 6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4214" y="4903138"/>
            <a:ext cx="5523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B050"/>
                </a:solidFill>
              </a:rPr>
              <a:t>Служение</a:t>
            </a:r>
            <a:r>
              <a:rPr lang="en-US" dirty="0">
                <a:solidFill>
                  <a:srgbClr val="00B050"/>
                </a:solidFill>
              </a:rPr>
              <a:t>, </a:t>
            </a:r>
            <a:r>
              <a:rPr lang="ru-RU" dirty="0">
                <a:solidFill>
                  <a:srgbClr val="00B050"/>
                </a:solidFill>
              </a:rPr>
              <a:t>смерть и воскресение 2-х Божьих пророков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05091" y="4054679"/>
            <a:ext cx="203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144 000 евреев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41129" y="4503624"/>
            <a:ext cx="4609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Многие уверуют во Христа и будут замучены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94290" y="2509283"/>
            <a:ext cx="15227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Мирный договор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1003984" y="1064618"/>
            <a:ext cx="2588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Судилище Христа на небе для Церкви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373975" y="5966496"/>
            <a:ext cx="23704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Суд печатей </a:t>
            </a:r>
            <a:r>
              <a:rPr lang="en-US" dirty="0"/>
              <a:t>1-6 |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349750" y="5679956"/>
            <a:ext cx="26693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| </a:t>
            </a:r>
            <a:r>
              <a:rPr lang="ru-RU" dirty="0"/>
              <a:t>Суд труб </a:t>
            </a:r>
            <a:r>
              <a:rPr lang="en-US" dirty="0"/>
              <a:t>1-4 </a:t>
            </a:r>
          </a:p>
        </p:txBody>
      </p:sp>
      <p:sp>
        <p:nvSpPr>
          <p:cNvPr id="33" name="Rectangle 32"/>
          <p:cNvSpPr/>
          <p:nvPr/>
        </p:nvSpPr>
        <p:spPr>
          <a:xfrm>
            <a:off x="9902975" y="5354437"/>
            <a:ext cx="1382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Суд чаш </a:t>
            </a:r>
            <a:r>
              <a:rPr lang="en-US" dirty="0"/>
              <a:t>1-7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044645" y="5959567"/>
            <a:ext cx="1985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Суд 7-й печати</a:t>
            </a:r>
            <a:endParaRPr lang="en-US" dirty="0"/>
          </a:p>
        </p:txBody>
      </p:sp>
      <p:cxnSp>
        <p:nvCxnSpPr>
          <p:cNvPr id="35" name="Straight Connector 34"/>
          <p:cNvCxnSpPr>
            <a:endCxn id="34" idx="1"/>
          </p:cNvCxnSpPr>
          <p:nvPr/>
        </p:nvCxnSpPr>
        <p:spPr>
          <a:xfrm flipV="1">
            <a:off x="2666064" y="6144233"/>
            <a:ext cx="4378581" cy="69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8746287" y="6152072"/>
            <a:ext cx="4752603" cy="140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989807" y="5863880"/>
            <a:ext cx="1384912" cy="94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5" idx="3"/>
          </p:cNvCxnSpPr>
          <p:nvPr/>
        </p:nvCxnSpPr>
        <p:spPr>
          <a:xfrm flipV="1">
            <a:off x="12673113" y="5860049"/>
            <a:ext cx="825777" cy="17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endCxn id="33" idx="1"/>
          </p:cNvCxnSpPr>
          <p:nvPr/>
        </p:nvCxnSpPr>
        <p:spPr>
          <a:xfrm>
            <a:off x="6989807" y="5525544"/>
            <a:ext cx="2913168" cy="135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11186426" y="5572636"/>
            <a:ext cx="2297368" cy="113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V="1">
            <a:off x="6130785" y="4695374"/>
            <a:ext cx="653886" cy="23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>
            <a:off x="6228908" y="5075360"/>
            <a:ext cx="545477" cy="5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294290" y="5080772"/>
            <a:ext cx="6446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320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8630" y="0"/>
            <a:ext cx="9539593" cy="1198179"/>
          </a:xfrm>
        </p:spPr>
        <p:txBody>
          <a:bodyPr anchor="t">
            <a:normAutofit fontScale="90000"/>
          </a:bodyPr>
          <a:lstStyle/>
          <a:p>
            <a:pPr algn="ctr"/>
            <a:r>
              <a:rPr lang="ru-RU" sz="4900" b="1" dirty="0">
                <a:solidFill>
                  <a:srgbClr val="FFC000"/>
                </a:solidFill>
              </a:rPr>
              <a:t>1-я</a:t>
            </a:r>
            <a:r>
              <a:rPr lang="en-US" sz="4900" b="1" dirty="0">
                <a:solidFill>
                  <a:srgbClr val="FFC000"/>
                </a:solidFill>
              </a:rPr>
              <a:t> </a:t>
            </a:r>
            <a:r>
              <a:rPr lang="ru-RU" sz="4900" b="1" dirty="0">
                <a:solidFill>
                  <a:srgbClr val="FFC000"/>
                </a:solidFill>
              </a:rPr>
              <a:t>ПОЛОВИНА</a:t>
            </a:r>
            <a:r>
              <a:rPr lang="en-US" sz="4900" b="1" dirty="0">
                <a:solidFill>
                  <a:srgbClr val="FFC000"/>
                </a:solidFill>
              </a:rPr>
              <a:t>:</a:t>
            </a:r>
            <a:r>
              <a:rPr lang="en-US" sz="4900" b="1" dirty="0"/>
              <a:t> </a:t>
            </a:r>
            <a:r>
              <a:rPr lang="ru-RU" sz="4900" b="1" dirty="0"/>
              <a:t>144 000 евреев</a:t>
            </a:r>
            <a:br>
              <a:rPr lang="en-US" b="1" dirty="0"/>
            </a:br>
            <a:r>
              <a:rPr lang="ru-RU" sz="3600" b="1" dirty="0"/>
              <a:t>Откровение</a:t>
            </a:r>
            <a:r>
              <a:rPr lang="en-US" sz="3600" b="1" dirty="0"/>
              <a:t> 7:1-8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4349" y="1198179"/>
            <a:ext cx="392317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12 000 запечатлены из следующих колен сынов </a:t>
            </a:r>
            <a:r>
              <a:rPr lang="ru-RU" b="1" dirty="0" err="1"/>
              <a:t>Израилевых</a:t>
            </a:r>
            <a:r>
              <a:rPr lang="en-US" b="1" dirty="0"/>
              <a:t>:</a:t>
            </a:r>
          </a:p>
          <a:p>
            <a:endParaRPr lang="en-US" dirty="0"/>
          </a:p>
          <a:p>
            <a:pPr marL="1257300" lvl="2" indent="-342900">
              <a:buFont typeface="+mj-lt"/>
              <a:buAutoNum type="arabicPeriod"/>
            </a:pPr>
            <a:r>
              <a:rPr lang="ru-RU" dirty="0"/>
              <a:t>Иуда</a:t>
            </a:r>
            <a:endParaRPr lang="en-US" dirty="0"/>
          </a:p>
          <a:p>
            <a:pPr marL="1257300" lvl="2" indent="-342900">
              <a:buFont typeface="+mj-lt"/>
              <a:buAutoNum type="arabicPeriod"/>
            </a:pPr>
            <a:r>
              <a:rPr lang="ru-RU" dirty="0" err="1"/>
              <a:t>Рувим</a:t>
            </a:r>
            <a:endParaRPr lang="en-US" dirty="0"/>
          </a:p>
          <a:p>
            <a:pPr marL="1257300" lvl="2" indent="-342900">
              <a:buFont typeface="+mj-lt"/>
              <a:buAutoNum type="arabicPeriod"/>
            </a:pPr>
            <a:r>
              <a:rPr lang="ru-RU" dirty="0"/>
              <a:t>Гад</a:t>
            </a:r>
            <a:endParaRPr lang="en-US" dirty="0"/>
          </a:p>
          <a:p>
            <a:pPr marL="1257300" lvl="2" indent="-342900">
              <a:buFont typeface="+mj-lt"/>
              <a:buAutoNum type="arabicPeriod"/>
            </a:pPr>
            <a:r>
              <a:rPr lang="ru-RU" dirty="0" err="1"/>
              <a:t>Асир</a:t>
            </a:r>
            <a:endParaRPr lang="en-US" dirty="0"/>
          </a:p>
          <a:p>
            <a:pPr marL="1257300" lvl="2" indent="-342900">
              <a:buFont typeface="+mj-lt"/>
              <a:buAutoNum type="arabicPeriod"/>
            </a:pPr>
            <a:r>
              <a:rPr lang="ru-RU" dirty="0" err="1"/>
              <a:t>Неффалим</a:t>
            </a:r>
            <a:endParaRPr lang="en-US" dirty="0"/>
          </a:p>
          <a:p>
            <a:pPr marL="1257300" lvl="2" indent="-342900">
              <a:buFont typeface="+mj-lt"/>
              <a:buAutoNum type="arabicPeriod"/>
            </a:pPr>
            <a:r>
              <a:rPr lang="ru-RU" dirty="0" err="1"/>
              <a:t>Манассия</a:t>
            </a:r>
            <a:endParaRPr lang="en-US" dirty="0"/>
          </a:p>
          <a:p>
            <a:pPr marL="1257300" lvl="2" indent="-342900">
              <a:buFont typeface="+mj-lt"/>
              <a:buAutoNum type="arabicPeriod"/>
            </a:pPr>
            <a:r>
              <a:rPr lang="ru-RU" dirty="0" err="1"/>
              <a:t>Симеон</a:t>
            </a:r>
            <a:endParaRPr lang="en-US" dirty="0"/>
          </a:p>
          <a:p>
            <a:pPr marL="1257300" lvl="2" indent="-342900">
              <a:buFont typeface="+mj-lt"/>
              <a:buAutoNum type="arabicPeriod"/>
            </a:pPr>
            <a:r>
              <a:rPr lang="ru-RU" dirty="0"/>
              <a:t>Левий</a:t>
            </a:r>
            <a:endParaRPr lang="en-US" dirty="0"/>
          </a:p>
          <a:p>
            <a:pPr marL="1257300" lvl="2" indent="-342900">
              <a:buFont typeface="+mj-lt"/>
              <a:buAutoNum type="arabicPeriod"/>
            </a:pPr>
            <a:r>
              <a:rPr lang="ru-RU" dirty="0" err="1"/>
              <a:t>Иссахар</a:t>
            </a:r>
            <a:endParaRPr lang="en-US" dirty="0"/>
          </a:p>
          <a:p>
            <a:pPr marL="1257300" lvl="2" indent="-342900">
              <a:buFont typeface="+mj-lt"/>
              <a:buAutoNum type="arabicPeriod"/>
            </a:pPr>
            <a:r>
              <a:rPr lang="ru-RU" dirty="0" err="1"/>
              <a:t>Завулон</a:t>
            </a:r>
            <a:endParaRPr lang="en-US" dirty="0"/>
          </a:p>
          <a:p>
            <a:pPr marL="1257300" lvl="2" indent="-342900">
              <a:buFont typeface="+mj-lt"/>
              <a:buAutoNum type="arabicPeriod"/>
            </a:pPr>
            <a:r>
              <a:rPr lang="ru-RU" dirty="0"/>
              <a:t>Иосиф</a:t>
            </a:r>
            <a:endParaRPr lang="en-US" dirty="0"/>
          </a:p>
          <a:p>
            <a:pPr marL="1257300" lvl="2" indent="-342900">
              <a:buFont typeface="+mj-lt"/>
              <a:buAutoNum type="arabicPeriod"/>
            </a:pPr>
            <a:r>
              <a:rPr lang="ru-RU" dirty="0"/>
              <a:t>Вениамин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8569" y="5801480"/>
            <a:ext cx="132997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40080" indent="-640080"/>
            <a:r>
              <a:rPr lang="ru-RU" b="1" dirty="0"/>
              <a:t>ПРИМЕЧАНИЕ</a:t>
            </a:r>
            <a:r>
              <a:rPr lang="en-US" dirty="0"/>
              <a:t>: </a:t>
            </a:r>
            <a:r>
              <a:rPr lang="ru-RU" dirty="0"/>
              <a:t>Ефрем и Дан</a:t>
            </a:r>
            <a:r>
              <a:rPr lang="en-US" dirty="0"/>
              <a:t> </a:t>
            </a:r>
            <a:r>
              <a:rPr lang="ru-RU" dirty="0"/>
              <a:t>не указаны в списке</a:t>
            </a:r>
            <a:r>
              <a:rPr lang="en-US" dirty="0"/>
              <a:t>. </a:t>
            </a:r>
            <a:r>
              <a:rPr lang="ru-RU" dirty="0"/>
              <a:t>Вместо них – Левий и Иосиф</a:t>
            </a:r>
            <a:r>
              <a:rPr lang="en-US" dirty="0"/>
              <a:t>. </a:t>
            </a:r>
            <a:r>
              <a:rPr lang="ru-RU" dirty="0"/>
              <a:t>Левий никогда не причислялся к 12 коленам, так как Левий – колено священников. </a:t>
            </a:r>
            <a:r>
              <a:rPr lang="en-US" dirty="0"/>
              <a:t>(</a:t>
            </a:r>
            <a:r>
              <a:rPr lang="ru-RU" dirty="0" err="1"/>
              <a:t>Числ</a:t>
            </a:r>
            <a:r>
              <a:rPr lang="en-US" dirty="0"/>
              <a:t>.</a:t>
            </a:r>
            <a:r>
              <a:rPr lang="ru-RU" dirty="0"/>
              <a:t> </a:t>
            </a:r>
            <a:r>
              <a:rPr lang="en-US" dirty="0"/>
              <a:t>1:47-54). </a:t>
            </a:r>
            <a:r>
              <a:rPr lang="ru-RU" dirty="0"/>
              <a:t>Иосиф, являясь отцом Ефрема и </a:t>
            </a:r>
            <a:r>
              <a:rPr lang="ru-RU" dirty="0" err="1"/>
              <a:t>Манассии</a:t>
            </a:r>
            <a:r>
              <a:rPr lang="ru-RU" dirty="0"/>
              <a:t>, возможно, включен вместо Ефрема. Однако, Ефрем и Дан оба получат удел в тысячелетнем Царстве </a:t>
            </a:r>
            <a:r>
              <a:rPr lang="en-US" dirty="0"/>
              <a:t>(</a:t>
            </a:r>
            <a:r>
              <a:rPr lang="ru-RU" dirty="0" err="1"/>
              <a:t>Иез</a:t>
            </a:r>
            <a:r>
              <a:rPr lang="en-US" dirty="0"/>
              <a:t>.</a:t>
            </a:r>
            <a:r>
              <a:rPr lang="ru-RU" dirty="0"/>
              <a:t> </a:t>
            </a:r>
            <a:r>
              <a:rPr lang="en-US" dirty="0"/>
              <a:t>48:2,6).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72319" y="1278533"/>
            <a:ext cx="8260508" cy="166199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b="1" dirty="0"/>
              <a:t>Их характер – Откровение</a:t>
            </a:r>
            <a:r>
              <a:rPr lang="en-US" b="1" dirty="0"/>
              <a:t> 14:4–5</a:t>
            </a:r>
          </a:p>
          <a:p>
            <a:endParaRPr lang="en-US" sz="1200" b="1" dirty="0"/>
          </a:p>
          <a:p>
            <a:pPr lvl="1" indent="-274320"/>
            <a:r>
              <a:rPr lang="en-US" dirty="0"/>
              <a:t>4   </a:t>
            </a:r>
            <a:r>
              <a:rPr lang="ru-RU" dirty="0"/>
              <a:t>Это те, которые не осквернились с женами, ибо они девственники; это те, которые следуют за Агнцем, куда бы Он ни пошел. Они искуплены из людей, как первенцу Богу и Агнцу</a:t>
            </a:r>
            <a:r>
              <a:rPr lang="en-US" dirty="0"/>
              <a:t>.</a:t>
            </a:r>
          </a:p>
          <a:p>
            <a:pPr lvl="1" indent="-274320"/>
            <a:r>
              <a:rPr lang="en-US" dirty="0"/>
              <a:t>5 </a:t>
            </a:r>
            <a:r>
              <a:rPr lang="ru-RU" dirty="0"/>
              <a:t>	и в устах их нет лукавства; они непорочны пред престолом Божиим</a:t>
            </a:r>
            <a:r>
              <a:rPr lang="en-US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72319" y="3390212"/>
            <a:ext cx="826050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Их роль</a:t>
            </a:r>
            <a:endParaRPr lang="en-US" b="1" dirty="0">
              <a:solidFill>
                <a:srgbClr val="0070C0"/>
              </a:solidFill>
            </a:endParaRPr>
          </a:p>
          <a:p>
            <a:endParaRPr lang="en-US" sz="1200" dirty="0">
              <a:solidFill>
                <a:srgbClr val="0070C0"/>
              </a:solidFill>
            </a:endParaRPr>
          </a:p>
          <a:p>
            <a:r>
              <a:rPr lang="ru-RU" dirty="0">
                <a:solidFill>
                  <a:srgbClr val="0070C0"/>
                </a:solidFill>
              </a:rPr>
              <a:t>Писание ничего не говорит об этом</a:t>
            </a:r>
            <a:r>
              <a:rPr lang="en-US" dirty="0">
                <a:solidFill>
                  <a:srgbClr val="0070C0"/>
                </a:solidFill>
              </a:rPr>
              <a:t>. </a:t>
            </a:r>
            <a:r>
              <a:rPr lang="ru-RU" dirty="0">
                <a:solidFill>
                  <a:srgbClr val="0070C0"/>
                </a:solidFill>
              </a:rPr>
              <a:t>Некоторые считают, что они избраны, чтобы идти и распространять Евангелие, и поэтому они будут замучены. </a:t>
            </a:r>
            <a:r>
              <a:rPr lang="en-US" dirty="0">
                <a:solidFill>
                  <a:srgbClr val="0070C0"/>
                </a:solidFill>
              </a:rPr>
              <a:t>(</a:t>
            </a:r>
            <a:r>
              <a:rPr lang="ru-RU" dirty="0">
                <a:solidFill>
                  <a:srgbClr val="0070C0"/>
                </a:solidFill>
              </a:rPr>
              <a:t>ср. </a:t>
            </a:r>
            <a:r>
              <a:rPr lang="ru-RU" dirty="0" err="1">
                <a:solidFill>
                  <a:srgbClr val="0070C0"/>
                </a:solidFill>
              </a:rPr>
              <a:t>Отк</a:t>
            </a:r>
            <a:r>
              <a:rPr lang="ru-RU" dirty="0">
                <a:solidFill>
                  <a:srgbClr val="0070C0"/>
                </a:solidFill>
              </a:rPr>
              <a:t>. </a:t>
            </a:r>
            <a:r>
              <a:rPr lang="en-US" dirty="0">
                <a:solidFill>
                  <a:srgbClr val="0070C0"/>
                </a:solidFill>
              </a:rPr>
              <a:t>17:6). </a:t>
            </a:r>
            <a:r>
              <a:rPr lang="ru-RU" dirty="0">
                <a:solidFill>
                  <a:srgbClr val="0070C0"/>
                </a:solidFill>
              </a:rPr>
              <a:t>В середине великой скорби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ru-RU" dirty="0">
                <a:solidFill>
                  <a:srgbClr val="0070C0"/>
                </a:solidFill>
              </a:rPr>
              <a:t>после того, как Бог сохранит Израиль от сатаны, сатана начнет преследовать 144 000 </a:t>
            </a:r>
            <a:r>
              <a:rPr lang="en-US" dirty="0">
                <a:solidFill>
                  <a:srgbClr val="0070C0"/>
                </a:solidFill>
              </a:rPr>
              <a:t>(</a:t>
            </a:r>
            <a:r>
              <a:rPr lang="ru-RU" dirty="0" err="1">
                <a:solidFill>
                  <a:srgbClr val="0070C0"/>
                </a:solidFill>
              </a:rPr>
              <a:t>Отк</a:t>
            </a:r>
            <a:r>
              <a:rPr lang="ru-RU" dirty="0">
                <a:solidFill>
                  <a:srgbClr val="0070C0"/>
                </a:solidFill>
              </a:rPr>
              <a:t>. </a:t>
            </a:r>
            <a:r>
              <a:rPr lang="en-US" dirty="0">
                <a:solidFill>
                  <a:srgbClr val="0070C0"/>
                </a:solidFill>
              </a:rPr>
              <a:t>12:17) </a:t>
            </a:r>
            <a:r>
              <a:rPr lang="ru-RU" dirty="0">
                <a:solidFill>
                  <a:srgbClr val="0070C0"/>
                </a:solidFill>
              </a:rPr>
              <a:t>и умертвит их </a:t>
            </a:r>
            <a:r>
              <a:rPr lang="en-US" dirty="0">
                <a:solidFill>
                  <a:srgbClr val="0070C0"/>
                </a:solidFill>
              </a:rPr>
              <a:t>(</a:t>
            </a:r>
            <a:r>
              <a:rPr lang="ru-RU" dirty="0" err="1">
                <a:solidFill>
                  <a:srgbClr val="0070C0"/>
                </a:solidFill>
              </a:rPr>
              <a:t>Отк</a:t>
            </a:r>
            <a:r>
              <a:rPr lang="ru-RU" dirty="0">
                <a:solidFill>
                  <a:srgbClr val="0070C0"/>
                </a:solidFill>
              </a:rPr>
              <a:t>. </a:t>
            </a:r>
            <a:r>
              <a:rPr lang="en-US" dirty="0">
                <a:solidFill>
                  <a:srgbClr val="0070C0"/>
                </a:solidFill>
              </a:rPr>
              <a:t>14:1-5). </a:t>
            </a:r>
            <a:r>
              <a:rPr lang="ru-RU" dirty="0">
                <a:solidFill>
                  <a:srgbClr val="0070C0"/>
                </a:solidFill>
              </a:rPr>
              <a:t>Возможно они будут убиты из-за того, что остались морально чистыми, и за свидетельство об Иисусе.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73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2502" y="1924"/>
            <a:ext cx="7511694" cy="601828"/>
          </a:xfrm>
        </p:spPr>
        <p:txBody>
          <a:bodyPr>
            <a:noAutofit/>
          </a:bodyPr>
          <a:lstStyle/>
          <a:p>
            <a:pPr algn="ctr"/>
            <a:r>
              <a:rPr lang="ru-RU" b="1" dirty="0"/>
              <a:t>Великая скорбь: </a:t>
            </a:r>
            <a:r>
              <a:rPr lang="ru-RU" sz="3200" b="1" dirty="0"/>
              <a:t>основные события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10207" y="6295697"/>
            <a:ext cx="1350579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			</a:t>
            </a:r>
            <a:r>
              <a:rPr lang="en-US" dirty="0">
                <a:solidFill>
                  <a:srgbClr val="FF0000"/>
                </a:solidFill>
              </a:rPr>
              <a:t>3 ½ </a:t>
            </a:r>
            <a:r>
              <a:rPr lang="ru-RU" dirty="0">
                <a:solidFill>
                  <a:srgbClr val="FF0000"/>
                </a:solidFill>
              </a:rPr>
              <a:t>года</a:t>
            </a:r>
            <a:r>
              <a:rPr lang="en-US" dirty="0">
                <a:solidFill>
                  <a:srgbClr val="FF0000"/>
                </a:solidFill>
              </a:rPr>
              <a:t>				    | 			3 ½ </a:t>
            </a:r>
            <a:r>
              <a:rPr lang="ru-RU" dirty="0">
                <a:solidFill>
                  <a:srgbClr val="FF0000"/>
                </a:solidFill>
              </a:rPr>
              <a:t>года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Up Arrow 3"/>
          <p:cNvSpPr/>
          <p:nvPr/>
        </p:nvSpPr>
        <p:spPr>
          <a:xfrm>
            <a:off x="0" y="2322786"/>
            <a:ext cx="294290" cy="439332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rot="16200000">
            <a:off x="-608449" y="703412"/>
            <a:ext cx="214022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Восхищение </a:t>
            </a:r>
          </a:p>
          <a:p>
            <a:pPr algn="ctr"/>
            <a:r>
              <a:rPr lang="ru-RU" sz="2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воскресение</a:t>
            </a:r>
            <a:endParaRPr lang="en-US" sz="24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2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Церкви</a:t>
            </a:r>
            <a:endParaRPr lang="en-US" sz="24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24881" y="3009013"/>
            <a:ext cx="276446" cy="23083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/>
              <a:t>Половина</a:t>
            </a:r>
            <a:endParaRPr lang="en-US" b="1" dirty="0"/>
          </a:p>
        </p:txBody>
      </p:sp>
      <p:sp>
        <p:nvSpPr>
          <p:cNvPr id="8" name="Up Arrow 7"/>
          <p:cNvSpPr/>
          <p:nvPr/>
        </p:nvSpPr>
        <p:spPr>
          <a:xfrm rot="10800000">
            <a:off x="13421710" y="2306962"/>
            <a:ext cx="294290" cy="439332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899411" y="5702026"/>
            <a:ext cx="4457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Суд 7-й трубы </a:t>
            </a:r>
            <a:r>
              <a:rPr lang="en-US" dirty="0">
                <a:solidFill>
                  <a:srgbClr val="FF0000"/>
                </a:solidFill>
              </a:rPr>
              <a:t>(3</a:t>
            </a:r>
            <a:r>
              <a:rPr lang="ru-RU" dirty="0">
                <a:solidFill>
                  <a:srgbClr val="FF0000"/>
                </a:solidFill>
              </a:rPr>
              <a:t>-е горе</a:t>
            </a:r>
            <a:r>
              <a:rPr lang="en-US" dirty="0">
                <a:solidFill>
                  <a:srgbClr val="FF0000"/>
                </a:solidFill>
              </a:rPr>
              <a:t> ) – </a:t>
            </a:r>
            <a:r>
              <a:rPr lang="ru-RU" dirty="0">
                <a:solidFill>
                  <a:srgbClr val="FF0000"/>
                </a:solidFill>
              </a:rPr>
              <a:t>великая скорбь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14647" y="5359626"/>
            <a:ext cx="1879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1 и 2 горе</a:t>
            </a:r>
          </a:p>
          <a:p>
            <a:r>
              <a:rPr lang="ru-RU" dirty="0">
                <a:solidFill>
                  <a:srgbClr val="FF0000"/>
                </a:solidFill>
              </a:rPr>
              <a:t>Трубы 5 и 6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4214" y="4903138"/>
            <a:ext cx="5523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B050"/>
                </a:solidFill>
              </a:rPr>
              <a:t>Служение</a:t>
            </a:r>
            <a:r>
              <a:rPr lang="en-US" dirty="0">
                <a:solidFill>
                  <a:srgbClr val="00B050"/>
                </a:solidFill>
              </a:rPr>
              <a:t>, </a:t>
            </a:r>
            <a:r>
              <a:rPr lang="ru-RU" dirty="0">
                <a:solidFill>
                  <a:srgbClr val="00B050"/>
                </a:solidFill>
              </a:rPr>
              <a:t>смерть и воскресение 2-х Божьих пророков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91281" y="4054679"/>
            <a:ext cx="1849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B050"/>
                </a:solidFill>
              </a:rPr>
              <a:t>144 000 евреев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41129" y="4503624"/>
            <a:ext cx="4609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Многие уверуют во Христа и будут замучены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94290" y="2509283"/>
            <a:ext cx="15227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Мирный договор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091281" y="3044193"/>
            <a:ext cx="18985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Попытка вторжения Гога </a:t>
            </a:r>
          </a:p>
          <a:p>
            <a:pPr algn="ctr"/>
            <a:r>
              <a:rPr lang="ru-RU" b="1" dirty="0"/>
              <a:t>в Израиль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1003984" y="1064618"/>
            <a:ext cx="2588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Судилище Христа на небе для Церкви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519027" y="5959476"/>
            <a:ext cx="21519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Суд печатей </a:t>
            </a:r>
            <a:r>
              <a:rPr lang="en-US" dirty="0"/>
              <a:t>1-6      |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349750" y="5679956"/>
            <a:ext cx="26693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| </a:t>
            </a:r>
            <a:r>
              <a:rPr lang="ru-RU" dirty="0"/>
              <a:t>Суд труб </a:t>
            </a:r>
            <a:r>
              <a:rPr lang="en-US" dirty="0"/>
              <a:t>1-4 </a:t>
            </a:r>
          </a:p>
        </p:txBody>
      </p:sp>
      <p:sp>
        <p:nvSpPr>
          <p:cNvPr id="33" name="Rectangle 32"/>
          <p:cNvSpPr/>
          <p:nvPr/>
        </p:nvSpPr>
        <p:spPr>
          <a:xfrm>
            <a:off x="9775467" y="5353883"/>
            <a:ext cx="1382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Суд чаш </a:t>
            </a:r>
            <a:r>
              <a:rPr lang="en-US" dirty="0"/>
              <a:t>1-7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118024" y="5958850"/>
            <a:ext cx="1628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Суд 7-й печати</a:t>
            </a:r>
            <a:endParaRPr lang="en-US" dirty="0"/>
          </a:p>
        </p:txBody>
      </p:sp>
      <p:cxnSp>
        <p:nvCxnSpPr>
          <p:cNvPr id="35" name="Straight Connector 34"/>
          <p:cNvCxnSpPr>
            <a:endCxn id="34" idx="1"/>
          </p:cNvCxnSpPr>
          <p:nvPr/>
        </p:nvCxnSpPr>
        <p:spPr>
          <a:xfrm>
            <a:off x="2631098" y="6131201"/>
            <a:ext cx="4486926" cy="123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8746287" y="6152072"/>
            <a:ext cx="4752603" cy="140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009690" y="5838307"/>
            <a:ext cx="1026206" cy="29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12233189" y="5860049"/>
            <a:ext cx="1265701" cy="56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endCxn id="33" idx="1"/>
          </p:cNvCxnSpPr>
          <p:nvPr/>
        </p:nvCxnSpPr>
        <p:spPr>
          <a:xfrm>
            <a:off x="6989807" y="5522205"/>
            <a:ext cx="2785660" cy="163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11015267" y="5570732"/>
            <a:ext cx="2468527" cy="13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V="1">
            <a:off x="6130785" y="4695374"/>
            <a:ext cx="653886" cy="23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>
            <a:off x="6228908" y="5075360"/>
            <a:ext cx="545477" cy="5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294290" y="5080772"/>
            <a:ext cx="6446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320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657" y="10886"/>
            <a:ext cx="1288868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C000"/>
                </a:solidFill>
              </a:rPr>
              <a:t>1-я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ru-RU" b="1" dirty="0">
                <a:solidFill>
                  <a:srgbClr val="FFC000"/>
                </a:solidFill>
              </a:rPr>
              <a:t>ПОЛОВИНА</a:t>
            </a:r>
            <a:r>
              <a:rPr lang="en-US" b="1" dirty="0">
                <a:solidFill>
                  <a:srgbClr val="FFC000"/>
                </a:solidFill>
              </a:rPr>
              <a:t>:</a:t>
            </a:r>
            <a:r>
              <a:rPr lang="en-US" b="1" dirty="0"/>
              <a:t> </a:t>
            </a:r>
            <a:r>
              <a:rPr lang="ru-RU" b="1" dirty="0"/>
              <a:t>попытка вторжения </a:t>
            </a:r>
            <a:r>
              <a:rPr lang="ru-RU" b="1" dirty="0" err="1"/>
              <a:t>Гога</a:t>
            </a:r>
            <a:r>
              <a:rPr lang="ru-RU" b="1" dirty="0"/>
              <a:t>/</a:t>
            </a:r>
            <a:r>
              <a:rPr lang="ru-RU" b="1" dirty="0" err="1"/>
              <a:t>Магога</a:t>
            </a:r>
            <a:r>
              <a:rPr lang="ru-RU" b="1" dirty="0"/>
              <a:t> в Израиль</a:t>
            </a:r>
            <a:br>
              <a:rPr lang="en-US" b="1" dirty="0"/>
            </a:br>
            <a:r>
              <a:rPr lang="en-US" sz="3200" dirty="0"/>
              <a:t>(</a:t>
            </a:r>
            <a:r>
              <a:rPr lang="ru-RU" sz="3200" dirty="0" err="1"/>
              <a:t>Иезекииль</a:t>
            </a:r>
            <a:r>
              <a:rPr lang="ru-RU" sz="3200" dirty="0"/>
              <a:t> </a:t>
            </a:r>
            <a:r>
              <a:rPr lang="en-US" sz="3200" dirty="0"/>
              <a:t>38-39)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179522"/>
            <a:ext cx="13716000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/>
              <a:t>Когда произойдет это вторжение</a:t>
            </a:r>
            <a:r>
              <a:rPr lang="en-US" dirty="0"/>
              <a:t>?</a:t>
            </a:r>
          </a:p>
          <a:p>
            <a:pPr marL="365760" lvl="1"/>
            <a:r>
              <a:rPr lang="ru-RU" sz="1700" dirty="0"/>
              <a:t>Израиль будет жить в мире на своей земле </a:t>
            </a:r>
            <a:r>
              <a:rPr lang="en-US" sz="1700" dirty="0"/>
              <a:t>(38:10-16; 39:1-2). </a:t>
            </a:r>
            <a:r>
              <a:rPr lang="ru-RU" sz="1700" dirty="0"/>
              <a:t>Из четырех землетрясений, упомянутых в Откровении </a:t>
            </a:r>
            <a:r>
              <a:rPr lang="en-US" sz="1700" dirty="0"/>
              <a:t>(6:12; 8:5; 11:13; 16:18), </a:t>
            </a:r>
            <a:r>
              <a:rPr lang="ru-RU" sz="1700" dirty="0"/>
              <a:t>лишь одно из них произойдет в Израиле</a:t>
            </a:r>
            <a:r>
              <a:rPr lang="en-US" sz="1700" dirty="0"/>
              <a:t>, </a:t>
            </a:r>
            <a:r>
              <a:rPr lang="ru-RU" sz="1700" dirty="0"/>
              <a:t>и только одно произойдет в первую половину великой скорби</a:t>
            </a:r>
            <a:r>
              <a:rPr lang="en-US" sz="1700" dirty="0"/>
              <a:t>. </a:t>
            </a:r>
            <a:r>
              <a:rPr lang="ru-RU" sz="1700" dirty="0"/>
              <a:t>Это землетрясение произойдет после смерти и воскресения двух пророков непосредственно перед тем, как прозвучит 7-я труба </a:t>
            </a:r>
            <a:r>
              <a:rPr lang="en-US" sz="1700" dirty="0"/>
              <a:t>(</a:t>
            </a:r>
            <a:r>
              <a:rPr lang="ru-RU" sz="1700" dirty="0" err="1"/>
              <a:t>Отк</a:t>
            </a:r>
            <a:r>
              <a:rPr lang="ru-RU" sz="1700" dirty="0"/>
              <a:t>. </a:t>
            </a:r>
            <a:r>
              <a:rPr lang="en-US" sz="1700" dirty="0"/>
              <a:t>11:13). </a:t>
            </a:r>
            <a:r>
              <a:rPr lang="ru-RU" sz="1700" dirty="0"/>
              <a:t>Однако это может быть совершенно отдельное событие, не упомянутое в книге Откровения</a:t>
            </a:r>
            <a:r>
              <a:rPr lang="en-US" sz="1700" dirty="0"/>
              <a:t>.</a:t>
            </a:r>
          </a:p>
          <a:p>
            <a:pPr marL="365760" lvl="1"/>
            <a:endParaRPr lang="en-US" sz="500" dirty="0"/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Откуда мы знаем, что это не та же битва, которая упомянута в </a:t>
            </a:r>
            <a:r>
              <a:rPr lang="ru-RU" dirty="0" err="1"/>
              <a:t>Отк</a:t>
            </a:r>
            <a:r>
              <a:rPr lang="ru-RU" dirty="0"/>
              <a:t>. </a:t>
            </a:r>
            <a:r>
              <a:rPr lang="en-US" dirty="0"/>
              <a:t>20:7-10?</a:t>
            </a:r>
          </a:p>
          <a:p>
            <a:pPr marL="365760"/>
            <a:r>
              <a:rPr lang="ru-RU" sz="1700" dirty="0"/>
              <a:t>После того, как Бог уничтожит эту коалицию</a:t>
            </a:r>
            <a:r>
              <a:rPr lang="en-US" sz="1700" dirty="0"/>
              <a:t> (39:3-8), </a:t>
            </a:r>
            <a:r>
              <a:rPr lang="ru-RU" sz="1700" dirty="0"/>
              <a:t>Израиль будет сжигать оружие своих врагов на протяжение 7 лет</a:t>
            </a:r>
            <a:r>
              <a:rPr lang="en-US" sz="1700" dirty="0"/>
              <a:t> (39:9-10); </a:t>
            </a:r>
            <a:r>
              <a:rPr lang="ru-RU" sz="1700" dirty="0"/>
              <a:t>и 7 месяцев будут хоронить их тела в Израиле</a:t>
            </a:r>
            <a:r>
              <a:rPr lang="en-US" sz="1700" dirty="0"/>
              <a:t> (39:11-16). </a:t>
            </a:r>
            <a:r>
              <a:rPr lang="ru-RU" sz="1700" dirty="0"/>
              <a:t>После битвы </a:t>
            </a:r>
            <a:r>
              <a:rPr lang="ru-RU" sz="1700" dirty="0" err="1"/>
              <a:t>Гога</a:t>
            </a:r>
            <a:r>
              <a:rPr lang="ru-RU" sz="1700" dirty="0"/>
              <a:t>/</a:t>
            </a:r>
            <a:r>
              <a:rPr lang="ru-RU" sz="1700" dirty="0" err="1"/>
              <a:t>Магога</a:t>
            </a:r>
            <a:r>
              <a:rPr lang="ru-RU" sz="1700" dirty="0"/>
              <a:t> в книге Откровения</a:t>
            </a:r>
            <a:r>
              <a:rPr lang="en-US" sz="1700" dirty="0"/>
              <a:t>, </a:t>
            </a:r>
            <a:r>
              <a:rPr lang="ru-RU" sz="1700" dirty="0"/>
              <a:t>миру придет конец</a:t>
            </a:r>
            <a:r>
              <a:rPr lang="en-US" sz="1700" dirty="0"/>
              <a:t>, </a:t>
            </a:r>
            <a:r>
              <a:rPr lang="ru-RU" sz="1700" dirty="0"/>
              <a:t>сатана будет осужден</a:t>
            </a:r>
            <a:r>
              <a:rPr lang="en-US" sz="1700" dirty="0"/>
              <a:t>, </a:t>
            </a:r>
            <a:r>
              <a:rPr lang="ru-RU" sz="1700" dirty="0"/>
              <a:t>и наступит Суд у великого белого престола</a:t>
            </a:r>
            <a:r>
              <a:rPr lang="en-US" sz="1700" dirty="0"/>
              <a:t> (</a:t>
            </a:r>
            <a:r>
              <a:rPr lang="ru-RU" sz="1700" dirty="0" err="1"/>
              <a:t>Отк</a:t>
            </a:r>
            <a:r>
              <a:rPr lang="ru-RU" sz="1700" dirty="0"/>
              <a:t>. </a:t>
            </a:r>
            <a:r>
              <a:rPr lang="en-US" sz="1700" dirty="0"/>
              <a:t>20:11). </a:t>
            </a:r>
            <a:r>
              <a:rPr lang="ru-RU" sz="1700" dirty="0"/>
              <a:t>Поэтому это не может быть одно и то же событие</a:t>
            </a:r>
            <a:r>
              <a:rPr lang="en-US" sz="1700" dirty="0"/>
              <a:t>.</a:t>
            </a:r>
          </a:p>
          <a:p>
            <a:pPr marL="365760"/>
            <a:endParaRPr lang="en-US" sz="500" dirty="0"/>
          </a:p>
          <a:p>
            <a:pPr marL="342900" indent="-342900">
              <a:buFont typeface="+mj-lt"/>
              <a:buAutoNum type="arabicPeriod" startAt="3"/>
            </a:pPr>
            <a:r>
              <a:rPr lang="ru-RU" dirty="0"/>
              <a:t>Какие страны входят в коалицию, которая нападет на Израиль</a:t>
            </a:r>
            <a:r>
              <a:rPr lang="en-US" dirty="0"/>
              <a:t>?</a:t>
            </a:r>
          </a:p>
          <a:p>
            <a:pPr marL="651510" indent="-285750">
              <a:buFont typeface="Wingdings" panose="05000000000000000000" pitchFamily="2" charset="2"/>
              <a:buChar char="Ø"/>
            </a:pPr>
            <a:r>
              <a:rPr lang="ru-RU" sz="1700" dirty="0"/>
              <a:t>Гог был «князем </a:t>
            </a:r>
            <a:r>
              <a:rPr lang="ru-RU" sz="1700" dirty="0" err="1"/>
              <a:t>Роша</a:t>
            </a:r>
            <a:r>
              <a:rPr lang="ru-RU" sz="1700" dirty="0"/>
              <a:t>», что значит «глава» или «главный князь» </a:t>
            </a:r>
            <a:r>
              <a:rPr lang="en-US" sz="1700" dirty="0"/>
              <a:t>(38:2; 39:1). </a:t>
            </a:r>
            <a:r>
              <a:rPr lang="ru-RU" sz="1700" dirty="0"/>
              <a:t>Он управлял землями </a:t>
            </a:r>
            <a:r>
              <a:rPr lang="ru-RU" sz="1700" dirty="0" err="1"/>
              <a:t>Магога</a:t>
            </a:r>
            <a:r>
              <a:rPr lang="ru-RU" sz="1700" dirty="0"/>
              <a:t>, </a:t>
            </a:r>
            <a:r>
              <a:rPr lang="ru-RU" sz="1700" dirty="0" err="1"/>
              <a:t>Мешеха</a:t>
            </a:r>
            <a:r>
              <a:rPr lang="ru-RU" sz="1700" dirty="0"/>
              <a:t> и </a:t>
            </a:r>
            <a:r>
              <a:rPr lang="ru-RU" sz="1700" dirty="0" err="1"/>
              <a:t>Фувала</a:t>
            </a:r>
            <a:r>
              <a:rPr lang="en-US" sz="1700" dirty="0"/>
              <a:t>, (38:2). </a:t>
            </a:r>
            <a:r>
              <a:rPr lang="ru-RU" sz="1700" dirty="0"/>
              <a:t>Эти земли были названы в честь троих из семи братьев </a:t>
            </a:r>
            <a:r>
              <a:rPr lang="en-US" sz="1700" dirty="0"/>
              <a:t>(</a:t>
            </a:r>
            <a:r>
              <a:rPr lang="ru-RU" sz="1700" dirty="0"/>
              <a:t>Быт. </a:t>
            </a:r>
            <a:r>
              <a:rPr lang="en-US" sz="1700" dirty="0"/>
              <a:t>10:2).</a:t>
            </a:r>
          </a:p>
          <a:p>
            <a:pPr marL="651510" indent="-285750">
              <a:buFont typeface="Arial" panose="020B0604020202020204" pitchFamily="34" charset="0"/>
              <a:buChar char="•"/>
            </a:pPr>
            <a:r>
              <a:rPr lang="ru-RU" sz="1700" dirty="0" err="1"/>
              <a:t>Магог</a:t>
            </a:r>
            <a:r>
              <a:rPr lang="ru-RU" sz="1700" dirty="0"/>
              <a:t>, </a:t>
            </a:r>
            <a:r>
              <a:rPr lang="ru-RU" sz="1700" dirty="0" err="1"/>
              <a:t>Мешех</a:t>
            </a:r>
            <a:r>
              <a:rPr lang="ru-RU" sz="1700" dirty="0"/>
              <a:t> и </a:t>
            </a:r>
            <a:r>
              <a:rPr lang="ru-RU" sz="1700" dirty="0" err="1"/>
              <a:t>Фувал</a:t>
            </a:r>
            <a:r>
              <a:rPr lang="ru-RU" sz="1700" dirty="0"/>
              <a:t> </a:t>
            </a:r>
            <a:r>
              <a:rPr lang="en-US" sz="1700" dirty="0"/>
              <a:t>(38:2), </a:t>
            </a:r>
            <a:r>
              <a:rPr lang="ru-RU" sz="1700" dirty="0"/>
              <a:t>Гомер (четвертый брат</a:t>
            </a:r>
            <a:r>
              <a:rPr lang="en-US" sz="1700" dirty="0"/>
              <a:t>) </a:t>
            </a:r>
            <a:r>
              <a:rPr lang="ru-RU" sz="1700" dirty="0"/>
              <a:t>и дом </a:t>
            </a:r>
            <a:r>
              <a:rPr lang="ru-RU" sz="1700" dirty="0" err="1"/>
              <a:t>Фогарма</a:t>
            </a:r>
            <a:r>
              <a:rPr lang="en-US" sz="1700" dirty="0"/>
              <a:t> (</a:t>
            </a:r>
            <a:r>
              <a:rPr lang="ru-RU" sz="1700" dirty="0" err="1"/>
              <a:t>Фогарма</a:t>
            </a:r>
            <a:r>
              <a:rPr lang="ru-RU" sz="1700" dirty="0"/>
              <a:t> – сын Гомера</a:t>
            </a:r>
            <a:r>
              <a:rPr lang="en-US" sz="1700" dirty="0"/>
              <a:t>, 38:6) </a:t>
            </a:r>
            <a:r>
              <a:rPr lang="ru-RU" sz="1700" dirty="0"/>
              <a:t>–</a:t>
            </a:r>
            <a:r>
              <a:rPr lang="en-US" sz="1700" dirty="0"/>
              <a:t> </a:t>
            </a:r>
            <a:r>
              <a:rPr lang="ru-RU" sz="1700" dirty="0"/>
              <a:t>современная Турция</a:t>
            </a:r>
            <a:endParaRPr lang="en-US" sz="1700" dirty="0"/>
          </a:p>
          <a:p>
            <a:pPr marL="651510" indent="-285750">
              <a:buFont typeface="Arial" panose="020B0604020202020204" pitchFamily="34" charset="0"/>
              <a:buChar char="•"/>
            </a:pPr>
            <a:r>
              <a:rPr lang="ru-RU" sz="1700" dirty="0"/>
              <a:t>Персия </a:t>
            </a:r>
            <a:r>
              <a:rPr lang="en-US" sz="1700" dirty="0"/>
              <a:t>(38:5) – </a:t>
            </a:r>
            <a:r>
              <a:rPr lang="ru-RU" sz="1700" dirty="0"/>
              <a:t>современный Иран</a:t>
            </a:r>
            <a:endParaRPr lang="en-US" sz="1700" dirty="0"/>
          </a:p>
          <a:p>
            <a:pPr marL="651510" indent="-285750">
              <a:buFont typeface="Arial" panose="020B0604020202020204" pitchFamily="34" charset="0"/>
              <a:buChar char="•"/>
            </a:pPr>
            <a:r>
              <a:rPr lang="ru-RU" sz="1700" dirty="0"/>
              <a:t>Эфиопия </a:t>
            </a:r>
            <a:r>
              <a:rPr lang="en-US" sz="1700" dirty="0"/>
              <a:t>(38:5) – </a:t>
            </a:r>
            <a:r>
              <a:rPr lang="ru-RU" sz="1700" dirty="0"/>
              <a:t>современный Судан</a:t>
            </a:r>
            <a:r>
              <a:rPr lang="en-US" sz="1700" dirty="0"/>
              <a:t>, </a:t>
            </a:r>
            <a:r>
              <a:rPr lang="ru-RU" sz="1700" dirty="0"/>
              <a:t>северная Эфиопия и южный Египет</a:t>
            </a:r>
            <a:r>
              <a:rPr lang="en-US" sz="1700" dirty="0"/>
              <a:t> 	</a:t>
            </a:r>
          </a:p>
          <a:p>
            <a:pPr marL="651510" indent="-285750">
              <a:buFont typeface="Arial" panose="020B0604020202020204" pitchFamily="34" charset="0"/>
              <a:buChar char="•"/>
            </a:pPr>
            <a:r>
              <a:rPr lang="ru-RU" sz="1700" dirty="0"/>
              <a:t>Ливия </a:t>
            </a:r>
            <a:r>
              <a:rPr lang="en-US" sz="1700" dirty="0"/>
              <a:t>(38:5) – </a:t>
            </a:r>
            <a:r>
              <a:rPr lang="ru-RU" sz="1700" dirty="0"/>
              <a:t>современная Ливия</a:t>
            </a:r>
            <a:endParaRPr lang="en-US" sz="1700" dirty="0"/>
          </a:p>
          <a:p>
            <a:pPr marL="365760" algn="ctr"/>
            <a:r>
              <a:rPr lang="ru-RU" sz="2800" dirty="0">
                <a:solidFill>
                  <a:srgbClr val="FF0000"/>
                </a:solidFill>
              </a:rPr>
              <a:t>Таким образом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ru-RU" sz="2800" dirty="0">
                <a:solidFill>
                  <a:srgbClr val="FF0000"/>
                </a:solidFill>
              </a:rPr>
              <a:t>коалиция будет представлять собой альянс, возглавляемый исламскими странами, включая Турцию, Иран, Судан и Ливию</a:t>
            </a:r>
            <a:r>
              <a:rPr lang="en-US" sz="2800" dirty="0">
                <a:solidFill>
                  <a:srgbClr val="FF0000"/>
                </a:solidFill>
              </a:rPr>
              <a:t>,</a:t>
            </a:r>
            <a:r>
              <a:rPr lang="ru-RU" sz="2800" dirty="0">
                <a:solidFill>
                  <a:srgbClr val="FF0000"/>
                </a:solidFill>
              </a:rPr>
              <a:t> которые Бог  уничтожит сверхъестественным образом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68315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3716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C000"/>
                </a:solidFill>
              </a:rPr>
              <a:t>1-я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ru-RU" b="1" dirty="0">
                <a:solidFill>
                  <a:srgbClr val="FFC000"/>
                </a:solidFill>
              </a:rPr>
              <a:t>ПОЛОВИНА</a:t>
            </a:r>
            <a:r>
              <a:rPr lang="en-US" b="1" dirty="0">
                <a:solidFill>
                  <a:srgbClr val="FFC000"/>
                </a:solidFill>
              </a:rPr>
              <a:t>:</a:t>
            </a:r>
            <a:r>
              <a:rPr lang="en-US" b="1" dirty="0"/>
              <a:t> </a:t>
            </a:r>
            <a:r>
              <a:rPr lang="ru-RU" b="1" dirty="0"/>
              <a:t>попытка вторжения </a:t>
            </a:r>
            <a:r>
              <a:rPr lang="ru-RU" b="1" dirty="0" err="1"/>
              <a:t>Гога</a:t>
            </a:r>
            <a:r>
              <a:rPr lang="ru-RU" b="1" dirty="0"/>
              <a:t>/</a:t>
            </a:r>
            <a:r>
              <a:rPr lang="ru-RU" b="1" dirty="0" err="1"/>
              <a:t>Магога</a:t>
            </a:r>
            <a:r>
              <a:rPr lang="ru-RU" b="1" dirty="0"/>
              <a:t> в Израиль </a:t>
            </a:r>
            <a:br>
              <a:rPr lang="en-US" b="1" dirty="0"/>
            </a:br>
            <a:r>
              <a:rPr lang="en-US" sz="3200" dirty="0"/>
              <a:t>(</a:t>
            </a:r>
            <a:r>
              <a:rPr lang="ru-RU" sz="3200" dirty="0" err="1"/>
              <a:t>Иезекииль</a:t>
            </a:r>
            <a:r>
              <a:rPr lang="ru-RU" sz="3200" dirty="0"/>
              <a:t> </a:t>
            </a:r>
            <a:r>
              <a:rPr lang="en-US" sz="3200" dirty="0"/>
              <a:t>38-39)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2104914" y="2952977"/>
            <a:ext cx="1426029" cy="14003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  <a:p>
            <a:pPr algn="ctr"/>
            <a:r>
              <a:rPr lang="en-US" dirty="0"/>
              <a:t>Turkey is to Israel’s far north</a:t>
            </a:r>
          </a:p>
          <a:p>
            <a:pPr algn="ctr"/>
            <a:endParaRPr lang="en-US" sz="1300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9158369" y="1275330"/>
            <a:ext cx="4499718" cy="3254828"/>
            <a:chOff x="9158369" y="1275330"/>
            <a:chExt cx="4499718" cy="325482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70" b="-1"/>
            <a:stretch/>
          </p:blipFill>
          <p:spPr>
            <a:xfrm>
              <a:off x="9158369" y="1275330"/>
              <a:ext cx="4499718" cy="3254828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12104914" y="2961223"/>
              <a:ext cx="1468877" cy="147732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/>
                <a:t>Турция находится далеко </a:t>
              </a:r>
            </a:p>
            <a:p>
              <a:pPr algn="ctr"/>
              <a:r>
                <a:rPr lang="ru-RU" dirty="0"/>
                <a:t>на север </a:t>
              </a:r>
            </a:p>
            <a:p>
              <a:pPr algn="ctr"/>
              <a:r>
                <a:rPr lang="ru-RU" dirty="0"/>
                <a:t>от Израиля</a:t>
              </a:r>
              <a:endParaRPr lang="uk-UA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749063" y="1858302"/>
              <a:ext cx="894732" cy="369332"/>
            </a:xfrm>
            <a:prstGeom prst="rect">
              <a:avLst/>
            </a:prstGeom>
            <a:solidFill>
              <a:srgbClr val="FC4B04">
                <a:alpha val="61176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ru-RU" b="1" dirty="0"/>
                <a:t>Турция</a:t>
              </a:r>
              <a:endParaRPr lang="uk-UA" b="1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9158369" y="5046381"/>
            <a:ext cx="449971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Эти народности и места их расположения были известны Иудеям в то время, </a:t>
            </a:r>
          </a:p>
          <a:p>
            <a:r>
              <a:rPr lang="ru-RU" dirty="0"/>
              <a:t>когда было произнесено это пророчество.</a:t>
            </a:r>
            <a:endParaRPr lang="uk-UA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0" y="1204604"/>
            <a:ext cx="9089214" cy="5653396"/>
            <a:chOff x="0" y="1204604"/>
            <a:chExt cx="9089214" cy="5653396"/>
          </a:xfrm>
        </p:grpSpPr>
        <p:pic>
          <p:nvPicPr>
            <p:cNvPr id="1026" name="Picture 2" descr="D:\=\Untitled-1 copy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204604"/>
              <a:ext cx="9089214" cy="5653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6720396" y="5422167"/>
              <a:ext cx="192645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/>
                <a:t>Ср. с Новым библейским атласом Института Муди</a:t>
              </a:r>
              <a:endParaRPr lang="uk-UA" dirty="0"/>
            </a:p>
          </p:txBody>
        </p:sp>
      </p:grpSp>
    </p:spTree>
    <p:extLst>
      <p:ext uri="{BB962C8B-B14F-4D97-AF65-F5344CB8AC3E}">
        <p14:creationId xmlns:p14="http://schemas.microsoft.com/office/powerpoint/2010/main" val="396819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FF33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6808122" y="1759033"/>
            <a:ext cx="329213" cy="42034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2502" y="1924"/>
            <a:ext cx="7511694" cy="601828"/>
          </a:xfrm>
        </p:spPr>
        <p:txBody>
          <a:bodyPr>
            <a:noAutofit/>
          </a:bodyPr>
          <a:lstStyle/>
          <a:p>
            <a:pPr algn="ctr"/>
            <a:r>
              <a:rPr lang="ru-RU" b="1" dirty="0"/>
              <a:t>Великая скорбь: </a:t>
            </a:r>
            <a:r>
              <a:rPr lang="ru-RU" sz="3200" b="1" dirty="0"/>
              <a:t>основные события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10207" y="6295697"/>
            <a:ext cx="1350579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			</a:t>
            </a:r>
            <a:r>
              <a:rPr lang="en-US" dirty="0">
                <a:solidFill>
                  <a:srgbClr val="FF0000"/>
                </a:solidFill>
              </a:rPr>
              <a:t>3 ½ </a:t>
            </a:r>
            <a:r>
              <a:rPr lang="ru-RU" dirty="0">
                <a:solidFill>
                  <a:srgbClr val="FF0000"/>
                </a:solidFill>
              </a:rPr>
              <a:t>года</a:t>
            </a:r>
            <a:r>
              <a:rPr lang="en-US" dirty="0">
                <a:solidFill>
                  <a:srgbClr val="FF0000"/>
                </a:solidFill>
              </a:rPr>
              <a:t>				    | 			3 ½ </a:t>
            </a:r>
            <a:r>
              <a:rPr lang="ru-RU" dirty="0">
                <a:solidFill>
                  <a:srgbClr val="FF0000"/>
                </a:solidFill>
              </a:rPr>
              <a:t>года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Up Arrow 3"/>
          <p:cNvSpPr/>
          <p:nvPr/>
        </p:nvSpPr>
        <p:spPr>
          <a:xfrm>
            <a:off x="0" y="2322786"/>
            <a:ext cx="294290" cy="439332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rot="16200000">
            <a:off x="-608449" y="703412"/>
            <a:ext cx="214022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Восхищение </a:t>
            </a:r>
          </a:p>
          <a:p>
            <a:pPr algn="ctr"/>
            <a:r>
              <a:rPr lang="ru-RU" sz="2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воскресение</a:t>
            </a:r>
            <a:endParaRPr lang="en-US" sz="24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2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Церкви</a:t>
            </a:r>
            <a:endParaRPr lang="en-US" sz="24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24881" y="3009013"/>
            <a:ext cx="276446" cy="23083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/>
              <a:t>Половина</a:t>
            </a:r>
            <a:endParaRPr lang="en-US" b="1" dirty="0"/>
          </a:p>
        </p:txBody>
      </p:sp>
      <p:sp>
        <p:nvSpPr>
          <p:cNvPr id="8" name="Up Arrow 7"/>
          <p:cNvSpPr/>
          <p:nvPr/>
        </p:nvSpPr>
        <p:spPr>
          <a:xfrm rot="10800000">
            <a:off x="13421710" y="2306962"/>
            <a:ext cx="294290" cy="439332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841644" y="928297"/>
            <a:ext cx="224292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Сатана</a:t>
            </a:r>
          </a:p>
          <a:p>
            <a:pPr algn="ctr"/>
            <a:r>
              <a:rPr lang="ru-RU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</a:t>
            </a:r>
            <a:r>
              <a:rPr lang="ru-RU" sz="2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брошен</a:t>
            </a:r>
            <a:r>
              <a:rPr lang="ru-RU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с неба</a:t>
            </a:r>
            <a:endParaRPr lang="ru-RU" sz="2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49128" y="4667935"/>
            <a:ext cx="3352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C000"/>
                </a:solidFill>
              </a:rPr>
              <a:t>Бог хранит Израильский народ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99411" y="5702026"/>
            <a:ext cx="4457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Суд 7-й трубы </a:t>
            </a:r>
            <a:r>
              <a:rPr lang="en-US" dirty="0">
                <a:solidFill>
                  <a:srgbClr val="FF0000"/>
                </a:solidFill>
              </a:rPr>
              <a:t>(3</a:t>
            </a:r>
            <a:r>
              <a:rPr lang="ru-RU" dirty="0">
                <a:solidFill>
                  <a:srgbClr val="FF0000"/>
                </a:solidFill>
              </a:rPr>
              <a:t>-е горе</a:t>
            </a:r>
            <a:r>
              <a:rPr lang="en-US" dirty="0">
                <a:solidFill>
                  <a:srgbClr val="FF0000"/>
                </a:solidFill>
              </a:rPr>
              <a:t> ) – </a:t>
            </a:r>
            <a:r>
              <a:rPr lang="ru-RU" dirty="0">
                <a:solidFill>
                  <a:srgbClr val="FF0000"/>
                </a:solidFill>
              </a:rPr>
              <a:t>великая скорбь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14647" y="5359626"/>
            <a:ext cx="1879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1 и 2 горе</a:t>
            </a:r>
          </a:p>
          <a:p>
            <a:r>
              <a:rPr lang="ru-RU" dirty="0">
                <a:solidFill>
                  <a:srgbClr val="FF0000"/>
                </a:solidFill>
              </a:rPr>
              <a:t>Трубы 5 и 6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816002" y="1672152"/>
            <a:ext cx="231345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Храм осквернен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4214" y="4903138"/>
            <a:ext cx="5523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B050"/>
                </a:solidFill>
              </a:rPr>
              <a:t>Служение</a:t>
            </a:r>
            <a:r>
              <a:rPr lang="en-US" dirty="0">
                <a:solidFill>
                  <a:srgbClr val="00B050"/>
                </a:solidFill>
              </a:rPr>
              <a:t>, </a:t>
            </a:r>
            <a:r>
              <a:rPr lang="ru-RU" dirty="0">
                <a:solidFill>
                  <a:srgbClr val="00B050"/>
                </a:solidFill>
              </a:rPr>
              <a:t>смерть и воскресение 2-х Божьих пророков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91281" y="4054679"/>
            <a:ext cx="1849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B050"/>
                </a:solidFill>
              </a:rPr>
              <a:t>144 000 евреев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41129" y="4503624"/>
            <a:ext cx="4609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Многие уверуют во Христа и будут замучены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94290" y="2509283"/>
            <a:ext cx="15227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Мирный договор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678040" y="2082882"/>
            <a:ext cx="2570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Начертание зверя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39086" y="2479765"/>
            <a:ext cx="64480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Последнее восстание антихриста и лжепророка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11904207" y="4872956"/>
            <a:ext cx="1624047" cy="4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091281" y="3044193"/>
            <a:ext cx="18985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Попытка вторжения Гога </a:t>
            </a:r>
          </a:p>
          <a:p>
            <a:pPr algn="ctr"/>
            <a:r>
              <a:rPr lang="ru-RU" dirty="0"/>
              <a:t>в Израиль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124019" y="5029970"/>
            <a:ext cx="4597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Сатана на земле в сильной ярости</a:t>
            </a:r>
            <a:r>
              <a:rPr lang="en-US" dirty="0"/>
              <a:t> (</a:t>
            </a:r>
            <a:r>
              <a:rPr lang="ru-RU" dirty="0"/>
              <a:t>«Горе»</a:t>
            </a:r>
            <a:r>
              <a:rPr lang="en-US" dirty="0"/>
              <a:t>)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03984" y="1064618"/>
            <a:ext cx="2588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Судилище Христа на небе для Церкви</a:t>
            </a:r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6963102" y="4835968"/>
            <a:ext cx="1756480" cy="81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19027" y="5959476"/>
            <a:ext cx="21519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Суд печатей </a:t>
            </a:r>
            <a:r>
              <a:rPr lang="en-US" dirty="0"/>
              <a:t>1-6      |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349750" y="5679956"/>
            <a:ext cx="26693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| </a:t>
            </a:r>
            <a:r>
              <a:rPr lang="ru-RU" dirty="0"/>
              <a:t>Суд труб </a:t>
            </a:r>
            <a:r>
              <a:rPr lang="en-US" dirty="0"/>
              <a:t>1-4 </a:t>
            </a:r>
          </a:p>
        </p:txBody>
      </p:sp>
      <p:sp>
        <p:nvSpPr>
          <p:cNvPr id="33" name="Rectangle 32"/>
          <p:cNvSpPr/>
          <p:nvPr/>
        </p:nvSpPr>
        <p:spPr>
          <a:xfrm>
            <a:off x="9775467" y="5353883"/>
            <a:ext cx="1382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Суд чаш </a:t>
            </a:r>
            <a:r>
              <a:rPr lang="en-US" dirty="0"/>
              <a:t>1-7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118024" y="5958850"/>
            <a:ext cx="1628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Суд 7-й печати</a:t>
            </a:r>
            <a:endParaRPr lang="en-US" dirty="0"/>
          </a:p>
        </p:txBody>
      </p:sp>
      <p:cxnSp>
        <p:nvCxnSpPr>
          <p:cNvPr id="35" name="Straight Connector 34"/>
          <p:cNvCxnSpPr>
            <a:endCxn id="34" idx="1"/>
          </p:cNvCxnSpPr>
          <p:nvPr/>
        </p:nvCxnSpPr>
        <p:spPr>
          <a:xfrm>
            <a:off x="2631098" y="6131201"/>
            <a:ext cx="4486926" cy="123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8746287" y="6152072"/>
            <a:ext cx="4752603" cy="140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009690" y="5838307"/>
            <a:ext cx="1026206" cy="29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12233189" y="5860049"/>
            <a:ext cx="1265701" cy="56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6963102" y="5201400"/>
            <a:ext cx="1261142" cy="210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V="1">
            <a:off x="12596393" y="5201400"/>
            <a:ext cx="931861" cy="4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endCxn id="33" idx="1"/>
          </p:cNvCxnSpPr>
          <p:nvPr/>
        </p:nvCxnSpPr>
        <p:spPr>
          <a:xfrm>
            <a:off x="6989807" y="5522205"/>
            <a:ext cx="2785660" cy="163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11015267" y="5570732"/>
            <a:ext cx="2468527" cy="13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V="1">
            <a:off x="6130785" y="4695374"/>
            <a:ext cx="653886" cy="23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>
            <a:off x="6228908" y="5075360"/>
            <a:ext cx="545477" cy="5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294290" y="5080772"/>
            <a:ext cx="6446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8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9" grpId="0"/>
      <p:bldP spid="7" grpId="0"/>
      <p:bldP spid="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6205" y="0"/>
            <a:ext cx="6303710" cy="120831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dirty="0"/>
              <a:t>Введение: продолжение</a:t>
            </a:r>
            <a:br>
              <a:rPr lang="en-US" b="1" dirty="0"/>
            </a:br>
            <a:r>
              <a:rPr lang="ru-RU" sz="3100" b="1" dirty="0"/>
              <a:t>Реакция Церкви</a:t>
            </a:r>
            <a:endParaRPr lang="en-US" sz="31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76503" y="1596976"/>
            <a:ext cx="129431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Какова же должна быть реакция Церкви на разворачивающиеся события последнего времени? Нужно просто</a:t>
            </a:r>
            <a:r>
              <a:rPr lang="en-US" dirty="0"/>
              <a:t>:</a:t>
            </a:r>
          </a:p>
          <a:p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/>
              <a:t>Направить все внимание на то, к чему призвал нас Бог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/>
              <a:t>Любить людей и нести им благую весть, несмотря на их происхождение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/>
              <a:t>Жить так, будто Христос вернется сегодня, но трудиться и планировать так, будто вы проживете до 100 лет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ru-RU" dirty="0"/>
              <a:t>Никто из нас не знает времени Его пришествия (</a:t>
            </a:r>
            <a:r>
              <a:rPr lang="ru-RU" dirty="0" err="1"/>
              <a:t>Мк</a:t>
            </a:r>
            <a:r>
              <a:rPr lang="ru-RU" dirty="0"/>
              <a:t>. 13:32), поэтому, давайте будем верными в том, что нам известно, используя любую возможность, которую Он дает нам.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730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0907" y="-10510"/>
            <a:ext cx="7770101" cy="85563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rgbClr val="FF9999"/>
                </a:solidFill>
              </a:rPr>
              <a:t>Середина </a:t>
            </a:r>
            <a:r>
              <a:rPr lang="ru-RU" sz="2800" b="1" dirty="0"/>
              <a:t>великой скорби</a:t>
            </a:r>
            <a:br>
              <a:rPr lang="en-US" sz="2800" b="1" dirty="0"/>
            </a:br>
            <a:r>
              <a:rPr lang="ru-RU" sz="2800" b="1" dirty="0"/>
              <a:t>Откровение </a:t>
            </a:r>
            <a:r>
              <a:rPr lang="en-US" sz="2800" b="1" dirty="0"/>
              <a:t>12-13</a:t>
            </a:r>
          </a:p>
        </p:txBody>
      </p:sp>
      <p:sp>
        <p:nvSpPr>
          <p:cNvPr id="3" name="Rectangle 2"/>
          <p:cNvSpPr/>
          <p:nvPr/>
        </p:nvSpPr>
        <p:spPr>
          <a:xfrm>
            <a:off x="186883" y="845127"/>
            <a:ext cx="13342233" cy="6074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dirty="0"/>
              <a:t>Сатана сброшен с неба и больше не имеет туда доступа</a:t>
            </a:r>
            <a:r>
              <a:rPr lang="en-US" dirty="0"/>
              <a:t> – 12:7-12; </a:t>
            </a:r>
            <a:r>
              <a:rPr lang="ru-RU" dirty="0"/>
              <a:t>ср</a:t>
            </a:r>
            <a:r>
              <a:rPr lang="en-US" dirty="0"/>
              <a:t>. </a:t>
            </a:r>
            <a:r>
              <a:rPr lang="ru-RU" dirty="0"/>
              <a:t>Иов.</a:t>
            </a:r>
            <a:r>
              <a:rPr lang="en-US" dirty="0"/>
              <a:t> 1:6-7; 2:1-2; </a:t>
            </a:r>
            <a:r>
              <a:rPr lang="ru-RU" dirty="0" err="1"/>
              <a:t>Зах</a:t>
            </a:r>
            <a:r>
              <a:rPr lang="en-US" dirty="0"/>
              <a:t>. 3:1-2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dirty="0"/>
              <a:t>На земле сатана вызывает гнев Божий, зная, что у него остается мало времени </a:t>
            </a:r>
            <a:r>
              <a:rPr lang="en-US" dirty="0"/>
              <a:t>(</a:t>
            </a:r>
            <a:r>
              <a:rPr lang="ru-RU" dirty="0"/>
              <a:t>следующее ГОРЕ</a:t>
            </a:r>
            <a:r>
              <a:rPr lang="en-US" dirty="0"/>
              <a:t>) – 12:12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dirty="0"/>
              <a:t>Сатана пытается преследовать Израиль и начинает уничтожение</a:t>
            </a:r>
            <a:r>
              <a:rPr lang="en-US" dirty="0"/>
              <a:t> 144</a:t>
            </a:r>
            <a:r>
              <a:rPr lang="ru-RU" dirty="0"/>
              <a:t> </a:t>
            </a:r>
            <a:r>
              <a:rPr lang="en-US" dirty="0"/>
              <a:t>000 </a:t>
            </a:r>
            <a:r>
              <a:rPr lang="ru-RU" dirty="0"/>
              <a:t>евреев</a:t>
            </a:r>
            <a:r>
              <a:rPr lang="en-US" dirty="0"/>
              <a:t> – 12:13,</a:t>
            </a:r>
            <a:r>
              <a:rPr lang="ru-RU" dirty="0"/>
              <a:t> </a:t>
            </a:r>
            <a:r>
              <a:rPr lang="en-US" dirty="0"/>
              <a:t>15,</a:t>
            </a:r>
            <a:r>
              <a:rPr lang="ru-RU" dirty="0"/>
              <a:t> </a:t>
            </a:r>
            <a:r>
              <a:rPr lang="en-US" dirty="0"/>
              <a:t>17; </a:t>
            </a:r>
            <a:r>
              <a:rPr lang="ru-RU" dirty="0"/>
              <a:t>ср</a:t>
            </a:r>
            <a:r>
              <a:rPr lang="en-US" dirty="0"/>
              <a:t>. 14:1-5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dirty="0"/>
              <a:t>Когда сатана попытается уничтожить евреев, живущих в Израиле, Бог защитит их, скрыв в пустыне</a:t>
            </a:r>
            <a:r>
              <a:rPr lang="en-US" dirty="0"/>
              <a:t> – 12:6,</a:t>
            </a:r>
            <a:r>
              <a:rPr lang="ru-RU" dirty="0"/>
              <a:t> </a:t>
            </a:r>
            <a:r>
              <a:rPr lang="en-US" dirty="0"/>
              <a:t>13-16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dirty="0"/>
              <a:t>Антихрист убит и воскресает</a:t>
            </a:r>
            <a:r>
              <a:rPr lang="en-US" dirty="0"/>
              <a:t> – 13:3,</a:t>
            </a:r>
            <a:r>
              <a:rPr lang="ru-RU" dirty="0"/>
              <a:t> </a:t>
            </a:r>
            <a:r>
              <a:rPr lang="en-US" dirty="0"/>
              <a:t>14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dirty="0"/>
              <a:t>Антихрист приходит к полной власти</a:t>
            </a:r>
            <a:r>
              <a:rPr lang="en-US" dirty="0"/>
              <a:t> – 13:1-2; </a:t>
            </a:r>
            <a:r>
              <a:rPr lang="ru-RU" dirty="0"/>
              <a:t>ср</a:t>
            </a:r>
            <a:r>
              <a:rPr lang="en-US" dirty="0"/>
              <a:t>. 2</a:t>
            </a:r>
            <a:r>
              <a:rPr lang="ru-RU" dirty="0"/>
              <a:t> Фес</a:t>
            </a:r>
            <a:r>
              <a:rPr lang="en-US" dirty="0"/>
              <a:t>. 2:7-8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dirty="0"/>
              <a:t>Бог пошлет действие заблуждения людям земли, чтобы они верили лжи, для осуждения</a:t>
            </a:r>
            <a:r>
              <a:rPr lang="en-US" dirty="0"/>
              <a:t> – 13:3-4; 2</a:t>
            </a:r>
            <a:r>
              <a:rPr lang="ru-RU" dirty="0"/>
              <a:t> Фес</a:t>
            </a:r>
            <a:r>
              <a:rPr lang="en-US" dirty="0"/>
              <a:t>. 2:11-12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dirty="0"/>
              <a:t>Мир следует за антихристом </a:t>
            </a:r>
            <a:r>
              <a:rPr lang="en-US" dirty="0"/>
              <a:t>– 13:4-6,</a:t>
            </a:r>
            <a:r>
              <a:rPr lang="ru-RU" dirty="0"/>
              <a:t> </a:t>
            </a:r>
            <a:r>
              <a:rPr lang="en-US" dirty="0"/>
              <a:t>8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dirty="0"/>
              <a:t>Антихристу дана власть мстить последователям Иисуса и победить их</a:t>
            </a:r>
            <a:r>
              <a:rPr lang="en-US" dirty="0"/>
              <a:t> –</a:t>
            </a:r>
            <a:r>
              <a:rPr lang="ru-RU" dirty="0"/>
              <a:t> </a:t>
            </a:r>
            <a:r>
              <a:rPr lang="en-US" dirty="0"/>
              <a:t>13:7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dirty="0"/>
              <a:t>Восстают лжепророки, чтобы вводить людей земли в заблуждение</a:t>
            </a:r>
            <a:r>
              <a:rPr lang="en-US" dirty="0"/>
              <a:t> – 13:11-15; 2</a:t>
            </a:r>
            <a:r>
              <a:rPr lang="ru-RU" dirty="0"/>
              <a:t> Фес</a:t>
            </a:r>
            <a:r>
              <a:rPr lang="en-US" dirty="0"/>
              <a:t>. 2:9-10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dirty="0"/>
              <a:t>Антихрист выдает себя за Бога в иудейском храме</a:t>
            </a:r>
            <a:r>
              <a:rPr lang="en-US" dirty="0"/>
              <a:t> – 13:8; 2</a:t>
            </a:r>
            <a:r>
              <a:rPr lang="ru-RU" dirty="0"/>
              <a:t> Фес</a:t>
            </a:r>
            <a:r>
              <a:rPr lang="en-US" dirty="0"/>
              <a:t>. 2:4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dirty="0"/>
              <a:t>Лжепророк оскверняет храм статуей антихриста, которую оживотворяет и наделяет способностью говорить, чтобы все поклонялись ему</a:t>
            </a:r>
            <a:r>
              <a:rPr lang="en-US" dirty="0"/>
              <a:t> – 13:14–15; </a:t>
            </a:r>
            <a:r>
              <a:rPr lang="ru-RU" dirty="0"/>
              <a:t>ср</a:t>
            </a:r>
            <a:r>
              <a:rPr lang="en-US" dirty="0"/>
              <a:t>. </a:t>
            </a:r>
            <a:r>
              <a:rPr lang="ru-RU" dirty="0"/>
              <a:t>Дан. </a:t>
            </a:r>
            <a:r>
              <a:rPr lang="en-US" dirty="0"/>
              <a:t>9:27; 12:11; </a:t>
            </a:r>
            <a:r>
              <a:rPr lang="ru-RU" dirty="0" err="1"/>
              <a:t>Мф</a:t>
            </a:r>
            <a:r>
              <a:rPr lang="ru-RU" dirty="0"/>
              <a:t>. </a:t>
            </a:r>
            <a:r>
              <a:rPr lang="en-US" dirty="0"/>
              <a:t>24:15-16; </a:t>
            </a:r>
            <a:r>
              <a:rPr lang="ru-RU" dirty="0" err="1"/>
              <a:t>Мк</a:t>
            </a:r>
            <a:r>
              <a:rPr lang="ru-RU" dirty="0"/>
              <a:t>. </a:t>
            </a:r>
            <a:r>
              <a:rPr lang="en-US" dirty="0"/>
              <a:t>13:14; </a:t>
            </a:r>
            <a:r>
              <a:rPr lang="ru-RU" dirty="0"/>
              <a:t>2 Фес</a:t>
            </a:r>
            <a:r>
              <a:rPr lang="en-US" dirty="0"/>
              <a:t>. 2:4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dirty="0"/>
              <a:t>Лжепророк убивает всех, кто не поклоняется изображению антихриста</a:t>
            </a:r>
            <a:r>
              <a:rPr lang="en-US" dirty="0"/>
              <a:t> – 13:15; </a:t>
            </a:r>
            <a:r>
              <a:rPr lang="ru-RU" dirty="0"/>
              <a:t>ср</a:t>
            </a:r>
            <a:r>
              <a:rPr lang="en-US" dirty="0"/>
              <a:t>. 13:7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dirty="0"/>
              <a:t>Лжепророк заставляет всех людей сделать начертание зверя, а те, кто откажутся, не смогут ни покупать, ни продавать</a:t>
            </a:r>
            <a:r>
              <a:rPr lang="en-US" dirty="0"/>
              <a:t> – 13:16-18</a:t>
            </a:r>
          </a:p>
          <a:p>
            <a:pPr>
              <a:lnSpc>
                <a:spcPct val="114000"/>
              </a:lnSpc>
            </a:pPr>
            <a:r>
              <a:rPr lang="ru-RU" dirty="0">
                <a:solidFill>
                  <a:srgbClr val="0070C0"/>
                </a:solidFill>
              </a:rPr>
              <a:t>ПРИМЕЧАНИЕ: После этого момента на земле будет три группы людей: 1) те, кто имеют начертание, 2) те, которые откажутся от начертания, и 3) евреи, которые уверовали или не уверовали в Иисуса (ср. </a:t>
            </a:r>
            <a:r>
              <a:rPr lang="ru-RU" dirty="0" err="1">
                <a:solidFill>
                  <a:srgbClr val="0070C0"/>
                </a:solidFill>
              </a:rPr>
              <a:t>Иез</a:t>
            </a:r>
            <a:r>
              <a:rPr lang="ru-RU" dirty="0">
                <a:solidFill>
                  <a:srgbClr val="0070C0"/>
                </a:solidFill>
              </a:rPr>
              <a:t>. 20:33-38), но не имеют начертания зверя. Это евреи, которые будут либо скрыты Христом в пустыне (</a:t>
            </a:r>
            <a:r>
              <a:rPr lang="ru-RU" dirty="0" err="1">
                <a:solidFill>
                  <a:srgbClr val="0070C0"/>
                </a:solidFill>
              </a:rPr>
              <a:t>Отк</a:t>
            </a:r>
            <a:r>
              <a:rPr lang="ru-RU" dirty="0">
                <a:solidFill>
                  <a:srgbClr val="0070C0"/>
                </a:solidFill>
              </a:rPr>
              <a:t>. 12:13-14), рассеяны среди народов, находящихся под попечением, и/или окажутся под защитой христиан (</a:t>
            </a:r>
            <a:r>
              <a:rPr lang="ru-RU" dirty="0" err="1">
                <a:solidFill>
                  <a:srgbClr val="0070C0"/>
                </a:solidFill>
              </a:rPr>
              <a:t>Матф</a:t>
            </a:r>
            <a:r>
              <a:rPr lang="ru-RU" dirty="0">
                <a:solidFill>
                  <a:srgbClr val="0070C0"/>
                </a:solidFill>
              </a:rPr>
              <a:t>. 25:35-40), либо все еще живущие в Иерусалиме (</a:t>
            </a:r>
            <a:r>
              <a:rPr lang="ru-RU" dirty="0" err="1">
                <a:solidFill>
                  <a:srgbClr val="0070C0"/>
                </a:solidFill>
              </a:rPr>
              <a:t>Зах</a:t>
            </a:r>
            <a:r>
              <a:rPr lang="ru-RU" dirty="0">
                <a:solidFill>
                  <a:srgbClr val="0070C0"/>
                </a:solidFill>
              </a:rPr>
              <a:t>. 14:1-4,14).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11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601" y="-12192"/>
            <a:ext cx="11155826" cy="120147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2-</a:t>
            </a:r>
            <a:r>
              <a:rPr lang="ru-RU" b="1" dirty="0">
                <a:solidFill>
                  <a:srgbClr val="FF0000"/>
                </a:solidFill>
              </a:rPr>
              <a:t>я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ПОЛОВИНА</a:t>
            </a:r>
            <a:r>
              <a:rPr lang="en-US" b="1" dirty="0">
                <a:solidFill>
                  <a:srgbClr val="FF0000"/>
                </a:solidFill>
              </a:rPr>
              <a:t>: </a:t>
            </a:r>
            <a:r>
              <a:rPr lang="ru-RU" b="1" dirty="0"/>
              <a:t>антихрист имеет полную власть </a:t>
            </a:r>
            <a:r>
              <a:rPr lang="en-US" sz="3200" dirty="0"/>
              <a:t> </a:t>
            </a:r>
            <a:r>
              <a:rPr lang="ru-RU" sz="3200" dirty="0"/>
              <a:t>Откровение </a:t>
            </a:r>
            <a:r>
              <a:rPr lang="en-US" sz="3200" dirty="0"/>
              <a:t>13:1-8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3572" y="1118620"/>
            <a:ext cx="1364242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Он описывается как</a:t>
            </a:r>
            <a:r>
              <a:rPr lang="en-US" dirty="0"/>
              <a:t>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Зверь, выходящий из моря </a:t>
            </a:r>
            <a:r>
              <a:rPr lang="en-US" dirty="0"/>
              <a:t>(</a:t>
            </a:r>
            <a:r>
              <a:rPr lang="ru-RU" dirty="0"/>
              <a:t>он будет язычником, так как</a:t>
            </a:r>
            <a:r>
              <a:rPr lang="en-US" dirty="0"/>
              <a:t> </a:t>
            </a:r>
            <a:r>
              <a:rPr lang="ru-RU" dirty="0" err="1"/>
              <a:t>Отк</a:t>
            </a:r>
            <a:r>
              <a:rPr lang="ru-RU" dirty="0"/>
              <a:t>. </a:t>
            </a:r>
            <a:r>
              <a:rPr lang="en-US" dirty="0"/>
              <a:t>17:15 </a:t>
            </a:r>
            <a:r>
              <a:rPr lang="ru-RU" dirty="0"/>
              <a:t>определяет «воды» как людей мира</a:t>
            </a:r>
            <a:r>
              <a:rPr lang="en-US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Имеющий 10 рогов</a:t>
            </a:r>
            <a:r>
              <a:rPr lang="en-US" dirty="0"/>
              <a:t>, </a:t>
            </a:r>
            <a:r>
              <a:rPr lang="ru-RU" dirty="0"/>
              <a:t>и на его рогах 10 диадем </a:t>
            </a:r>
            <a:r>
              <a:rPr lang="en-US" dirty="0"/>
              <a:t>(</a:t>
            </a:r>
            <a:r>
              <a:rPr lang="ru-RU" dirty="0"/>
              <a:t>10 царей без царства, </a:t>
            </a:r>
            <a:r>
              <a:rPr lang="en-US" dirty="0"/>
              <a:t>17:12)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Имеющий 7 голов</a:t>
            </a:r>
            <a:r>
              <a:rPr lang="en-US" dirty="0"/>
              <a:t>, </a:t>
            </a:r>
            <a:r>
              <a:rPr lang="ru-RU" dirty="0"/>
              <a:t>и на своей голове имена богохульные </a:t>
            </a:r>
            <a:r>
              <a:rPr lang="en-US" dirty="0"/>
              <a:t>(</a:t>
            </a:r>
            <a:r>
              <a:rPr lang="ru-RU" dirty="0"/>
              <a:t>Это семь царей, которые жили и умерли, 17:10</a:t>
            </a:r>
            <a:r>
              <a:rPr lang="en-US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Подобный барсу </a:t>
            </a:r>
            <a:r>
              <a:rPr lang="en-US" dirty="0"/>
              <a:t>(</a:t>
            </a:r>
            <a:r>
              <a:rPr lang="ru-RU" dirty="0"/>
              <a:t>Греция</a:t>
            </a:r>
            <a:r>
              <a:rPr lang="en-US" dirty="0"/>
              <a:t>, </a:t>
            </a:r>
            <a:r>
              <a:rPr lang="ru-RU" dirty="0"/>
              <a:t>Дан. </a:t>
            </a:r>
            <a:r>
              <a:rPr lang="en-US" dirty="0"/>
              <a:t>7:6); </a:t>
            </a:r>
            <a:r>
              <a:rPr lang="ru-RU" dirty="0"/>
              <a:t>ноги, как у медведя </a:t>
            </a:r>
            <a:r>
              <a:rPr lang="en-US" dirty="0"/>
              <a:t>(</a:t>
            </a:r>
            <a:r>
              <a:rPr lang="ru-RU" dirty="0" err="1"/>
              <a:t>Мидо</a:t>
            </a:r>
            <a:r>
              <a:rPr lang="ru-RU" dirty="0"/>
              <a:t>-Персия</a:t>
            </a:r>
            <a:r>
              <a:rPr lang="en-US" dirty="0"/>
              <a:t>, </a:t>
            </a:r>
            <a:r>
              <a:rPr lang="ru-RU" dirty="0"/>
              <a:t>Дан. </a:t>
            </a:r>
            <a:r>
              <a:rPr lang="en-US" dirty="0"/>
              <a:t>7:5); </a:t>
            </a:r>
            <a:r>
              <a:rPr lang="ru-RU" dirty="0"/>
              <a:t>его уста как у льва </a:t>
            </a:r>
            <a:r>
              <a:rPr lang="en-US" dirty="0"/>
              <a:t>(</a:t>
            </a:r>
            <a:r>
              <a:rPr lang="ru-RU" dirty="0"/>
              <a:t>Вавилон</a:t>
            </a:r>
            <a:r>
              <a:rPr lang="en-US" dirty="0"/>
              <a:t>, </a:t>
            </a:r>
            <a:r>
              <a:rPr lang="ru-RU" dirty="0"/>
              <a:t>Дан. </a:t>
            </a:r>
            <a:r>
              <a:rPr lang="en-US" dirty="0"/>
              <a:t>7:4)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Тот которому дракон, дает свою власть, престол и великую силу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Тот, у которого одна голова была смертельно ранена и затем эта рана была исцелена</a:t>
            </a: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/>
              <a:t>Тот</a:t>
            </a:r>
            <a:r>
              <a:rPr lang="ru-RU" dirty="0"/>
              <a:t>, кому удивляется все земля и за которым следует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Тот, кто из-за которого вся земля поклоняется дракону</a:t>
            </a:r>
            <a:r>
              <a:rPr lang="en-US" dirty="0"/>
              <a:t>, </a:t>
            </a:r>
            <a:r>
              <a:rPr lang="ru-RU" dirty="0"/>
              <a:t>потому что дракон даст свою власть зверю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Тот, которому весь мир будет поклоняться</a:t>
            </a:r>
            <a:r>
              <a:rPr lang="en-US" dirty="0"/>
              <a:t>, </a:t>
            </a:r>
            <a:r>
              <a:rPr lang="ru-RU" dirty="0"/>
              <a:t>говоря:</a:t>
            </a:r>
            <a:r>
              <a:rPr lang="en-US" dirty="0"/>
              <a:t> </a:t>
            </a:r>
            <a:r>
              <a:rPr lang="ru-RU" dirty="0"/>
              <a:t>«Кто подобен зверю и может сразиться с ним</a:t>
            </a:r>
            <a:r>
              <a:rPr lang="en-US" dirty="0"/>
              <a:t>?</a:t>
            </a:r>
            <a:r>
              <a:rPr lang="ru-RU" dirty="0"/>
              <a:t>»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Тот, кому даны уста, говорящие гордо и богохульно </a:t>
            </a:r>
            <a:r>
              <a:rPr lang="en-US" dirty="0"/>
              <a:t>(</a:t>
            </a:r>
            <a:r>
              <a:rPr lang="ru-RU" dirty="0"/>
              <a:t>Дан. </a:t>
            </a:r>
            <a:r>
              <a:rPr lang="en-US" dirty="0"/>
              <a:t>7:8,</a:t>
            </a:r>
            <a:r>
              <a:rPr lang="ru-RU" dirty="0"/>
              <a:t> </a:t>
            </a:r>
            <a:r>
              <a:rPr lang="en-US" dirty="0"/>
              <a:t>11)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Тот, кому дана власть действовать 42 месяца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Тот, который откроет свои уста, чтобы хулить Бога </a:t>
            </a:r>
            <a:r>
              <a:rPr lang="en-US" dirty="0"/>
              <a:t>(</a:t>
            </a:r>
            <a:r>
              <a:rPr lang="ru-RU" dirty="0"/>
              <a:t>Дан. </a:t>
            </a:r>
            <a:r>
              <a:rPr lang="en-US" dirty="0"/>
              <a:t>11:36), </a:t>
            </a:r>
            <a:r>
              <a:rPr lang="ru-RU" dirty="0"/>
              <a:t>Его скинию и Его жилище </a:t>
            </a:r>
            <a:r>
              <a:rPr lang="en-US" dirty="0"/>
              <a:t>(</a:t>
            </a:r>
            <a:r>
              <a:rPr lang="ru-RU" dirty="0"/>
              <a:t>живущих на небесах, в которых Он обитает</a:t>
            </a:r>
            <a:r>
              <a:rPr lang="en-US" dirty="0"/>
              <a:t>, </a:t>
            </a:r>
            <a:r>
              <a:rPr lang="ru-RU" dirty="0" err="1"/>
              <a:t>Еф</a:t>
            </a:r>
            <a:r>
              <a:rPr lang="en-US" dirty="0"/>
              <a:t>.</a:t>
            </a:r>
            <a:r>
              <a:rPr lang="ru-RU" dirty="0"/>
              <a:t> </a:t>
            </a:r>
            <a:r>
              <a:rPr lang="en-US" dirty="0"/>
              <a:t>2:21-22)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Тот, кому будет дано вести войну со святыми и победить их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Тот, кому будет дана власть над всяким коленом, народом и языком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Тот, кому будут поклоняться живущие на земле</a:t>
            </a:r>
            <a:r>
              <a:rPr lang="en-US" dirty="0"/>
              <a:t>,</a:t>
            </a:r>
            <a:r>
              <a:rPr lang="ru-RU" dirty="0"/>
              <a:t> все, кто не записан в книге жизни Агнца закланного со времен основания мира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5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0423" y="0"/>
            <a:ext cx="11830050" cy="119084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dirty="0">
                <a:solidFill>
                  <a:srgbClr val="FF0000"/>
                </a:solidFill>
              </a:rPr>
              <a:t>2-я</a:t>
            </a:r>
            <a:r>
              <a:rPr lang="en-US" sz="4900" b="1" dirty="0">
                <a:solidFill>
                  <a:srgbClr val="FF0000"/>
                </a:solidFill>
              </a:rPr>
              <a:t> </a:t>
            </a:r>
            <a:r>
              <a:rPr lang="ru-RU" sz="4900" b="1" dirty="0">
                <a:solidFill>
                  <a:srgbClr val="FF0000"/>
                </a:solidFill>
              </a:rPr>
              <a:t>ПОЛОВИНА</a:t>
            </a:r>
            <a:r>
              <a:rPr lang="en-US" sz="4900" b="1" dirty="0">
                <a:solidFill>
                  <a:srgbClr val="FF0000"/>
                </a:solidFill>
              </a:rPr>
              <a:t>: </a:t>
            </a:r>
            <a:r>
              <a:rPr lang="ru-RU" sz="4900" b="1" dirty="0"/>
              <a:t>Бог защищает Израиль</a:t>
            </a:r>
            <a:br>
              <a:rPr lang="en-US" b="1" dirty="0"/>
            </a:br>
            <a:r>
              <a:rPr lang="ru-RU" sz="3600" b="1" dirty="0"/>
              <a:t>Откровение </a:t>
            </a:r>
            <a:r>
              <a:rPr lang="en-US" sz="3600" b="1" dirty="0"/>
              <a:t>12:13-17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228271" y="1190847"/>
            <a:ext cx="13214459" cy="203132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457200" indent="-365760"/>
            <a:r>
              <a:rPr lang="en-US" dirty="0"/>
              <a:t>13  </a:t>
            </a:r>
            <a:r>
              <a:rPr lang="ru-RU" dirty="0"/>
              <a:t>Когда же дракон увидел, что </a:t>
            </a:r>
            <a:r>
              <a:rPr lang="ru-RU" dirty="0" err="1"/>
              <a:t>низвержен</a:t>
            </a:r>
            <a:r>
              <a:rPr lang="ru-RU" dirty="0"/>
              <a:t> на землю, начал преследовать жену, которая родила младенца мужеского пола</a:t>
            </a:r>
            <a:r>
              <a:rPr lang="en-US" dirty="0"/>
              <a:t>.</a:t>
            </a:r>
          </a:p>
          <a:p>
            <a:pPr marL="457200" indent="-365760"/>
            <a:r>
              <a:rPr lang="en-US" dirty="0"/>
              <a:t>14   </a:t>
            </a:r>
            <a:r>
              <a:rPr lang="ru-RU" dirty="0"/>
              <a:t>И даны были жене два крыла большого орла, чтобы она летела в пустыню в свое место от лица змия и там питалась в продолжение времени, времен и </a:t>
            </a:r>
            <a:r>
              <a:rPr lang="ru-RU" dirty="0" err="1"/>
              <a:t>полвремени</a:t>
            </a:r>
            <a:r>
              <a:rPr lang="en-US" dirty="0"/>
              <a:t>.</a:t>
            </a:r>
          </a:p>
          <a:p>
            <a:pPr marL="457200" indent="-365760"/>
            <a:r>
              <a:rPr lang="en-US" dirty="0"/>
              <a:t>15   </a:t>
            </a:r>
            <a:r>
              <a:rPr lang="ru-RU" dirty="0"/>
              <a:t>И пустил змий из пасти своей вслед жены воду как реку, дабы увлечь ее рекою</a:t>
            </a:r>
            <a:r>
              <a:rPr lang="en-US" dirty="0"/>
              <a:t>.</a:t>
            </a:r>
          </a:p>
          <a:p>
            <a:pPr marL="457200" indent="-365760"/>
            <a:r>
              <a:rPr lang="en-US" dirty="0"/>
              <a:t>16   </a:t>
            </a:r>
            <a:r>
              <a:rPr lang="ru-RU" dirty="0"/>
              <a:t>Но земля помогла жене, и разверзла земля уста свои, и поглотила реку, которую пустил дракон из пасти своей</a:t>
            </a:r>
            <a:r>
              <a:rPr lang="en-US" dirty="0"/>
              <a:t>.</a:t>
            </a:r>
          </a:p>
          <a:p>
            <a:pPr marL="457200" indent="-365760"/>
            <a:r>
              <a:rPr lang="en-US" dirty="0"/>
              <a:t>17   </a:t>
            </a:r>
            <a:r>
              <a:rPr lang="ru-RU" dirty="0"/>
              <a:t>И рассвирепел дракон на жену, и пошел, чтобы вступить в брань с прочими от семени ее, сохраняющими заповеди Божии и имеющими свидетельство Иисуса Христа</a:t>
            </a:r>
            <a:r>
              <a:rPr lang="en-US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8218" y="3601935"/>
            <a:ext cx="1321446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После того, как сатана будет сброшен на землю</a:t>
            </a:r>
            <a:r>
              <a:rPr lang="en-US" dirty="0">
                <a:solidFill>
                  <a:srgbClr val="0070C0"/>
                </a:solidFill>
              </a:rPr>
              <a:t>,</a:t>
            </a:r>
            <a:r>
              <a:rPr lang="ru-RU" dirty="0">
                <a:solidFill>
                  <a:srgbClr val="0070C0"/>
                </a:solidFill>
              </a:rPr>
              <a:t> он попытается уничтожить Израиль, вероятно посылая войска против него</a:t>
            </a:r>
            <a:r>
              <a:rPr lang="en-US" dirty="0">
                <a:solidFill>
                  <a:srgbClr val="0070C0"/>
                </a:solidFill>
              </a:rPr>
              <a:t> (</a:t>
            </a:r>
            <a:r>
              <a:rPr lang="ru-RU" dirty="0">
                <a:solidFill>
                  <a:srgbClr val="0070C0"/>
                </a:solidFill>
              </a:rPr>
              <a:t>«вода»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ru-RU" dirty="0">
                <a:solidFill>
                  <a:srgbClr val="0070C0"/>
                </a:solidFill>
              </a:rPr>
              <a:t>может символизировать народы в Библии, </a:t>
            </a:r>
            <a:r>
              <a:rPr lang="ru-RU" dirty="0" err="1">
                <a:solidFill>
                  <a:srgbClr val="0070C0"/>
                </a:solidFill>
              </a:rPr>
              <a:t>Отк</a:t>
            </a:r>
            <a:r>
              <a:rPr lang="ru-RU" dirty="0">
                <a:solidFill>
                  <a:srgbClr val="0070C0"/>
                </a:solidFill>
              </a:rPr>
              <a:t>. </a:t>
            </a:r>
            <a:r>
              <a:rPr lang="en-US" dirty="0">
                <a:solidFill>
                  <a:srgbClr val="0070C0"/>
                </a:solidFill>
              </a:rPr>
              <a:t>17:15;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Ис</a:t>
            </a:r>
            <a:r>
              <a:rPr lang="ru-RU" dirty="0">
                <a:solidFill>
                  <a:srgbClr val="0070C0"/>
                </a:solidFill>
              </a:rPr>
              <a:t>. </a:t>
            </a:r>
            <a:r>
              <a:rPr lang="en-US" dirty="0">
                <a:solidFill>
                  <a:srgbClr val="0070C0"/>
                </a:solidFill>
              </a:rPr>
              <a:t>8:7-8;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Иер</a:t>
            </a:r>
            <a:r>
              <a:rPr lang="ru-RU" dirty="0">
                <a:solidFill>
                  <a:srgbClr val="0070C0"/>
                </a:solidFill>
              </a:rPr>
              <a:t>. </a:t>
            </a:r>
            <a:r>
              <a:rPr lang="en-US" dirty="0">
                <a:solidFill>
                  <a:srgbClr val="0070C0"/>
                </a:solidFill>
              </a:rPr>
              <a:t>51:55c-56a;</a:t>
            </a:r>
            <a:r>
              <a:rPr lang="ru-RU" dirty="0">
                <a:solidFill>
                  <a:srgbClr val="0070C0"/>
                </a:solidFill>
              </a:rPr>
              <a:t> Дан. </a:t>
            </a:r>
            <a:r>
              <a:rPr lang="en-US" dirty="0">
                <a:solidFill>
                  <a:srgbClr val="0070C0"/>
                </a:solidFill>
              </a:rPr>
              <a:t>7:2-3). </a:t>
            </a:r>
            <a:r>
              <a:rPr lang="ru-RU" dirty="0">
                <a:solidFill>
                  <a:srgbClr val="0070C0"/>
                </a:solidFill>
              </a:rPr>
              <a:t>Это произойдет сразу же после осквернения храма, как написано в </a:t>
            </a:r>
            <a:r>
              <a:rPr lang="ru-RU" dirty="0" err="1">
                <a:solidFill>
                  <a:srgbClr val="0070C0"/>
                </a:solidFill>
              </a:rPr>
              <a:t>Мф</a:t>
            </a:r>
            <a:r>
              <a:rPr lang="ru-RU" dirty="0">
                <a:solidFill>
                  <a:srgbClr val="0070C0"/>
                </a:solidFill>
              </a:rPr>
              <a:t>. </a:t>
            </a:r>
            <a:r>
              <a:rPr lang="en-US" dirty="0">
                <a:solidFill>
                  <a:srgbClr val="0070C0"/>
                </a:solidFill>
              </a:rPr>
              <a:t>24:15–20:</a:t>
            </a:r>
          </a:p>
          <a:p>
            <a:endParaRPr lang="en-US" sz="1000" dirty="0">
              <a:solidFill>
                <a:srgbClr val="0070C0"/>
              </a:solidFill>
            </a:endParaRPr>
          </a:p>
          <a:p>
            <a:pPr lvl="1"/>
            <a:r>
              <a:rPr lang="ru-RU" dirty="0">
                <a:solidFill>
                  <a:srgbClr val="0070C0"/>
                </a:solidFill>
              </a:rPr>
              <a:t>«Итак, когда увидите мерзость запустения, реченную через пророка Даниила, стоящую на святом месте, - читающий да разумеет, - тогда находящиеся в Иудее да бегут в горы;  кто на кровле, тот да не сходит взять что-нибудь из дома своего; и кто на поле, тот да не обращается назад взять одежды свои. Горе же беременным и питающим сосцами в те дни! Молитесь, чтобы не случилось бегство ваше зимою или в субботу».</a:t>
            </a:r>
            <a:endParaRPr lang="en-US" dirty="0">
              <a:solidFill>
                <a:srgbClr val="0070C0"/>
              </a:solidFill>
            </a:endParaRPr>
          </a:p>
          <a:p>
            <a:endParaRPr lang="en-US" sz="1000" dirty="0">
              <a:solidFill>
                <a:srgbClr val="0070C0"/>
              </a:solidFill>
            </a:endParaRPr>
          </a:p>
          <a:p>
            <a:r>
              <a:rPr lang="ru-RU" dirty="0">
                <a:solidFill>
                  <a:srgbClr val="0070C0"/>
                </a:solidFill>
              </a:rPr>
              <a:t>Бог спасет Израиль, сразу же скрыв его в пустыне, где они будут под охраной Бога во время второй половины великой скорби. Бог также уничтожит войска, которые будут преследовать Израиль. 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36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FF33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6808122" y="1759033"/>
            <a:ext cx="329213" cy="42034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2502" y="1924"/>
            <a:ext cx="7511694" cy="601828"/>
          </a:xfrm>
        </p:spPr>
        <p:txBody>
          <a:bodyPr>
            <a:noAutofit/>
          </a:bodyPr>
          <a:lstStyle/>
          <a:p>
            <a:pPr algn="ctr"/>
            <a:r>
              <a:rPr lang="ru-RU" b="1" dirty="0"/>
              <a:t>Великая скорбь: </a:t>
            </a:r>
            <a:r>
              <a:rPr lang="ru-RU" sz="3200" b="1" dirty="0"/>
              <a:t>основные события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10207" y="6295697"/>
            <a:ext cx="1350579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			</a:t>
            </a:r>
            <a:r>
              <a:rPr lang="en-US" dirty="0">
                <a:solidFill>
                  <a:srgbClr val="FF0000"/>
                </a:solidFill>
              </a:rPr>
              <a:t>3 ½ </a:t>
            </a:r>
            <a:r>
              <a:rPr lang="ru-RU" dirty="0">
                <a:solidFill>
                  <a:srgbClr val="FF0000"/>
                </a:solidFill>
              </a:rPr>
              <a:t>года</a:t>
            </a:r>
            <a:r>
              <a:rPr lang="en-US" dirty="0">
                <a:solidFill>
                  <a:srgbClr val="FF0000"/>
                </a:solidFill>
              </a:rPr>
              <a:t>				    | 			3 ½ </a:t>
            </a:r>
            <a:r>
              <a:rPr lang="ru-RU" dirty="0">
                <a:solidFill>
                  <a:srgbClr val="FF0000"/>
                </a:solidFill>
              </a:rPr>
              <a:t>года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Up Arrow 3"/>
          <p:cNvSpPr/>
          <p:nvPr/>
        </p:nvSpPr>
        <p:spPr>
          <a:xfrm>
            <a:off x="0" y="2322786"/>
            <a:ext cx="294290" cy="439332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rot="16200000">
            <a:off x="-608449" y="703412"/>
            <a:ext cx="214022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Восхищение </a:t>
            </a:r>
          </a:p>
          <a:p>
            <a:pPr algn="ctr"/>
            <a:r>
              <a:rPr lang="ru-RU" sz="2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воскресение</a:t>
            </a:r>
            <a:endParaRPr lang="en-US" sz="24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2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Церкви</a:t>
            </a:r>
            <a:endParaRPr lang="en-US" sz="24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24881" y="3009013"/>
            <a:ext cx="276446" cy="23083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/>
              <a:t>Половина</a:t>
            </a:r>
            <a:endParaRPr lang="en-US" b="1" dirty="0"/>
          </a:p>
        </p:txBody>
      </p:sp>
      <p:sp>
        <p:nvSpPr>
          <p:cNvPr id="8" name="Up Arrow 7"/>
          <p:cNvSpPr/>
          <p:nvPr/>
        </p:nvSpPr>
        <p:spPr>
          <a:xfrm rot="10800000">
            <a:off x="13421710" y="2306962"/>
            <a:ext cx="294290" cy="439332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841644" y="928297"/>
            <a:ext cx="224292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Сатана</a:t>
            </a:r>
          </a:p>
          <a:p>
            <a:pPr algn="ctr"/>
            <a:r>
              <a:rPr lang="ru-RU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</a:t>
            </a:r>
            <a:r>
              <a:rPr lang="ru-RU" sz="2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брошен</a:t>
            </a:r>
            <a:r>
              <a:rPr lang="ru-RU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с неба</a:t>
            </a:r>
            <a:endParaRPr lang="ru-RU" sz="2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49128" y="4667935"/>
            <a:ext cx="3352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C000"/>
                </a:solidFill>
              </a:rPr>
              <a:t>Бог хранит Израильский народ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99411" y="5702026"/>
            <a:ext cx="4457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Суд 7-й трубы </a:t>
            </a:r>
            <a:r>
              <a:rPr lang="en-US" dirty="0">
                <a:solidFill>
                  <a:srgbClr val="FF0000"/>
                </a:solidFill>
              </a:rPr>
              <a:t>(3</a:t>
            </a:r>
            <a:r>
              <a:rPr lang="ru-RU" dirty="0">
                <a:solidFill>
                  <a:srgbClr val="FF0000"/>
                </a:solidFill>
              </a:rPr>
              <a:t>-е горе</a:t>
            </a:r>
            <a:r>
              <a:rPr lang="en-US" dirty="0">
                <a:solidFill>
                  <a:srgbClr val="FF0000"/>
                </a:solidFill>
              </a:rPr>
              <a:t> ) – </a:t>
            </a:r>
            <a:r>
              <a:rPr lang="ru-RU" dirty="0">
                <a:solidFill>
                  <a:srgbClr val="FF0000"/>
                </a:solidFill>
              </a:rPr>
              <a:t>великая скорбь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14647" y="5359626"/>
            <a:ext cx="1879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1 и 2 горе</a:t>
            </a:r>
          </a:p>
          <a:p>
            <a:r>
              <a:rPr lang="ru-RU" dirty="0">
                <a:solidFill>
                  <a:srgbClr val="FF0000"/>
                </a:solidFill>
              </a:rPr>
              <a:t>Трубы 5 и 6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816002" y="1672152"/>
            <a:ext cx="231345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Храм осквернен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4214" y="4903138"/>
            <a:ext cx="5523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B050"/>
                </a:solidFill>
              </a:rPr>
              <a:t>Служение</a:t>
            </a:r>
            <a:r>
              <a:rPr lang="en-US" dirty="0">
                <a:solidFill>
                  <a:srgbClr val="00B050"/>
                </a:solidFill>
              </a:rPr>
              <a:t>, </a:t>
            </a:r>
            <a:r>
              <a:rPr lang="ru-RU" dirty="0">
                <a:solidFill>
                  <a:srgbClr val="00B050"/>
                </a:solidFill>
              </a:rPr>
              <a:t>смерть и воскресение 2-х Божьих пророков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91281" y="4054679"/>
            <a:ext cx="1849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B050"/>
                </a:solidFill>
              </a:rPr>
              <a:t>144 000 евреев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52936" y="4058151"/>
            <a:ext cx="1801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Умерщвлены </a:t>
            </a:r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144 000 евреев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41129" y="4503624"/>
            <a:ext cx="4609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Многие уверуют во Христа и будут замучены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94290" y="2509283"/>
            <a:ext cx="15227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Мирный договор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678040" y="2082882"/>
            <a:ext cx="2570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Начертание зверя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39086" y="2479765"/>
            <a:ext cx="64480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Последнее восстание антихриста и лжепророка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11904207" y="4872956"/>
            <a:ext cx="1624047" cy="4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091281" y="3044193"/>
            <a:ext cx="18985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Попытка вторжения Гога </a:t>
            </a:r>
          </a:p>
          <a:p>
            <a:pPr algn="ctr"/>
            <a:r>
              <a:rPr lang="ru-RU" dirty="0"/>
              <a:t>в Израиль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124019" y="5029970"/>
            <a:ext cx="4597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Сатана на земле в сильной ярости</a:t>
            </a:r>
            <a:r>
              <a:rPr lang="en-US" dirty="0"/>
              <a:t> (</a:t>
            </a:r>
            <a:r>
              <a:rPr lang="ru-RU" dirty="0"/>
              <a:t>«Горе»</a:t>
            </a:r>
            <a:r>
              <a:rPr lang="en-US" dirty="0"/>
              <a:t>)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03984" y="1064618"/>
            <a:ext cx="2588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Судилище Христа на небе для Церкви</a:t>
            </a:r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6963102" y="4835968"/>
            <a:ext cx="1756480" cy="81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19027" y="5959476"/>
            <a:ext cx="21519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Суд печатей </a:t>
            </a:r>
            <a:r>
              <a:rPr lang="en-US" dirty="0"/>
              <a:t>1-6      |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349750" y="5679956"/>
            <a:ext cx="26693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| </a:t>
            </a:r>
            <a:r>
              <a:rPr lang="ru-RU" dirty="0"/>
              <a:t>Суд труб </a:t>
            </a:r>
            <a:r>
              <a:rPr lang="en-US" dirty="0"/>
              <a:t>1-4 </a:t>
            </a:r>
          </a:p>
        </p:txBody>
      </p:sp>
      <p:sp>
        <p:nvSpPr>
          <p:cNvPr id="33" name="Rectangle 32"/>
          <p:cNvSpPr/>
          <p:nvPr/>
        </p:nvSpPr>
        <p:spPr>
          <a:xfrm>
            <a:off x="9775467" y="5353883"/>
            <a:ext cx="1382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Суд чаш </a:t>
            </a:r>
            <a:r>
              <a:rPr lang="en-US" dirty="0"/>
              <a:t>1-7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118024" y="5958850"/>
            <a:ext cx="1628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Суд 7-й печати</a:t>
            </a:r>
            <a:endParaRPr lang="en-US" dirty="0"/>
          </a:p>
        </p:txBody>
      </p:sp>
      <p:cxnSp>
        <p:nvCxnSpPr>
          <p:cNvPr id="35" name="Straight Connector 34"/>
          <p:cNvCxnSpPr>
            <a:endCxn id="34" idx="1"/>
          </p:cNvCxnSpPr>
          <p:nvPr/>
        </p:nvCxnSpPr>
        <p:spPr>
          <a:xfrm>
            <a:off x="2631098" y="6131201"/>
            <a:ext cx="4486926" cy="123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8746287" y="6152072"/>
            <a:ext cx="4752603" cy="140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009690" y="5838307"/>
            <a:ext cx="1026206" cy="29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12233189" y="5860049"/>
            <a:ext cx="1265701" cy="56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7167588" y="5207466"/>
            <a:ext cx="1056656" cy="149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V="1">
            <a:off x="12596393" y="5201400"/>
            <a:ext cx="931861" cy="4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endCxn id="33" idx="1"/>
          </p:cNvCxnSpPr>
          <p:nvPr/>
        </p:nvCxnSpPr>
        <p:spPr>
          <a:xfrm>
            <a:off x="6989807" y="5522205"/>
            <a:ext cx="2785660" cy="163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11015267" y="5570732"/>
            <a:ext cx="2468527" cy="13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V="1">
            <a:off x="6130785" y="4695374"/>
            <a:ext cx="653886" cy="23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8958616" y="3803687"/>
            <a:ext cx="3156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Многие верующие замучены</a:t>
            </a:r>
            <a:endParaRPr lang="en-US" b="1" dirty="0"/>
          </a:p>
        </p:txBody>
      </p:sp>
      <p:cxnSp>
        <p:nvCxnSpPr>
          <p:cNvPr id="87" name="Straight Connector 86"/>
          <p:cNvCxnSpPr/>
          <p:nvPr/>
        </p:nvCxnSpPr>
        <p:spPr>
          <a:xfrm>
            <a:off x="6953661" y="3988353"/>
            <a:ext cx="2003900" cy="64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85" idx="3"/>
          </p:cNvCxnSpPr>
          <p:nvPr/>
        </p:nvCxnSpPr>
        <p:spPr>
          <a:xfrm>
            <a:off x="12114662" y="3988353"/>
            <a:ext cx="1481863" cy="57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>
            <a:off x="6228908" y="5075360"/>
            <a:ext cx="545477" cy="5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294290" y="5080772"/>
            <a:ext cx="6446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440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8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8094" y="49816"/>
            <a:ext cx="11064463" cy="1214844"/>
          </a:xfrm>
        </p:spPr>
        <p:txBody>
          <a:bodyPr anchor="t">
            <a:no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2-я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ПОЛОВИНА</a:t>
            </a:r>
            <a:r>
              <a:rPr lang="en-US" b="1" dirty="0">
                <a:solidFill>
                  <a:srgbClr val="FF0000"/>
                </a:solidFill>
              </a:rPr>
              <a:t>: </a:t>
            </a:r>
            <a:r>
              <a:rPr lang="ru-RU" b="1" dirty="0"/>
              <a:t>144 000 евреев замучены</a:t>
            </a:r>
            <a:br>
              <a:rPr lang="en-US" dirty="0"/>
            </a:br>
            <a:r>
              <a:rPr lang="ru-RU" sz="3200" dirty="0"/>
              <a:t>Откровение </a:t>
            </a:r>
            <a:r>
              <a:rPr lang="en-US" sz="3200" dirty="0"/>
              <a:t>14:1-5</a:t>
            </a:r>
          </a:p>
        </p:txBody>
      </p:sp>
      <p:sp>
        <p:nvSpPr>
          <p:cNvPr id="3" name="Rectangle 2"/>
          <p:cNvSpPr/>
          <p:nvPr/>
        </p:nvSpPr>
        <p:spPr>
          <a:xfrm>
            <a:off x="210065" y="1264660"/>
            <a:ext cx="13424482" cy="1077218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indent="-365760"/>
            <a:r>
              <a:rPr lang="ru-RU" b="1" dirty="0"/>
              <a:t>Откровение </a:t>
            </a:r>
            <a:r>
              <a:rPr lang="en-US" b="1" dirty="0"/>
              <a:t>12:17</a:t>
            </a:r>
          </a:p>
          <a:p>
            <a:pPr marL="457200" indent="-365760"/>
            <a:endParaRPr lang="en-US" sz="1000" dirty="0"/>
          </a:p>
          <a:p>
            <a:pPr marL="274320"/>
            <a:r>
              <a:rPr lang="ru-RU" dirty="0"/>
              <a:t>И рассвирепел дракон на жену, и пошел, чтобы вступить в брань с прочими от семени ее, сохраняющими заповеди Божии и имеющими свидетельство Иисуса Христа</a:t>
            </a:r>
            <a:r>
              <a:rPr lang="en-US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210065" y="2537036"/>
            <a:ext cx="13424482" cy="273921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b="1" dirty="0"/>
              <a:t>Откровение </a:t>
            </a:r>
            <a:r>
              <a:rPr lang="en-US" b="1" dirty="0"/>
              <a:t>14:1–5</a:t>
            </a:r>
          </a:p>
          <a:p>
            <a:endParaRPr lang="en-US" sz="1000" dirty="0"/>
          </a:p>
          <a:p>
            <a:pPr marL="274320" indent="-457200"/>
            <a:r>
              <a:rPr lang="en-US" dirty="0"/>
              <a:t>1 </a:t>
            </a:r>
            <a:r>
              <a:rPr lang="ru-RU" dirty="0"/>
              <a:t> </a:t>
            </a:r>
            <a:r>
              <a:rPr lang="en-US" dirty="0"/>
              <a:t> </a:t>
            </a:r>
            <a:r>
              <a:rPr lang="ru-RU" dirty="0"/>
              <a:t>И взглянул я, и вот, Агнец стоит на горе Сионе, и с Ним сто сорок четыре тысячи, у которых имя Отца Его написано на челах</a:t>
            </a:r>
            <a:r>
              <a:rPr lang="en-US" dirty="0"/>
              <a:t>.</a:t>
            </a:r>
          </a:p>
          <a:p>
            <a:pPr marL="274320" indent="-457200"/>
            <a:r>
              <a:rPr lang="en-US" dirty="0"/>
              <a:t>2   </a:t>
            </a:r>
            <a:r>
              <a:rPr lang="ru-RU" dirty="0"/>
              <a:t>И услышал я голос с неба, как шум от множества вод и как звук сильного грома; и услышал голос как бы </a:t>
            </a:r>
            <a:r>
              <a:rPr lang="ru-RU" dirty="0" err="1"/>
              <a:t>гуслистов</a:t>
            </a:r>
            <a:r>
              <a:rPr lang="ru-RU" dirty="0"/>
              <a:t>, играющих на гуслях своих</a:t>
            </a:r>
            <a:r>
              <a:rPr lang="en-US" dirty="0"/>
              <a:t>.</a:t>
            </a:r>
          </a:p>
          <a:p>
            <a:pPr marL="274320" indent="-457200"/>
            <a:r>
              <a:rPr lang="en-US" dirty="0"/>
              <a:t>3   </a:t>
            </a:r>
            <a:r>
              <a:rPr lang="ru-RU" dirty="0"/>
              <a:t>Они поют как бы новую песнь пред престолом и пред четырьмя животными и старцами; и никто не мог научиться сей песни, кроме сих ста сорока четырех тысяч, искупленных от земли</a:t>
            </a:r>
            <a:r>
              <a:rPr lang="en-US" dirty="0"/>
              <a:t>.</a:t>
            </a:r>
          </a:p>
          <a:p>
            <a:pPr marL="274320" indent="-457200"/>
            <a:r>
              <a:rPr lang="en-US" dirty="0"/>
              <a:t>4   </a:t>
            </a:r>
            <a:r>
              <a:rPr lang="ru-RU" dirty="0"/>
              <a:t>Это те, которые не осквернились с женами, ибо они девственники; это те, которые следуют за Агнцем, куда бы Он ни пошел. Они искуплены из людей, как первенцу Богу и Агнцу,</a:t>
            </a:r>
            <a:endParaRPr lang="en-US" dirty="0"/>
          </a:p>
          <a:p>
            <a:pPr marL="274320" indent="-457200"/>
            <a:r>
              <a:rPr lang="en-US" dirty="0"/>
              <a:t>5   </a:t>
            </a:r>
            <a:r>
              <a:rPr lang="ru-RU" dirty="0"/>
              <a:t>И в устах их нет лукавства; они непорочны пред престолом Божиим</a:t>
            </a:r>
            <a:r>
              <a:rPr lang="en-US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0065" y="5471405"/>
            <a:ext cx="134244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Вскоре после того как сатана будет сброшен на землю, он убьет 144 000 евреев. Мы видим, что они находятся перед небесным престолом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ru-RU" dirty="0">
                <a:solidFill>
                  <a:srgbClr val="0070C0"/>
                </a:solidFill>
              </a:rPr>
              <a:t>перед четырьмя животными и старцами как «искупленные от земли»,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ru-RU" dirty="0">
                <a:solidFill>
                  <a:srgbClr val="0070C0"/>
                </a:solidFill>
              </a:rPr>
              <a:t>«первенцы Богу и Агнцу». Другими словами это первенцы из народа Израильского, которые отдали свою жизнь Агнцу и за Него во время великой скорби. Многие будут замучены в этот период</a:t>
            </a:r>
            <a:r>
              <a:rPr lang="en-US" dirty="0">
                <a:solidFill>
                  <a:srgbClr val="0070C0"/>
                </a:solidFill>
              </a:rPr>
              <a:t> (</a:t>
            </a:r>
            <a:r>
              <a:rPr lang="ru-RU" dirty="0" err="1">
                <a:solidFill>
                  <a:srgbClr val="0070C0"/>
                </a:solidFill>
              </a:rPr>
              <a:t>Отк</a:t>
            </a:r>
            <a:r>
              <a:rPr lang="ru-RU" dirty="0">
                <a:solidFill>
                  <a:srgbClr val="0070C0"/>
                </a:solidFill>
              </a:rPr>
              <a:t>. </a:t>
            </a:r>
            <a:r>
              <a:rPr lang="en-US" dirty="0">
                <a:solidFill>
                  <a:srgbClr val="0070C0"/>
                </a:solidFill>
              </a:rPr>
              <a:t>13:7,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15).</a:t>
            </a:r>
          </a:p>
          <a:p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33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FF33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6808122" y="1759033"/>
            <a:ext cx="329213" cy="42034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2502" y="1924"/>
            <a:ext cx="7511694" cy="601828"/>
          </a:xfrm>
        </p:spPr>
        <p:txBody>
          <a:bodyPr>
            <a:noAutofit/>
          </a:bodyPr>
          <a:lstStyle/>
          <a:p>
            <a:pPr algn="ctr"/>
            <a:r>
              <a:rPr lang="ru-RU" b="1" dirty="0"/>
              <a:t>Великая скорбь: </a:t>
            </a:r>
            <a:r>
              <a:rPr lang="ru-RU" sz="3200" b="1" dirty="0"/>
              <a:t>основные события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10207" y="6295697"/>
            <a:ext cx="1350579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			</a:t>
            </a:r>
            <a:r>
              <a:rPr lang="en-US" dirty="0">
                <a:solidFill>
                  <a:srgbClr val="FF0000"/>
                </a:solidFill>
              </a:rPr>
              <a:t>3 ½ </a:t>
            </a:r>
            <a:r>
              <a:rPr lang="ru-RU" dirty="0">
                <a:solidFill>
                  <a:srgbClr val="FF0000"/>
                </a:solidFill>
              </a:rPr>
              <a:t>года</a:t>
            </a:r>
            <a:r>
              <a:rPr lang="en-US" dirty="0">
                <a:solidFill>
                  <a:srgbClr val="FF0000"/>
                </a:solidFill>
              </a:rPr>
              <a:t>				    | 			3 ½ </a:t>
            </a:r>
            <a:r>
              <a:rPr lang="ru-RU" dirty="0">
                <a:solidFill>
                  <a:srgbClr val="FF0000"/>
                </a:solidFill>
              </a:rPr>
              <a:t>года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Up Arrow 3"/>
          <p:cNvSpPr/>
          <p:nvPr/>
        </p:nvSpPr>
        <p:spPr>
          <a:xfrm>
            <a:off x="0" y="2322786"/>
            <a:ext cx="294290" cy="439332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rot="16200000">
            <a:off x="-608449" y="703412"/>
            <a:ext cx="214022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Восхищение </a:t>
            </a:r>
          </a:p>
          <a:p>
            <a:pPr algn="ctr"/>
            <a:r>
              <a:rPr lang="ru-RU" sz="2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воскресение</a:t>
            </a:r>
            <a:endParaRPr lang="en-US" sz="24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2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Церкви</a:t>
            </a:r>
            <a:endParaRPr lang="en-US" sz="24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24881" y="3009013"/>
            <a:ext cx="276446" cy="23083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/>
              <a:t>Половина</a:t>
            </a:r>
            <a:endParaRPr lang="en-US" b="1" dirty="0"/>
          </a:p>
        </p:txBody>
      </p:sp>
      <p:sp>
        <p:nvSpPr>
          <p:cNvPr id="8" name="Up Arrow 7"/>
          <p:cNvSpPr/>
          <p:nvPr/>
        </p:nvSpPr>
        <p:spPr>
          <a:xfrm rot="10800000">
            <a:off x="13421710" y="2306962"/>
            <a:ext cx="294290" cy="439332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841644" y="928297"/>
            <a:ext cx="224292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Сатана</a:t>
            </a:r>
          </a:p>
          <a:p>
            <a:pPr algn="ctr"/>
            <a:r>
              <a:rPr lang="ru-RU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</a:t>
            </a:r>
            <a:r>
              <a:rPr lang="ru-RU" sz="2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брошен</a:t>
            </a:r>
            <a:r>
              <a:rPr lang="ru-RU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с неба</a:t>
            </a:r>
            <a:endParaRPr lang="ru-RU" sz="2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49128" y="4667935"/>
            <a:ext cx="3352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C000"/>
                </a:solidFill>
              </a:rPr>
              <a:t>Бог хранит Израильский народ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99411" y="5702026"/>
            <a:ext cx="4457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Суд 7-й трубы </a:t>
            </a:r>
            <a:r>
              <a:rPr lang="en-US" dirty="0">
                <a:solidFill>
                  <a:srgbClr val="FF0000"/>
                </a:solidFill>
              </a:rPr>
              <a:t>(3</a:t>
            </a:r>
            <a:r>
              <a:rPr lang="ru-RU" dirty="0">
                <a:solidFill>
                  <a:srgbClr val="FF0000"/>
                </a:solidFill>
              </a:rPr>
              <a:t>-е горе</a:t>
            </a:r>
            <a:r>
              <a:rPr lang="en-US" dirty="0">
                <a:solidFill>
                  <a:srgbClr val="FF0000"/>
                </a:solidFill>
              </a:rPr>
              <a:t> ) – </a:t>
            </a:r>
            <a:r>
              <a:rPr lang="ru-RU" dirty="0">
                <a:solidFill>
                  <a:srgbClr val="FF0000"/>
                </a:solidFill>
              </a:rPr>
              <a:t>великая скорбь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14647" y="5359626"/>
            <a:ext cx="1879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1 и 2 горе</a:t>
            </a:r>
          </a:p>
          <a:p>
            <a:r>
              <a:rPr lang="ru-RU" dirty="0">
                <a:solidFill>
                  <a:srgbClr val="FF0000"/>
                </a:solidFill>
              </a:rPr>
              <a:t>Трубы 5 и 6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816002" y="1672152"/>
            <a:ext cx="231345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Храм осквернен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4214" y="4903138"/>
            <a:ext cx="5523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B050"/>
                </a:solidFill>
              </a:rPr>
              <a:t>Служение</a:t>
            </a:r>
            <a:r>
              <a:rPr lang="en-US" dirty="0">
                <a:solidFill>
                  <a:srgbClr val="00B050"/>
                </a:solidFill>
              </a:rPr>
              <a:t>, </a:t>
            </a:r>
            <a:r>
              <a:rPr lang="ru-RU" dirty="0">
                <a:solidFill>
                  <a:srgbClr val="00B050"/>
                </a:solidFill>
              </a:rPr>
              <a:t>смерть и воскресение 2-х Божьих пророков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91281" y="4054679"/>
            <a:ext cx="1849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B050"/>
                </a:solidFill>
              </a:rPr>
              <a:t>144 000 евреев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44645" y="4121629"/>
            <a:ext cx="1801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умерщвлены </a:t>
            </a:r>
          </a:p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144 000 евреев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41129" y="4503624"/>
            <a:ext cx="4609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Многие уверуют во Христа и будут замучены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94290" y="2509283"/>
            <a:ext cx="15227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Мирный договор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678040" y="2082882"/>
            <a:ext cx="2570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Начертание зверя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39086" y="2479765"/>
            <a:ext cx="64480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Последнее восстание антихриста и лжепророка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11904207" y="4872956"/>
            <a:ext cx="1624047" cy="4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091281" y="3044193"/>
            <a:ext cx="18985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Попытка вторжения Гога </a:t>
            </a:r>
          </a:p>
          <a:p>
            <a:pPr algn="ctr"/>
            <a:r>
              <a:rPr lang="ru-RU" dirty="0"/>
              <a:t>в Израиль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124019" y="5029970"/>
            <a:ext cx="4597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Сатана на земле в сильной ярости</a:t>
            </a:r>
            <a:r>
              <a:rPr lang="en-US" dirty="0"/>
              <a:t> (</a:t>
            </a:r>
            <a:r>
              <a:rPr lang="ru-RU" dirty="0"/>
              <a:t>«Горе»</a:t>
            </a:r>
            <a:r>
              <a:rPr lang="en-US" dirty="0"/>
              <a:t>)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03984" y="1064618"/>
            <a:ext cx="2588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Судилище Христа на небе для Церкви</a:t>
            </a:r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6963102" y="4835968"/>
            <a:ext cx="1756480" cy="81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19027" y="5959476"/>
            <a:ext cx="21519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Суд печатей </a:t>
            </a:r>
            <a:r>
              <a:rPr lang="en-US" dirty="0"/>
              <a:t>1-6      |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349750" y="5679956"/>
            <a:ext cx="26693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| </a:t>
            </a:r>
            <a:r>
              <a:rPr lang="ru-RU" dirty="0"/>
              <a:t>Суд труб </a:t>
            </a:r>
            <a:r>
              <a:rPr lang="en-US" dirty="0"/>
              <a:t>1-4 </a:t>
            </a:r>
          </a:p>
        </p:txBody>
      </p:sp>
      <p:sp>
        <p:nvSpPr>
          <p:cNvPr id="33" name="Rectangle 32"/>
          <p:cNvSpPr/>
          <p:nvPr/>
        </p:nvSpPr>
        <p:spPr>
          <a:xfrm>
            <a:off x="9775467" y="5353883"/>
            <a:ext cx="1382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Суд чаш </a:t>
            </a:r>
            <a:r>
              <a:rPr lang="en-US" dirty="0"/>
              <a:t>1-7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118024" y="5958850"/>
            <a:ext cx="1628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Суд 7-й печати</a:t>
            </a:r>
            <a:endParaRPr lang="en-US" dirty="0"/>
          </a:p>
        </p:txBody>
      </p:sp>
      <p:cxnSp>
        <p:nvCxnSpPr>
          <p:cNvPr id="35" name="Straight Connector 34"/>
          <p:cNvCxnSpPr>
            <a:endCxn id="34" idx="1"/>
          </p:cNvCxnSpPr>
          <p:nvPr/>
        </p:nvCxnSpPr>
        <p:spPr>
          <a:xfrm>
            <a:off x="2631098" y="6131201"/>
            <a:ext cx="4486926" cy="123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8746287" y="6152072"/>
            <a:ext cx="4752603" cy="140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009690" y="5838307"/>
            <a:ext cx="1026206" cy="29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12233189" y="5860049"/>
            <a:ext cx="1265701" cy="56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7167588" y="5207466"/>
            <a:ext cx="1056656" cy="149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V="1">
            <a:off x="12596393" y="5201400"/>
            <a:ext cx="931861" cy="4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endCxn id="33" idx="1"/>
          </p:cNvCxnSpPr>
          <p:nvPr/>
        </p:nvCxnSpPr>
        <p:spPr>
          <a:xfrm>
            <a:off x="6989807" y="5522205"/>
            <a:ext cx="2785660" cy="163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11015267" y="5570732"/>
            <a:ext cx="2468527" cy="13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9931940" y="2932412"/>
            <a:ext cx="16432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Гибель</a:t>
            </a:r>
          </a:p>
          <a:p>
            <a:pPr algn="ctr"/>
            <a:r>
              <a:rPr lang="ru-RU" b="1" dirty="0"/>
              <a:t>религиозного</a:t>
            </a:r>
          </a:p>
          <a:p>
            <a:pPr algn="ctr"/>
            <a:r>
              <a:rPr lang="ru-RU" b="1" dirty="0"/>
              <a:t>Вавилона</a:t>
            </a:r>
            <a:endParaRPr lang="en-US" b="1" dirty="0"/>
          </a:p>
        </p:txBody>
      </p:sp>
      <p:cxnSp>
        <p:nvCxnSpPr>
          <p:cNvPr id="83" name="Straight Arrow Connector 82"/>
          <p:cNvCxnSpPr/>
          <p:nvPr/>
        </p:nvCxnSpPr>
        <p:spPr>
          <a:xfrm flipV="1">
            <a:off x="6130785" y="4695374"/>
            <a:ext cx="653886" cy="23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8845885" y="3804360"/>
            <a:ext cx="3156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Многие верующие замучены</a:t>
            </a:r>
            <a:endParaRPr lang="en-US" dirty="0"/>
          </a:p>
        </p:txBody>
      </p:sp>
      <p:cxnSp>
        <p:nvCxnSpPr>
          <p:cNvPr id="87" name="Straight Connector 86"/>
          <p:cNvCxnSpPr/>
          <p:nvPr/>
        </p:nvCxnSpPr>
        <p:spPr>
          <a:xfrm>
            <a:off x="6953661" y="3988353"/>
            <a:ext cx="2003900" cy="64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11761655" y="4005471"/>
            <a:ext cx="1722139" cy="133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>
            <a:off x="6228908" y="5075360"/>
            <a:ext cx="545477" cy="5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294290" y="5080772"/>
            <a:ext cx="6446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0263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9372" y="0"/>
            <a:ext cx="8977086" cy="119817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dirty="0">
                <a:solidFill>
                  <a:srgbClr val="FF0000"/>
                </a:solidFill>
              </a:rPr>
              <a:t>2-я</a:t>
            </a:r>
            <a:r>
              <a:rPr lang="en-US" sz="4900" b="1" dirty="0">
                <a:solidFill>
                  <a:srgbClr val="FF0000"/>
                </a:solidFill>
              </a:rPr>
              <a:t> </a:t>
            </a:r>
            <a:r>
              <a:rPr lang="ru-RU" sz="4900" b="1" dirty="0">
                <a:solidFill>
                  <a:srgbClr val="FF0000"/>
                </a:solidFill>
              </a:rPr>
              <a:t>ПОЛОВИНА</a:t>
            </a:r>
            <a:r>
              <a:rPr lang="en-US" sz="4900" b="1" dirty="0">
                <a:solidFill>
                  <a:srgbClr val="FF0000"/>
                </a:solidFill>
              </a:rPr>
              <a:t>: </a:t>
            </a:r>
            <a:r>
              <a:rPr lang="ru-RU" sz="4900" b="1" dirty="0"/>
              <a:t>Вавилон из Отк.17</a:t>
            </a:r>
            <a:br>
              <a:rPr lang="en-US" b="1" dirty="0"/>
            </a:br>
            <a:r>
              <a:rPr lang="ru-RU" sz="3600" dirty="0"/>
              <a:t>Религиозный Вавилон – одна мировая религия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420414" y="1303364"/>
            <a:ext cx="5665076" cy="480131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274320" indent="-274320"/>
            <a:r>
              <a:rPr lang="en-US" dirty="0">
                <a:solidFill>
                  <a:prstClr val="black"/>
                </a:solidFill>
              </a:rPr>
              <a:t>1   </a:t>
            </a:r>
            <a:r>
              <a:rPr lang="ru-RU" dirty="0">
                <a:solidFill>
                  <a:prstClr val="black"/>
                </a:solidFill>
              </a:rPr>
              <a:t>И пришел один из семи Ангелов, имеющих семь чаш, и, говоря со мною, сказал мне: подойди, я покажу тебе суд над великою </a:t>
            </a:r>
            <a:r>
              <a:rPr lang="ru-RU" dirty="0">
                <a:solidFill>
                  <a:srgbClr val="0070C0"/>
                </a:solidFill>
              </a:rPr>
              <a:t>блудницею</a:t>
            </a:r>
            <a:r>
              <a:rPr lang="ru-RU" dirty="0">
                <a:solidFill>
                  <a:prstClr val="black"/>
                </a:solidFill>
              </a:rPr>
              <a:t>, сидящею на водах многих</a:t>
            </a:r>
            <a:r>
              <a:rPr lang="en-US" dirty="0">
                <a:solidFill>
                  <a:prstClr val="black"/>
                </a:solidFill>
              </a:rPr>
              <a:t>…</a:t>
            </a:r>
          </a:p>
          <a:p>
            <a:pPr marL="274320" indent="-274320"/>
            <a:r>
              <a:rPr lang="en-US" dirty="0">
                <a:solidFill>
                  <a:prstClr val="black"/>
                </a:solidFill>
              </a:rPr>
              <a:t>4  </a:t>
            </a:r>
            <a:r>
              <a:rPr lang="ru-RU" dirty="0">
                <a:solidFill>
                  <a:prstClr val="black"/>
                </a:solidFill>
              </a:rPr>
              <a:t>И жена облечена была в порфиру и багряницу, украшена золотом, драгоценными камнями и жемчугом, и держала золотую чашу в руке своей, наполненную мерзостями и нечистотою </a:t>
            </a:r>
            <a:r>
              <a:rPr lang="ru-RU" dirty="0" err="1">
                <a:solidFill>
                  <a:prstClr val="black"/>
                </a:solidFill>
              </a:rPr>
              <a:t>блудодейства</a:t>
            </a:r>
            <a:r>
              <a:rPr lang="ru-RU" dirty="0">
                <a:solidFill>
                  <a:prstClr val="black"/>
                </a:solidFill>
              </a:rPr>
              <a:t> ее</a:t>
            </a:r>
            <a:r>
              <a:rPr lang="en-US" dirty="0">
                <a:solidFill>
                  <a:prstClr val="black"/>
                </a:solidFill>
              </a:rPr>
              <a:t>,</a:t>
            </a:r>
          </a:p>
          <a:p>
            <a:pPr marL="274320" indent="-274320"/>
            <a:r>
              <a:rPr lang="en-US" dirty="0">
                <a:solidFill>
                  <a:prstClr val="black"/>
                </a:solidFill>
              </a:rPr>
              <a:t>5   </a:t>
            </a:r>
            <a:r>
              <a:rPr lang="ru-RU" dirty="0">
                <a:solidFill>
                  <a:prstClr val="black"/>
                </a:solidFill>
              </a:rPr>
              <a:t>и на челе ее написано имя: «тайна, Вавилон великий, </a:t>
            </a:r>
            <a:r>
              <a:rPr lang="ru-RU" dirty="0">
                <a:solidFill>
                  <a:srgbClr val="0070C0"/>
                </a:solidFill>
              </a:rPr>
              <a:t>МАТЬ БЛУДНИЦАМ </a:t>
            </a:r>
            <a:r>
              <a:rPr lang="ru-RU" dirty="0">
                <a:solidFill>
                  <a:prstClr val="black"/>
                </a:solidFill>
              </a:rPr>
              <a:t>и мерзостям земным»</a:t>
            </a:r>
            <a:endParaRPr lang="en-US" dirty="0">
              <a:solidFill>
                <a:prstClr val="black"/>
              </a:solidFill>
            </a:endParaRPr>
          </a:p>
          <a:p>
            <a:pPr marL="274320" indent="-274320"/>
            <a:r>
              <a:rPr lang="en-US" dirty="0">
                <a:solidFill>
                  <a:prstClr val="black"/>
                </a:solidFill>
              </a:rPr>
              <a:t>6   </a:t>
            </a:r>
            <a:r>
              <a:rPr lang="ru-RU" dirty="0">
                <a:solidFill>
                  <a:prstClr val="black"/>
                </a:solidFill>
              </a:rPr>
              <a:t>Я видел, что жена упоена была кровью святых и кровью свидетелей </a:t>
            </a:r>
            <a:r>
              <a:rPr lang="ru-RU" dirty="0" err="1">
                <a:solidFill>
                  <a:prstClr val="black"/>
                </a:solidFill>
              </a:rPr>
              <a:t>Иисусовых</a:t>
            </a:r>
            <a:r>
              <a:rPr lang="ru-RU" dirty="0">
                <a:solidFill>
                  <a:prstClr val="black"/>
                </a:solidFill>
              </a:rPr>
              <a:t>, и видя ее, дивился удивлением великим</a:t>
            </a:r>
            <a:r>
              <a:rPr lang="en-US" dirty="0">
                <a:solidFill>
                  <a:prstClr val="black"/>
                </a:solidFill>
              </a:rPr>
              <a:t>.</a:t>
            </a:r>
          </a:p>
          <a:p>
            <a:pPr marL="274320" indent="-274320"/>
            <a:r>
              <a:rPr lang="en-US" dirty="0">
                <a:solidFill>
                  <a:prstClr val="black"/>
                </a:solidFill>
              </a:rPr>
              <a:t>7   </a:t>
            </a:r>
            <a:r>
              <a:rPr lang="ru-RU" dirty="0">
                <a:solidFill>
                  <a:prstClr val="black"/>
                </a:solidFill>
              </a:rPr>
              <a:t>И сказал мне Ангел: что ты дивишься? я скажу тебе тайну жены сей и зверя, носящего ее, имеющего семь голов и десять рогов</a:t>
            </a:r>
            <a:r>
              <a:rPr lang="en-US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6250409" y="1168893"/>
            <a:ext cx="6858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tabLst>
                <a:tab pos="285750" algn="l"/>
                <a:tab pos="514350" algn="l"/>
                <a:tab pos="685800" algn="l"/>
                <a:tab pos="904875" algn="l"/>
                <a:tab pos="1066800" algn="l"/>
                <a:tab pos="1314450" algn="l"/>
                <a:tab pos="1485900" algn="l"/>
                <a:tab pos="1704975" algn="l"/>
                <a:tab pos="2114550" algn="l"/>
                <a:tab pos="2571750" algn="l"/>
                <a:tab pos="3038475" algn="l"/>
                <a:tab pos="3705225" algn="l"/>
              </a:tabLst>
            </a:pPr>
            <a:r>
              <a:rPr lang="ru-RU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Слово «блудница» используется в Библии 95 раз</a:t>
            </a:r>
            <a:r>
              <a:rPr lang="en-US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 в 2/3 случаев относится к духовному идолопоклонству, а в 1/3 – к физическому и половому прелюбодеянию</a:t>
            </a:r>
            <a:r>
              <a:rPr lang="en-US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 контексте Откровения 17 говорится о духовном прелюбодеянии и мерзости, поэтому суд, о котором здесь говорится, направлен на религиозный аспект Вавилона – единая всемирная религия антихриста, которую он будет насаждать и поддерживать</a:t>
            </a:r>
            <a:r>
              <a:rPr lang="en-US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«носящего», ст. </a:t>
            </a:r>
            <a:r>
              <a:rPr lang="en-US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7).</a:t>
            </a:r>
            <a:endParaRPr lang="en-US" dirty="0">
              <a:solidFill>
                <a:srgbClr val="0070C0"/>
              </a:solidFill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90750" y="3164681"/>
            <a:ext cx="6858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Великая блудница – источник  всех, кто творил мерзкие и гнусные дела на земле.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ru-RU" dirty="0">
                <a:solidFill>
                  <a:srgbClr val="0070C0"/>
                </a:solidFill>
              </a:rPr>
              <a:t>Ее имя в 5 стихе выражает то,  что единая </a:t>
            </a:r>
            <a:r>
              <a:rPr lang="ru-RU" dirty="0">
                <a:solidFill>
                  <a:srgbClr val="5B9BD5">
                    <a:lumMod val="75000"/>
                  </a:srgbClr>
                </a:solidFill>
              </a:rPr>
              <a:t>мировая религия </a:t>
            </a:r>
            <a:r>
              <a:rPr lang="ru-RU" dirty="0">
                <a:solidFill>
                  <a:srgbClr val="0070C0"/>
                </a:solidFill>
              </a:rPr>
              <a:t>является кульминацией, а так же источником всякой лжерелигии, начиная с Вавилонской башни </a:t>
            </a:r>
            <a:r>
              <a:rPr lang="en-US" dirty="0">
                <a:solidFill>
                  <a:srgbClr val="0070C0"/>
                </a:solidFill>
              </a:rPr>
              <a:t>(</a:t>
            </a:r>
            <a:r>
              <a:rPr lang="ru-RU" dirty="0">
                <a:solidFill>
                  <a:srgbClr val="0070C0"/>
                </a:solidFill>
              </a:rPr>
              <a:t>Быт. </a:t>
            </a:r>
            <a:r>
              <a:rPr lang="en-US" dirty="0">
                <a:solidFill>
                  <a:srgbClr val="0070C0"/>
                </a:solidFill>
              </a:rPr>
              <a:t>11); </a:t>
            </a:r>
            <a:r>
              <a:rPr lang="ru-RU" dirty="0">
                <a:solidFill>
                  <a:srgbClr val="0070C0"/>
                </a:solidFill>
              </a:rPr>
              <a:t>таки образом, Вавилон является матерью духовного </a:t>
            </a:r>
            <a:r>
              <a:rPr lang="ru-RU" dirty="0" err="1">
                <a:solidFill>
                  <a:srgbClr val="0070C0"/>
                </a:solidFill>
              </a:rPr>
              <a:t>блудодеяния</a:t>
            </a:r>
            <a:r>
              <a:rPr lang="ru-RU" dirty="0">
                <a:solidFill>
                  <a:srgbClr val="0070C0"/>
                </a:solidFill>
              </a:rPr>
              <a:t>. Именно тогда </a:t>
            </a:r>
            <a:r>
              <a:rPr lang="ru-RU" dirty="0" err="1">
                <a:solidFill>
                  <a:srgbClr val="0070C0"/>
                </a:solidFill>
              </a:rPr>
              <a:t>Нимрод</a:t>
            </a:r>
            <a:r>
              <a:rPr lang="ru-RU" dirty="0">
                <a:solidFill>
                  <a:srgbClr val="0070C0"/>
                </a:solidFill>
              </a:rPr>
              <a:t>, основатель Вавилона, женился на женщине по имени Семирамида, которая и создала тайную вавилонскую религию. Она утверждала,  что пережила непорочное зачатие и что ее сын, который был позже убит, воскрес.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ru-RU" dirty="0">
                <a:solidFill>
                  <a:srgbClr val="0070C0"/>
                </a:solidFill>
              </a:rPr>
              <a:t>Она была известна как богиня неба </a:t>
            </a:r>
            <a:r>
              <a:rPr lang="en-US" dirty="0">
                <a:solidFill>
                  <a:srgbClr val="0070C0"/>
                </a:solidFill>
              </a:rPr>
              <a:t>(</a:t>
            </a:r>
            <a:r>
              <a:rPr lang="ru-RU" dirty="0" err="1">
                <a:solidFill>
                  <a:srgbClr val="0070C0"/>
                </a:solidFill>
              </a:rPr>
              <a:t>Иер</a:t>
            </a:r>
            <a:r>
              <a:rPr lang="ru-RU" dirty="0">
                <a:solidFill>
                  <a:srgbClr val="0070C0"/>
                </a:solidFill>
              </a:rPr>
              <a:t>. </a:t>
            </a:r>
            <a:r>
              <a:rPr lang="en-US" dirty="0">
                <a:solidFill>
                  <a:srgbClr val="0070C0"/>
                </a:solidFill>
              </a:rPr>
              <a:t>7:18; 44:17). </a:t>
            </a:r>
            <a:r>
              <a:rPr lang="ru-RU" dirty="0">
                <a:solidFill>
                  <a:srgbClr val="0070C0"/>
                </a:solidFill>
              </a:rPr>
              <a:t>Именно эта религия, будучи совокупностью мирового зла, нечестия и ненависти по отношению к Богу – является полной противоположностью Ему и выступает против Него. 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227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0414" y="0"/>
            <a:ext cx="12896193" cy="119817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dirty="0">
                <a:solidFill>
                  <a:srgbClr val="FF0000"/>
                </a:solidFill>
              </a:rPr>
              <a:t>2-я</a:t>
            </a:r>
            <a:r>
              <a:rPr lang="en-US" sz="4900" b="1" dirty="0">
                <a:solidFill>
                  <a:srgbClr val="FF0000"/>
                </a:solidFill>
              </a:rPr>
              <a:t> </a:t>
            </a:r>
            <a:r>
              <a:rPr lang="ru-RU" sz="4900" b="1" dirty="0">
                <a:solidFill>
                  <a:srgbClr val="FF0000"/>
                </a:solidFill>
              </a:rPr>
              <a:t>ПОЛОВИНА</a:t>
            </a:r>
            <a:r>
              <a:rPr lang="en-US" sz="4900" b="1" dirty="0">
                <a:solidFill>
                  <a:srgbClr val="FF0000"/>
                </a:solidFill>
              </a:rPr>
              <a:t>: </a:t>
            </a:r>
            <a:r>
              <a:rPr lang="ru-RU" sz="4900" b="1" dirty="0"/>
              <a:t>цель религиозного Вавилона</a:t>
            </a:r>
            <a:br>
              <a:rPr lang="en-US" b="1" dirty="0"/>
            </a:br>
            <a:r>
              <a:rPr lang="ru-RU" sz="3600" dirty="0"/>
              <a:t>Откровение </a:t>
            </a:r>
            <a:r>
              <a:rPr lang="en-US" sz="3600" dirty="0"/>
              <a:t>17</a:t>
            </a:r>
          </a:p>
        </p:txBody>
      </p:sp>
      <p:sp>
        <p:nvSpPr>
          <p:cNvPr id="7" name="Rectangle 6"/>
          <p:cNvSpPr/>
          <p:nvPr/>
        </p:nvSpPr>
        <p:spPr>
          <a:xfrm>
            <a:off x="175861" y="1471042"/>
            <a:ext cx="6097345" cy="258532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365760" lvl="1" indent="-365760"/>
            <a:r>
              <a:rPr lang="en-US" dirty="0">
                <a:solidFill>
                  <a:prstClr val="black"/>
                </a:solidFill>
              </a:rPr>
              <a:t>1 </a:t>
            </a:r>
            <a:r>
              <a:rPr lang="ru-RU" dirty="0">
                <a:solidFill>
                  <a:prstClr val="black"/>
                </a:solidFill>
              </a:rPr>
              <a:t>	И пришел один из семи Ангелов, имеющих семь чаш, и, говоря со мною, сказал мне: подойди, я покажу тебе суд над великою блудницею, сидящею на водах многих</a:t>
            </a:r>
            <a:r>
              <a:rPr lang="en-US" dirty="0">
                <a:solidFill>
                  <a:prstClr val="black"/>
                </a:solidFill>
              </a:rPr>
              <a:t>,</a:t>
            </a:r>
          </a:p>
          <a:p>
            <a:pPr marL="365760" lvl="1" indent="-365760"/>
            <a:r>
              <a:rPr lang="en-US" dirty="0">
                <a:solidFill>
                  <a:prstClr val="black"/>
                </a:solidFill>
              </a:rPr>
              <a:t>2 </a:t>
            </a:r>
            <a:r>
              <a:rPr lang="ru-RU" dirty="0">
                <a:solidFill>
                  <a:prstClr val="black"/>
                </a:solidFill>
              </a:rPr>
              <a:t>	с нею </a:t>
            </a:r>
            <a:r>
              <a:rPr lang="ru-RU" dirty="0" err="1">
                <a:solidFill>
                  <a:prstClr val="black"/>
                </a:solidFill>
              </a:rPr>
              <a:t>блудодействовали</a:t>
            </a:r>
            <a:r>
              <a:rPr lang="ru-RU" dirty="0">
                <a:solidFill>
                  <a:prstClr val="black"/>
                </a:solidFill>
              </a:rPr>
              <a:t> цари земные, и вином ее </a:t>
            </a:r>
            <a:r>
              <a:rPr lang="ru-RU" dirty="0" err="1">
                <a:solidFill>
                  <a:prstClr val="black"/>
                </a:solidFill>
              </a:rPr>
              <a:t>блудодеяния</a:t>
            </a:r>
            <a:r>
              <a:rPr lang="ru-RU" dirty="0">
                <a:solidFill>
                  <a:prstClr val="black"/>
                </a:solidFill>
              </a:rPr>
              <a:t> упивались живущие на земле</a:t>
            </a:r>
            <a:r>
              <a:rPr lang="en-US" dirty="0">
                <a:solidFill>
                  <a:prstClr val="black"/>
                </a:solidFill>
              </a:rPr>
              <a:t>.</a:t>
            </a:r>
          </a:p>
          <a:p>
            <a:pPr marL="365760" lvl="1" indent="-365760"/>
            <a:r>
              <a:rPr lang="en-US" dirty="0">
                <a:solidFill>
                  <a:prstClr val="black"/>
                </a:solidFill>
              </a:rPr>
              <a:t>7 </a:t>
            </a:r>
            <a:r>
              <a:rPr lang="ru-RU" dirty="0">
                <a:solidFill>
                  <a:prstClr val="black"/>
                </a:solidFill>
              </a:rPr>
              <a:t>	И сказал мне Ангел: что ты дивишься? я скажу тебе тайну жены сей и зверя, носящего ее, имеющего семь голов и десять рогов</a:t>
            </a:r>
            <a:r>
              <a:rPr lang="en-US" dirty="0">
                <a:solidFill>
                  <a:prstClr val="black"/>
                </a:solidFill>
              </a:rPr>
              <a:t>.</a:t>
            </a:r>
          </a:p>
          <a:p>
            <a:pPr lvl="1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85860" y="1471042"/>
            <a:ext cx="69643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Блудницу будет поддерживать антихрист и в конечном счете – сатана </a:t>
            </a:r>
            <a:r>
              <a:rPr lang="en-US" dirty="0">
                <a:solidFill>
                  <a:srgbClr val="0070C0"/>
                </a:solidFill>
              </a:rPr>
              <a:t>(</a:t>
            </a:r>
            <a:r>
              <a:rPr lang="ru-RU" dirty="0">
                <a:solidFill>
                  <a:srgbClr val="0070C0"/>
                </a:solidFill>
              </a:rPr>
              <a:t>ср. </a:t>
            </a:r>
            <a:r>
              <a:rPr lang="ru-RU" dirty="0" err="1">
                <a:solidFill>
                  <a:srgbClr val="0070C0"/>
                </a:solidFill>
              </a:rPr>
              <a:t>Отк</a:t>
            </a:r>
            <a:r>
              <a:rPr lang="ru-RU" dirty="0">
                <a:solidFill>
                  <a:srgbClr val="0070C0"/>
                </a:solidFill>
              </a:rPr>
              <a:t>. </a:t>
            </a:r>
            <a:r>
              <a:rPr lang="en-US" dirty="0">
                <a:solidFill>
                  <a:srgbClr val="0070C0"/>
                </a:solidFill>
              </a:rPr>
              <a:t>12:3). </a:t>
            </a:r>
            <a:r>
              <a:rPr lang="ru-RU" dirty="0">
                <a:solidFill>
                  <a:srgbClr val="0070C0"/>
                </a:solidFill>
              </a:rPr>
              <a:t>Она – единая мировая религия </a:t>
            </a:r>
            <a:r>
              <a:rPr lang="en-US" dirty="0">
                <a:solidFill>
                  <a:srgbClr val="0070C0"/>
                </a:solidFill>
              </a:rPr>
              <a:t>(</a:t>
            </a:r>
            <a:r>
              <a:rPr lang="ru-RU" dirty="0">
                <a:solidFill>
                  <a:srgbClr val="0070C0"/>
                </a:solidFill>
              </a:rPr>
              <a:t>ср. </a:t>
            </a:r>
            <a:r>
              <a:rPr lang="ru-RU" dirty="0" err="1">
                <a:solidFill>
                  <a:srgbClr val="0070C0"/>
                </a:solidFill>
              </a:rPr>
              <a:t>Отк</a:t>
            </a:r>
            <a:r>
              <a:rPr lang="ru-RU" dirty="0">
                <a:solidFill>
                  <a:srgbClr val="0070C0"/>
                </a:solidFill>
              </a:rPr>
              <a:t>. </a:t>
            </a:r>
            <a:r>
              <a:rPr lang="en-US" dirty="0">
                <a:solidFill>
                  <a:srgbClr val="0070C0"/>
                </a:solidFill>
              </a:rPr>
              <a:t>17:15) – </a:t>
            </a:r>
            <a:r>
              <a:rPr lang="ru-RU" dirty="0">
                <a:solidFill>
                  <a:srgbClr val="0070C0"/>
                </a:solidFill>
              </a:rPr>
              <a:t>объединит мировых правителей и неверующих</a:t>
            </a:r>
            <a:r>
              <a:rPr lang="en-US" dirty="0">
                <a:solidFill>
                  <a:srgbClr val="0070C0"/>
                </a:solidFill>
              </a:rPr>
              <a:t>. </a:t>
            </a:r>
            <a:r>
              <a:rPr lang="ru-RU" dirty="0">
                <a:solidFill>
                  <a:srgbClr val="0070C0"/>
                </a:solidFill>
              </a:rPr>
              <a:t>Это будет осуществлено лжепророком, который заставит людей всего мира поклоняться антихристу и его живому образу в Иерусалимском храме</a:t>
            </a:r>
            <a:r>
              <a:rPr lang="en-US" dirty="0">
                <a:solidFill>
                  <a:srgbClr val="0070C0"/>
                </a:solidFill>
              </a:rPr>
              <a:t> (</a:t>
            </a:r>
            <a:r>
              <a:rPr lang="ru-RU" dirty="0" err="1">
                <a:solidFill>
                  <a:srgbClr val="0070C0"/>
                </a:solidFill>
              </a:rPr>
              <a:t>Отк</a:t>
            </a:r>
            <a:r>
              <a:rPr lang="ru-RU" dirty="0">
                <a:solidFill>
                  <a:srgbClr val="0070C0"/>
                </a:solidFill>
              </a:rPr>
              <a:t>. </a:t>
            </a:r>
            <a:r>
              <a:rPr lang="en-US" dirty="0">
                <a:solidFill>
                  <a:srgbClr val="0070C0"/>
                </a:solidFill>
              </a:rPr>
              <a:t>13:11-15). </a:t>
            </a:r>
            <a:r>
              <a:rPr lang="ru-RU" dirty="0">
                <a:solidFill>
                  <a:srgbClr val="0070C0"/>
                </a:solidFill>
              </a:rPr>
              <a:t>Он также внедрит начертание зверя, которое должны принять все</a:t>
            </a:r>
            <a:r>
              <a:rPr lang="en-US" dirty="0">
                <a:solidFill>
                  <a:srgbClr val="0070C0"/>
                </a:solidFill>
              </a:rPr>
              <a:t> (</a:t>
            </a:r>
            <a:r>
              <a:rPr lang="ru-RU" dirty="0" err="1">
                <a:solidFill>
                  <a:srgbClr val="0070C0"/>
                </a:solidFill>
              </a:rPr>
              <a:t>Отк</a:t>
            </a:r>
            <a:r>
              <a:rPr lang="ru-RU" dirty="0">
                <a:solidFill>
                  <a:srgbClr val="0070C0"/>
                </a:solidFill>
              </a:rPr>
              <a:t>. 1</a:t>
            </a:r>
            <a:r>
              <a:rPr lang="en-US" dirty="0">
                <a:solidFill>
                  <a:srgbClr val="0070C0"/>
                </a:solidFill>
              </a:rPr>
              <a:t>3:16-17).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75861" y="4578545"/>
            <a:ext cx="6097345" cy="175432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365760" indent="-457200"/>
            <a:r>
              <a:rPr lang="en-US" dirty="0">
                <a:solidFill>
                  <a:prstClr val="black"/>
                </a:solidFill>
              </a:rPr>
              <a:t>16 </a:t>
            </a:r>
            <a:r>
              <a:rPr lang="ru-RU" dirty="0">
                <a:solidFill>
                  <a:prstClr val="black"/>
                </a:solidFill>
              </a:rPr>
              <a:t>	И десять рогов, которые ты видел на звере, сии возненавидят блудницу, и разорят ее, и обнажат, и плоть ее съедят, и сожгут ее в огне</a:t>
            </a:r>
            <a:r>
              <a:rPr lang="en-US" dirty="0">
                <a:solidFill>
                  <a:prstClr val="black"/>
                </a:solidFill>
              </a:rPr>
              <a:t>.</a:t>
            </a:r>
          </a:p>
          <a:p>
            <a:pPr marL="274320" indent="-457200"/>
            <a:r>
              <a:rPr lang="en-US" dirty="0">
                <a:solidFill>
                  <a:prstClr val="black"/>
                </a:solidFill>
              </a:rPr>
              <a:t>17 </a:t>
            </a:r>
            <a:r>
              <a:rPr lang="ru-RU" dirty="0">
                <a:solidFill>
                  <a:prstClr val="black"/>
                </a:solidFill>
              </a:rPr>
              <a:t>потому что Бог положил им на сердце - исполнить волю Его, исполнить одну волю, и отдать царство их зверю, доколе не исполнятся слова Божии</a:t>
            </a:r>
            <a:r>
              <a:rPr lang="en-US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85860" y="4578545"/>
            <a:ext cx="69643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Однако, в конце концов, антихрист вместе с 10 мировыми правителями уничтожит единую мировую религию, когда он достигнет своих целей (подчинив мир себе). Инициатором этого уничтожения будет Бог.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34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 animBg="1"/>
      <p:bldP spid="1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21987" y="-4397"/>
            <a:ext cx="13093046" cy="119817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dirty="0">
                <a:solidFill>
                  <a:srgbClr val="FF0000"/>
                </a:solidFill>
              </a:rPr>
              <a:t>2-я</a:t>
            </a:r>
            <a:r>
              <a:rPr lang="en-US" sz="4900" b="1" dirty="0">
                <a:solidFill>
                  <a:srgbClr val="FF0000"/>
                </a:solidFill>
              </a:rPr>
              <a:t> </a:t>
            </a:r>
            <a:r>
              <a:rPr lang="ru-RU" sz="4900" b="1" dirty="0">
                <a:solidFill>
                  <a:srgbClr val="FF0000"/>
                </a:solidFill>
              </a:rPr>
              <a:t>ПОЛОВИНА</a:t>
            </a:r>
            <a:r>
              <a:rPr lang="en-US" sz="4900" b="1" dirty="0">
                <a:solidFill>
                  <a:srgbClr val="FF0000"/>
                </a:solidFill>
              </a:rPr>
              <a:t>: </a:t>
            </a:r>
            <a:r>
              <a:rPr lang="ru-RU" sz="4900" b="1" dirty="0"/>
              <a:t>главный город религиозного Вавилона</a:t>
            </a:r>
            <a:br>
              <a:rPr lang="en-US" sz="4800" b="1" dirty="0"/>
            </a:br>
            <a:r>
              <a:rPr lang="ru-RU" sz="3600" dirty="0"/>
              <a:t>Откровение </a:t>
            </a:r>
            <a:r>
              <a:rPr lang="en-US" sz="3600" dirty="0"/>
              <a:t>17</a:t>
            </a:r>
          </a:p>
        </p:txBody>
      </p:sp>
      <p:sp>
        <p:nvSpPr>
          <p:cNvPr id="4" name="Rectangle 3"/>
          <p:cNvSpPr/>
          <p:nvPr/>
        </p:nvSpPr>
        <p:spPr>
          <a:xfrm>
            <a:off x="196886" y="1356401"/>
            <a:ext cx="4172850" cy="286232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365760" indent="-365760">
              <a:buFontTx/>
              <a:buAutoNum type="arabicPlain" startAt="18"/>
            </a:pPr>
            <a:endParaRPr lang="en-US" dirty="0">
              <a:solidFill>
                <a:prstClr val="black"/>
              </a:solidFill>
            </a:endParaRPr>
          </a:p>
          <a:p>
            <a:pPr marL="365760" indent="-365760">
              <a:buFontTx/>
              <a:buAutoNum type="arabicPlain" startAt="18"/>
            </a:pPr>
            <a:r>
              <a:rPr lang="ru-RU" dirty="0">
                <a:solidFill>
                  <a:prstClr val="black"/>
                </a:solidFill>
              </a:rPr>
              <a:t>Жена же, которую ты видел, есть </a:t>
            </a:r>
            <a:r>
              <a:rPr lang="ru-RU" dirty="0">
                <a:solidFill>
                  <a:srgbClr val="0070C0"/>
                </a:solidFill>
              </a:rPr>
              <a:t>великий город</a:t>
            </a:r>
            <a:r>
              <a:rPr lang="ru-RU" dirty="0">
                <a:solidFill>
                  <a:prstClr val="black"/>
                </a:solidFill>
              </a:rPr>
              <a:t>, царствующий над земными царями</a:t>
            </a:r>
            <a:endParaRPr lang="en-US" dirty="0">
              <a:solidFill>
                <a:prstClr val="black"/>
              </a:solidFill>
            </a:endParaRPr>
          </a:p>
          <a:p>
            <a:pPr marL="365760" indent="-365760">
              <a:buFontTx/>
              <a:buAutoNum type="arabicPlain" startAt="18"/>
            </a:pPr>
            <a:endParaRPr lang="en-US" dirty="0">
              <a:solidFill>
                <a:prstClr val="black"/>
              </a:solidFill>
            </a:endParaRPr>
          </a:p>
          <a:p>
            <a:pPr marL="365760" indent="-365760"/>
            <a:r>
              <a:rPr lang="en-US" dirty="0">
                <a:solidFill>
                  <a:prstClr val="black"/>
                </a:solidFill>
              </a:rPr>
              <a:t>6    </a:t>
            </a:r>
            <a:r>
              <a:rPr lang="ru-RU" dirty="0">
                <a:solidFill>
                  <a:prstClr val="black"/>
                </a:solidFill>
              </a:rPr>
              <a:t>Я видел, что жена упоена была кровью святых и кровью свидетелей </a:t>
            </a:r>
            <a:r>
              <a:rPr lang="ru-RU" dirty="0" err="1">
                <a:solidFill>
                  <a:prstClr val="black"/>
                </a:solidFill>
              </a:rPr>
              <a:t>Иисусовых</a:t>
            </a:r>
            <a:r>
              <a:rPr lang="ru-RU" dirty="0">
                <a:solidFill>
                  <a:prstClr val="black"/>
                </a:solidFill>
              </a:rPr>
              <a:t>, и видя ее, дивился удивлением великим</a:t>
            </a:r>
            <a:r>
              <a:rPr lang="en-US" dirty="0">
                <a:solidFill>
                  <a:prstClr val="black"/>
                </a:solidFill>
              </a:rPr>
              <a:t>.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33743" y="1225689"/>
            <a:ext cx="898779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Что это за город? Некоторые считают</a:t>
            </a:r>
            <a:r>
              <a:rPr lang="en-US" dirty="0">
                <a:solidFill>
                  <a:srgbClr val="0070C0"/>
                </a:solidFill>
              </a:rPr>
              <a:t>: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70C0"/>
                </a:solidFill>
              </a:rPr>
              <a:t>Восстановленный древний Вавилон</a:t>
            </a:r>
            <a:endParaRPr lang="en-US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70C0"/>
                </a:solidFill>
              </a:rPr>
              <a:t>Рим </a:t>
            </a:r>
            <a:r>
              <a:rPr lang="en-US" dirty="0">
                <a:solidFill>
                  <a:srgbClr val="0070C0"/>
                </a:solidFill>
              </a:rPr>
              <a:t>(</a:t>
            </a:r>
            <a:r>
              <a:rPr lang="ru-RU" dirty="0">
                <a:solidFill>
                  <a:srgbClr val="0070C0"/>
                </a:solidFill>
              </a:rPr>
              <a:t>штаб-квартира Римско-католической церкви)</a:t>
            </a:r>
            <a:endParaRPr lang="en-US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70C0"/>
                </a:solidFill>
              </a:rPr>
              <a:t>Дубай </a:t>
            </a:r>
            <a:r>
              <a:rPr lang="en-US" dirty="0">
                <a:solidFill>
                  <a:srgbClr val="0070C0"/>
                </a:solidFill>
              </a:rPr>
              <a:t>(</a:t>
            </a:r>
            <a:r>
              <a:rPr lang="ru-RU" dirty="0">
                <a:solidFill>
                  <a:srgbClr val="0070C0"/>
                </a:solidFill>
              </a:rPr>
              <a:t>где находятся высочайшие здания мира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ru-RU" dirty="0">
                <a:solidFill>
                  <a:srgbClr val="0070C0"/>
                </a:solidFill>
              </a:rPr>
              <a:t>для некоторых это символ Вавилонской башни)</a:t>
            </a:r>
            <a:r>
              <a:rPr lang="en-US" dirty="0">
                <a:solidFill>
                  <a:srgbClr val="0070C0"/>
                </a:solidFill>
              </a:rPr>
              <a:t>. </a:t>
            </a:r>
            <a:r>
              <a:rPr lang="ru-RU" dirty="0">
                <a:solidFill>
                  <a:srgbClr val="0070C0"/>
                </a:solidFill>
              </a:rPr>
              <a:t>Это «</a:t>
            </a:r>
            <a:r>
              <a:rPr lang="ru-RU" dirty="0" err="1">
                <a:solidFill>
                  <a:srgbClr val="0070C0"/>
                </a:solidFill>
              </a:rPr>
              <a:t>Бурдж-Халифа</a:t>
            </a:r>
            <a:r>
              <a:rPr lang="ru-RU" dirty="0">
                <a:solidFill>
                  <a:srgbClr val="0070C0"/>
                </a:solidFill>
              </a:rPr>
              <a:t>». 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ru-RU" dirty="0">
                <a:solidFill>
                  <a:srgbClr val="0070C0"/>
                </a:solidFill>
              </a:rPr>
              <a:t>Халифа – гражданский и религиозный лидер, который представляет Аллаха на земле и, по мнению некоторых, он объединит всех мусульман и их земли, завоюет и подчинит себе оставшийся мир, что и является целью ислама.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ru-RU" dirty="0">
                <a:solidFill>
                  <a:srgbClr val="0070C0"/>
                </a:solidFill>
              </a:rPr>
              <a:t>Цель Дубай в том, чтобы стать всемирным экономическим центром)</a:t>
            </a:r>
            <a:endParaRPr lang="en-US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70C0"/>
                </a:solidFill>
              </a:rPr>
              <a:t>Иерусалим </a:t>
            </a:r>
            <a:r>
              <a:rPr lang="en-US" dirty="0">
                <a:solidFill>
                  <a:srgbClr val="0070C0"/>
                </a:solidFill>
              </a:rPr>
              <a:t>(</a:t>
            </a:r>
            <a:r>
              <a:rPr lang="ru-RU" dirty="0">
                <a:solidFill>
                  <a:srgbClr val="0070C0"/>
                </a:solidFill>
              </a:rPr>
              <a:t>назван «великим городом»  </a:t>
            </a:r>
            <a:r>
              <a:rPr lang="ru-RU" dirty="0" err="1">
                <a:solidFill>
                  <a:srgbClr val="0070C0"/>
                </a:solidFill>
              </a:rPr>
              <a:t>Отк</a:t>
            </a:r>
            <a:r>
              <a:rPr lang="ru-RU" dirty="0">
                <a:solidFill>
                  <a:srgbClr val="0070C0"/>
                </a:solidFill>
              </a:rPr>
              <a:t>. </a:t>
            </a:r>
            <a:r>
              <a:rPr lang="en-US" dirty="0">
                <a:solidFill>
                  <a:srgbClr val="0070C0"/>
                </a:solidFill>
              </a:rPr>
              <a:t>11:8)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70C0"/>
                </a:solidFill>
              </a:rPr>
              <a:t>В настоящее время никому не известно</a:t>
            </a:r>
            <a:r>
              <a:rPr lang="en-US" dirty="0">
                <a:solidFill>
                  <a:srgbClr val="0070C0"/>
                </a:solidFill>
              </a:rPr>
              <a:t>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8953" y="4523232"/>
            <a:ext cx="1351911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Похоже, что Иерусалим может быть этим «религиозным Вавилоном», чем он, скорее всего и станет – религиозным мировым центром. Он уже не только считается самым святым городом в мире, но и во время великой скорби антихристу будут поклоняться в еврейском храме, находящемся в этом городе </a:t>
            </a:r>
            <a:r>
              <a:rPr lang="en-US" dirty="0">
                <a:solidFill>
                  <a:srgbClr val="0070C0"/>
                </a:solidFill>
              </a:rPr>
              <a:t>(</a:t>
            </a:r>
            <a:r>
              <a:rPr lang="ru-RU" dirty="0" err="1">
                <a:solidFill>
                  <a:srgbClr val="0070C0"/>
                </a:solidFill>
              </a:rPr>
              <a:t>Отк</a:t>
            </a:r>
            <a:r>
              <a:rPr lang="ru-RU" dirty="0">
                <a:solidFill>
                  <a:srgbClr val="0070C0"/>
                </a:solidFill>
              </a:rPr>
              <a:t>. </a:t>
            </a:r>
            <a:r>
              <a:rPr lang="en-US" dirty="0">
                <a:solidFill>
                  <a:srgbClr val="0070C0"/>
                </a:solidFill>
              </a:rPr>
              <a:t>13:15). </a:t>
            </a:r>
            <a:r>
              <a:rPr lang="ru-RU" dirty="0">
                <a:solidFill>
                  <a:srgbClr val="0070C0"/>
                </a:solidFill>
              </a:rPr>
              <a:t>На протяжение своей истории Иерусалим был причастен к смерти многих верующих – ветхозаветных пророков, апостола Иакова, Стефана, Иисуса и других верующих</a:t>
            </a:r>
            <a:r>
              <a:rPr lang="en-US" dirty="0">
                <a:solidFill>
                  <a:srgbClr val="0070C0"/>
                </a:solidFill>
              </a:rPr>
              <a:t> (</a:t>
            </a:r>
            <a:r>
              <a:rPr lang="ru-RU" dirty="0">
                <a:solidFill>
                  <a:srgbClr val="0070C0"/>
                </a:solidFill>
              </a:rPr>
              <a:t>2 Пар. </a:t>
            </a:r>
            <a:r>
              <a:rPr lang="en-US" dirty="0">
                <a:solidFill>
                  <a:srgbClr val="0070C0"/>
                </a:solidFill>
              </a:rPr>
              <a:t>24:20-22; </a:t>
            </a:r>
            <a:r>
              <a:rPr lang="ru-RU" dirty="0" err="1">
                <a:solidFill>
                  <a:srgbClr val="0070C0"/>
                </a:solidFill>
              </a:rPr>
              <a:t>Мф</a:t>
            </a:r>
            <a:r>
              <a:rPr lang="ru-RU" dirty="0">
                <a:solidFill>
                  <a:srgbClr val="0070C0"/>
                </a:solidFill>
              </a:rPr>
              <a:t>. </a:t>
            </a:r>
            <a:r>
              <a:rPr lang="en-US" dirty="0">
                <a:solidFill>
                  <a:srgbClr val="0070C0"/>
                </a:solidFill>
              </a:rPr>
              <a:t>23:30,37; </a:t>
            </a:r>
            <a:r>
              <a:rPr lang="ru-RU" dirty="0" err="1">
                <a:solidFill>
                  <a:srgbClr val="0070C0"/>
                </a:solidFill>
              </a:rPr>
              <a:t>Деян</a:t>
            </a:r>
            <a:r>
              <a:rPr lang="ru-RU" dirty="0">
                <a:solidFill>
                  <a:srgbClr val="0070C0"/>
                </a:solidFill>
              </a:rPr>
              <a:t>. </a:t>
            </a:r>
            <a:r>
              <a:rPr lang="en-US" dirty="0">
                <a:solidFill>
                  <a:srgbClr val="0070C0"/>
                </a:solidFill>
              </a:rPr>
              <a:t>7:52,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59-6:1; 9:1,13,21; 12:2; 22:4; 26:10) </a:t>
            </a:r>
            <a:r>
              <a:rPr lang="ru-RU" dirty="0">
                <a:solidFill>
                  <a:srgbClr val="0070C0"/>
                </a:solidFill>
              </a:rPr>
              <a:t>и в этом городе произойдет убийство двух пророков в конце первой половины великой скорби</a:t>
            </a:r>
            <a:r>
              <a:rPr lang="en-US" dirty="0">
                <a:solidFill>
                  <a:srgbClr val="0070C0"/>
                </a:solidFill>
              </a:rPr>
              <a:t> (</a:t>
            </a:r>
            <a:r>
              <a:rPr lang="ru-RU" dirty="0" err="1">
                <a:solidFill>
                  <a:srgbClr val="0070C0"/>
                </a:solidFill>
              </a:rPr>
              <a:t>Отк</a:t>
            </a:r>
            <a:r>
              <a:rPr lang="ru-RU" dirty="0">
                <a:solidFill>
                  <a:srgbClr val="0070C0"/>
                </a:solidFill>
              </a:rPr>
              <a:t>. </a:t>
            </a:r>
            <a:r>
              <a:rPr lang="en-US" dirty="0">
                <a:solidFill>
                  <a:srgbClr val="0070C0"/>
                </a:solidFill>
              </a:rPr>
              <a:t>11:7-10). </a:t>
            </a:r>
            <a:r>
              <a:rPr lang="ru-RU" dirty="0">
                <a:solidFill>
                  <a:srgbClr val="0070C0"/>
                </a:solidFill>
              </a:rPr>
              <a:t>Иерусалим – это также «великий город, который духовно называется Содом и Египет, где и Господь наш распят» </a:t>
            </a:r>
            <a:r>
              <a:rPr lang="en-US" dirty="0">
                <a:solidFill>
                  <a:srgbClr val="0070C0"/>
                </a:solidFill>
              </a:rPr>
              <a:t>(</a:t>
            </a:r>
            <a:r>
              <a:rPr lang="ru-RU" dirty="0" err="1">
                <a:solidFill>
                  <a:srgbClr val="0070C0"/>
                </a:solidFill>
              </a:rPr>
              <a:t>Отк</a:t>
            </a:r>
            <a:r>
              <a:rPr lang="ru-RU" dirty="0">
                <a:solidFill>
                  <a:srgbClr val="0070C0"/>
                </a:solidFill>
              </a:rPr>
              <a:t>. </a:t>
            </a:r>
            <a:r>
              <a:rPr lang="en-US" dirty="0">
                <a:solidFill>
                  <a:srgbClr val="0070C0"/>
                </a:solidFill>
              </a:rPr>
              <a:t>11:8). </a:t>
            </a:r>
            <a:r>
              <a:rPr lang="ru-RU" dirty="0">
                <a:solidFill>
                  <a:srgbClr val="0070C0"/>
                </a:solidFill>
              </a:rPr>
              <a:t>Содом производит нечестие в Иерусалиме </a:t>
            </a:r>
            <a:r>
              <a:rPr lang="en-US" dirty="0">
                <a:solidFill>
                  <a:srgbClr val="0070C0"/>
                </a:solidFill>
              </a:rPr>
              <a:t>(</a:t>
            </a:r>
            <a:r>
              <a:rPr lang="ru-RU" dirty="0">
                <a:solidFill>
                  <a:srgbClr val="0070C0"/>
                </a:solidFill>
              </a:rPr>
              <a:t>Быт. </a:t>
            </a:r>
            <a:r>
              <a:rPr lang="en-US" dirty="0">
                <a:solidFill>
                  <a:srgbClr val="0070C0"/>
                </a:solidFill>
              </a:rPr>
              <a:t>18:20; 19:1-11)</a:t>
            </a:r>
            <a:r>
              <a:rPr lang="ru-RU" dirty="0">
                <a:solidFill>
                  <a:srgbClr val="0070C0"/>
                </a:solidFill>
              </a:rPr>
              <a:t>, а Египет –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ru-RU" dirty="0">
                <a:solidFill>
                  <a:srgbClr val="0070C0"/>
                </a:solidFill>
              </a:rPr>
              <a:t>идолослужение и </a:t>
            </a:r>
            <a:r>
              <a:rPr lang="ru-RU" dirty="0" err="1">
                <a:solidFill>
                  <a:srgbClr val="0070C0"/>
                </a:solidFill>
              </a:rPr>
              <a:t>лжерелигии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 (</a:t>
            </a:r>
            <a:r>
              <a:rPr lang="ru-RU" dirty="0" err="1">
                <a:solidFill>
                  <a:srgbClr val="0070C0"/>
                </a:solidFill>
              </a:rPr>
              <a:t>Нав</a:t>
            </a:r>
            <a:r>
              <a:rPr lang="ru-RU" dirty="0">
                <a:solidFill>
                  <a:srgbClr val="0070C0"/>
                </a:solidFill>
              </a:rPr>
              <a:t>. </a:t>
            </a:r>
            <a:r>
              <a:rPr lang="en-US" dirty="0">
                <a:solidFill>
                  <a:srgbClr val="0070C0"/>
                </a:solidFill>
              </a:rPr>
              <a:t>24:14; </a:t>
            </a:r>
            <a:r>
              <a:rPr lang="ru-RU" dirty="0" err="1">
                <a:solidFill>
                  <a:srgbClr val="0070C0"/>
                </a:solidFill>
              </a:rPr>
              <a:t>Ис</a:t>
            </a:r>
            <a:r>
              <a:rPr lang="ru-RU" dirty="0">
                <a:solidFill>
                  <a:srgbClr val="0070C0"/>
                </a:solidFill>
              </a:rPr>
              <a:t>. </a:t>
            </a:r>
            <a:r>
              <a:rPr lang="en-US" dirty="0">
                <a:solidFill>
                  <a:srgbClr val="0070C0"/>
                </a:solidFill>
              </a:rPr>
              <a:t>19:1-3; </a:t>
            </a:r>
            <a:r>
              <a:rPr lang="ru-RU" dirty="0" err="1">
                <a:solidFill>
                  <a:srgbClr val="0070C0"/>
                </a:solidFill>
              </a:rPr>
              <a:t>Иер</a:t>
            </a:r>
            <a:r>
              <a:rPr lang="ru-RU" dirty="0">
                <a:solidFill>
                  <a:srgbClr val="0070C0"/>
                </a:solidFill>
              </a:rPr>
              <a:t>. </a:t>
            </a:r>
            <a:r>
              <a:rPr lang="en-US" dirty="0">
                <a:solidFill>
                  <a:srgbClr val="0070C0"/>
                </a:solidFill>
              </a:rPr>
              <a:t>43:13).</a:t>
            </a:r>
          </a:p>
        </p:txBody>
      </p:sp>
    </p:spTree>
    <p:extLst>
      <p:ext uri="{BB962C8B-B14F-4D97-AF65-F5344CB8AC3E}">
        <p14:creationId xmlns:p14="http://schemas.microsoft.com/office/powerpoint/2010/main" val="415414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FF33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6808122" y="1759033"/>
            <a:ext cx="329213" cy="42034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2502" y="1924"/>
            <a:ext cx="7511694" cy="601828"/>
          </a:xfrm>
        </p:spPr>
        <p:txBody>
          <a:bodyPr>
            <a:noAutofit/>
          </a:bodyPr>
          <a:lstStyle/>
          <a:p>
            <a:pPr algn="ctr"/>
            <a:r>
              <a:rPr lang="ru-RU" b="1" dirty="0"/>
              <a:t>Великая скорбь: </a:t>
            </a:r>
            <a:r>
              <a:rPr lang="ru-RU" sz="3200" b="1" dirty="0"/>
              <a:t>основные события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10207" y="6295697"/>
            <a:ext cx="1350579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			</a:t>
            </a:r>
            <a:r>
              <a:rPr lang="en-US" dirty="0">
                <a:solidFill>
                  <a:srgbClr val="FF0000"/>
                </a:solidFill>
              </a:rPr>
              <a:t>3 ½ </a:t>
            </a:r>
            <a:r>
              <a:rPr lang="ru-RU" dirty="0">
                <a:solidFill>
                  <a:srgbClr val="FF0000"/>
                </a:solidFill>
              </a:rPr>
              <a:t>года</a:t>
            </a:r>
            <a:r>
              <a:rPr lang="en-US" dirty="0">
                <a:solidFill>
                  <a:srgbClr val="FF0000"/>
                </a:solidFill>
              </a:rPr>
              <a:t>				    | 			3 ½ </a:t>
            </a:r>
            <a:r>
              <a:rPr lang="ru-RU" dirty="0">
                <a:solidFill>
                  <a:srgbClr val="FF0000"/>
                </a:solidFill>
              </a:rPr>
              <a:t>года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Up Arrow 3"/>
          <p:cNvSpPr/>
          <p:nvPr/>
        </p:nvSpPr>
        <p:spPr>
          <a:xfrm>
            <a:off x="0" y="2322786"/>
            <a:ext cx="294290" cy="439332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rot="16200000">
            <a:off x="-608449" y="703412"/>
            <a:ext cx="214022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Восхищение </a:t>
            </a:r>
          </a:p>
          <a:p>
            <a:pPr algn="ctr"/>
            <a:r>
              <a:rPr lang="ru-RU" sz="2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воскресение</a:t>
            </a:r>
            <a:endParaRPr lang="en-US" sz="24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2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Церкви</a:t>
            </a:r>
            <a:endParaRPr lang="en-US" sz="24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24881" y="3009013"/>
            <a:ext cx="276446" cy="23083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/>
              <a:t>Половина</a:t>
            </a:r>
            <a:endParaRPr lang="en-US" b="1" dirty="0"/>
          </a:p>
        </p:txBody>
      </p:sp>
      <p:sp>
        <p:nvSpPr>
          <p:cNvPr id="8" name="Up Arrow 7"/>
          <p:cNvSpPr/>
          <p:nvPr/>
        </p:nvSpPr>
        <p:spPr>
          <a:xfrm rot="10800000">
            <a:off x="13421710" y="2306962"/>
            <a:ext cx="294290" cy="439332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841644" y="928297"/>
            <a:ext cx="224292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Сатана</a:t>
            </a:r>
          </a:p>
          <a:p>
            <a:pPr algn="ctr"/>
            <a:r>
              <a:rPr lang="ru-RU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</a:t>
            </a:r>
            <a:r>
              <a:rPr lang="ru-RU" sz="2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брошен</a:t>
            </a:r>
            <a:r>
              <a:rPr lang="ru-RU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с неба</a:t>
            </a:r>
            <a:endParaRPr lang="ru-RU" sz="2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49128" y="4667935"/>
            <a:ext cx="3352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C000"/>
                </a:solidFill>
              </a:rPr>
              <a:t>Бог хранит Израильский народ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99411" y="5702026"/>
            <a:ext cx="4457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Суд 7-й трубы </a:t>
            </a:r>
            <a:r>
              <a:rPr lang="en-US" dirty="0">
                <a:solidFill>
                  <a:srgbClr val="FF0000"/>
                </a:solidFill>
              </a:rPr>
              <a:t>(3</a:t>
            </a:r>
            <a:r>
              <a:rPr lang="ru-RU" dirty="0">
                <a:solidFill>
                  <a:srgbClr val="FF0000"/>
                </a:solidFill>
              </a:rPr>
              <a:t>-е горе</a:t>
            </a:r>
            <a:r>
              <a:rPr lang="en-US" dirty="0">
                <a:solidFill>
                  <a:srgbClr val="FF0000"/>
                </a:solidFill>
              </a:rPr>
              <a:t> ) – </a:t>
            </a:r>
            <a:r>
              <a:rPr lang="ru-RU" dirty="0">
                <a:solidFill>
                  <a:srgbClr val="FF0000"/>
                </a:solidFill>
              </a:rPr>
              <a:t>великая скорбь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14647" y="5359626"/>
            <a:ext cx="1879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1 и 2 горе</a:t>
            </a:r>
          </a:p>
          <a:p>
            <a:r>
              <a:rPr lang="ru-RU" dirty="0">
                <a:solidFill>
                  <a:srgbClr val="FF0000"/>
                </a:solidFill>
              </a:rPr>
              <a:t>Трубы 5 и 6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354146" y="2653119"/>
            <a:ext cx="19502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Гибель</a:t>
            </a:r>
          </a:p>
          <a:p>
            <a:pPr algn="ctr"/>
            <a:r>
              <a:rPr lang="ru-RU" b="1" dirty="0"/>
              <a:t>экономического</a:t>
            </a:r>
          </a:p>
          <a:p>
            <a:pPr algn="ctr"/>
            <a:r>
              <a:rPr lang="ru-RU" b="1" dirty="0"/>
              <a:t>и политического</a:t>
            </a:r>
          </a:p>
          <a:p>
            <a:pPr algn="ctr"/>
            <a:r>
              <a:rPr lang="ru-RU" b="1" dirty="0"/>
              <a:t>Вавилона</a:t>
            </a:r>
            <a:endParaRPr lang="en-US" b="1" dirty="0"/>
          </a:p>
        </p:txBody>
      </p:sp>
      <p:sp>
        <p:nvSpPr>
          <p:cNvPr id="19" name="Rectangle 18"/>
          <p:cNvSpPr/>
          <p:nvPr/>
        </p:nvSpPr>
        <p:spPr>
          <a:xfrm>
            <a:off x="5816002" y="1672152"/>
            <a:ext cx="231345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Храм осквернен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4214" y="4903138"/>
            <a:ext cx="5523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B050"/>
                </a:solidFill>
              </a:rPr>
              <a:t>Служение</a:t>
            </a:r>
            <a:r>
              <a:rPr lang="en-US" dirty="0">
                <a:solidFill>
                  <a:srgbClr val="00B050"/>
                </a:solidFill>
              </a:rPr>
              <a:t>, </a:t>
            </a:r>
            <a:r>
              <a:rPr lang="ru-RU" dirty="0">
                <a:solidFill>
                  <a:srgbClr val="00B050"/>
                </a:solidFill>
              </a:rPr>
              <a:t>смерть и воскресение 2-х Божьих пророков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91281" y="4054679"/>
            <a:ext cx="1849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B050"/>
                </a:solidFill>
              </a:rPr>
              <a:t>144 000 евреев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44645" y="4061751"/>
            <a:ext cx="1801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Умерщвлены </a:t>
            </a:r>
          </a:p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144 000 евреев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41129" y="4503624"/>
            <a:ext cx="4609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Многие уверуют во Христа и будут замучены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94290" y="2509283"/>
            <a:ext cx="15227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Мирный договор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678040" y="2082882"/>
            <a:ext cx="2570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Начертание зверя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39086" y="2479765"/>
            <a:ext cx="64480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Последнее восстание антихриста и лжепророка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11904207" y="4872956"/>
            <a:ext cx="1624047" cy="4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091281" y="3044193"/>
            <a:ext cx="18985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Попытка вторжения Гога </a:t>
            </a:r>
          </a:p>
          <a:p>
            <a:pPr algn="ctr"/>
            <a:r>
              <a:rPr lang="ru-RU" dirty="0"/>
              <a:t>в Израиль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124019" y="5029970"/>
            <a:ext cx="4597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Сатана на земле в сильной ярости</a:t>
            </a:r>
            <a:r>
              <a:rPr lang="en-US" dirty="0"/>
              <a:t> (</a:t>
            </a:r>
            <a:r>
              <a:rPr lang="ru-RU" dirty="0"/>
              <a:t>«Горе»</a:t>
            </a:r>
            <a:r>
              <a:rPr lang="en-US" dirty="0"/>
              <a:t>)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03984" y="1064618"/>
            <a:ext cx="2588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Судилище Христа на небе для Церкви</a:t>
            </a:r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6963102" y="4835968"/>
            <a:ext cx="1756480" cy="81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19027" y="5959476"/>
            <a:ext cx="21519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Суд печатей </a:t>
            </a:r>
            <a:r>
              <a:rPr lang="en-US" dirty="0"/>
              <a:t>1-6      |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349750" y="5679956"/>
            <a:ext cx="26693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| </a:t>
            </a:r>
            <a:r>
              <a:rPr lang="ru-RU" dirty="0"/>
              <a:t>Суд труб </a:t>
            </a:r>
            <a:r>
              <a:rPr lang="en-US" dirty="0"/>
              <a:t>1-4 </a:t>
            </a:r>
          </a:p>
        </p:txBody>
      </p:sp>
      <p:sp>
        <p:nvSpPr>
          <p:cNvPr id="33" name="Rectangle 32"/>
          <p:cNvSpPr/>
          <p:nvPr/>
        </p:nvSpPr>
        <p:spPr>
          <a:xfrm>
            <a:off x="9775467" y="5353883"/>
            <a:ext cx="1382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Суд чаш </a:t>
            </a:r>
            <a:r>
              <a:rPr lang="en-US" dirty="0"/>
              <a:t>1-7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118024" y="5958850"/>
            <a:ext cx="1628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Суд 7-й печати</a:t>
            </a:r>
            <a:endParaRPr lang="en-US" dirty="0"/>
          </a:p>
        </p:txBody>
      </p:sp>
      <p:cxnSp>
        <p:nvCxnSpPr>
          <p:cNvPr id="35" name="Straight Connector 34"/>
          <p:cNvCxnSpPr>
            <a:endCxn id="34" idx="1"/>
          </p:cNvCxnSpPr>
          <p:nvPr/>
        </p:nvCxnSpPr>
        <p:spPr>
          <a:xfrm>
            <a:off x="2631098" y="6131201"/>
            <a:ext cx="4486926" cy="123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8746287" y="6152072"/>
            <a:ext cx="4752603" cy="140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009690" y="5838307"/>
            <a:ext cx="1026206" cy="29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12233189" y="5860049"/>
            <a:ext cx="1265701" cy="56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7167588" y="5207466"/>
            <a:ext cx="1056656" cy="149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V="1">
            <a:off x="12596393" y="5201400"/>
            <a:ext cx="931861" cy="4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endCxn id="33" idx="1"/>
          </p:cNvCxnSpPr>
          <p:nvPr/>
        </p:nvCxnSpPr>
        <p:spPr>
          <a:xfrm>
            <a:off x="6989807" y="5522205"/>
            <a:ext cx="2785660" cy="163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11015267" y="5570732"/>
            <a:ext cx="2468527" cy="13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9931940" y="2932412"/>
            <a:ext cx="16432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Гибель</a:t>
            </a:r>
          </a:p>
          <a:p>
            <a:pPr algn="ctr"/>
            <a:r>
              <a:rPr lang="ru-RU" dirty="0"/>
              <a:t>религиозного</a:t>
            </a:r>
          </a:p>
          <a:p>
            <a:pPr algn="ctr"/>
            <a:r>
              <a:rPr lang="ru-RU" dirty="0"/>
              <a:t>Вавилона</a:t>
            </a:r>
            <a:endParaRPr lang="en-US" dirty="0"/>
          </a:p>
        </p:txBody>
      </p:sp>
      <p:cxnSp>
        <p:nvCxnSpPr>
          <p:cNvPr id="83" name="Straight Arrow Connector 82"/>
          <p:cNvCxnSpPr/>
          <p:nvPr/>
        </p:nvCxnSpPr>
        <p:spPr>
          <a:xfrm flipV="1">
            <a:off x="6130785" y="4695374"/>
            <a:ext cx="653886" cy="23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8845885" y="3804360"/>
            <a:ext cx="3156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Многие верующие замучены</a:t>
            </a:r>
            <a:endParaRPr lang="en-US" dirty="0"/>
          </a:p>
        </p:txBody>
      </p:sp>
      <p:cxnSp>
        <p:nvCxnSpPr>
          <p:cNvPr id="87" name="Straight Connector 86"/>
          <p:cNvCxnSpPr/>
          <p:nvPr/>
        </p:nvCxnSpPr>
        <p:spPr>
          <a:xfrm>
            <a:off x="6953661" y="3988353"/>
            <a:ext cx="2003900" cy="64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11761655" y="4005471"/>
            <a:ext cx="1722139" cy="133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>
            <a:off x="6228908" y="5075360"/>
            <a:ext cx="545477" cy="5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294290" y="5080772"/>
            <a:ext cx="6446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407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5450" y="0"/>
            <a:ext cx="5994587" cy="727950"/>
          </a:xfrm>
        </p:spPr>
        <p:txBody>
          <a:bodyPr>
            <a:noAutofit/>
          </a:bodyPr>
          <a:lstStyle/>
          <a:p>
            <a:pPr algn="ctr"/>
            <a:r>
              <a:rPr lang="ru-RU" b="1" dirty="0"/>
              <a:t>Библейская хронология</a:t>
            </a:r>
            <a:endParaRPr lang="en-US" b="1" dirty="0"/>
          </a:p>
        </p:txBody>
      </p:sp>
      <p:sp>
        <p:nvSpPr>
          <p:cNvPr id="5" name="Right Bracket 4"/>
          <p:cNvSpPr/>
          <p:nvPr/>
        </p:nvSpPr>
        <p:spPr>
          <a:xfrm>
            <a:off x="0" y="4414345"/>
            <a:ext cx="567559" cy="2443655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ight Bracket 5"/>
          <p:cNvSpPr/>
          <p:nvPr/>
        </p:nvSpPr>
        <p:spPr>
          <a:xfrm rot="10800000">
            <a:off x="13148441" y="4414345"/>
            <a:ext cx="567559" cy="2443655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5400000">
            <a:off x="-906612" y="5405339"/>
            <a:ext cx="2380781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Вечное прошлое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rot="16200000">
            <a:off x="12265974" y="5405339"/>
            <a:ext cx="2332498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Вечное будущее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7559" y="6421821"/>
            <a:ext cx="1258088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                                   </a:t>
            </a:r>
            <a:r>
              <a:rPr lang="ru-RU" dirty="0">
                <a:solidFill>
                  <a:srgbClr val="FF0000"/>
                </a:solidFill>
              </a:rPr>
              <a:t>До креста</a:t>
            </a:r>
            <a:r>
              <a:rPr lang="en-US" dirty="0">
                <a:solidFill>
                  <a:srgbClr val="FF0000"/>
                </a:solidFill>
              </a:rPr>
              <a:t>			             |				</a:t>
            </a:r>
            <a:r>
              <a:rPr lang="ru-RU" dirty="0">
                <a:solidFill>
                  <a:srgbClr val="FF0000"/>
                </a:solidFill>
              </a:rPr>
              <a:t>После креста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863255" y="3825765"/>
            <a:ext cx="0" cy="1177159"/>
          </a:xfrm>
          <a:prstGeom prst="line">
            <a:avLst/>
          </a:prstGeom>
          <a:scene3d>
            <a:camera prst="perspectiveFront"/>
            <a:lightRig rig="threePt" dir="t"/>
          </a:scene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469117" y="4151586"/>
            <a:ext cx="77776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62303" y="5636171"/>
            <a:ext cx="12210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	          |				</a:t>
            </a:r>
            <a:r>
              <a:rPr lang="en-US" dirty="0"/>
              <a:t>	             |	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2303" y="6005503"/>
            <a:ext cx="12580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                                        4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en-US" dirty="0">
                <a:solidFill>
                  <a:srgbClr val="FFC000"/>
                </a:solidFill>
              </a:rPr>
              <a:t>000 </a:t>
            </a:r>
            <a:r>
              <a:rPr lang="ru-RU" dirty="0">
                <a:solidFill>
                  <a:srgbClr val="FFC000"/>
                </a:solidFill>
              </a:rPr>
              <a:t>лет</a:t>
            </a:r>
            <a:r>
              <a:rPr lang="en-US" dirty="0">
                <a:solidFill>
                  <a:srgbClr val="FFC000"/>
                </a:solidFill>
              </a:rPr>
              <a:t>			             </a:t>
            </a:r>
            <a:r>
              <a:rPr lang="en-US" dirty="0"/>
              <a:t>|</a:t>
            </a:r>
            <a:r>
              <a:rPr lang="en-US" dirty="0">
                <a:solidFill>
                  <a:srgbClr val="FFC000"/>
                </a:solidFill>
              </a:rPr>
              <a:t>                         2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en-US" dirty="0">
                <a:solidFill>
                  <a:srgbClr val="FFC000"/>
                </a:solidFill>
              </a:rPr>
              <a:t>000 </a:t>
            </a:r>
            <a:r>
              <a:rPr lang="ru-RU" dirty="0">
                <a:solidFill>
                  <a:srgbClr val="FFC000"/>
                </a:solidFill>
              </a:rPr>
              <a:t>лет</a:t>
            </a:r>
            <a:r>
              <a:rPr lang="en-US" dirty="0">
                <a:solidFill>
                  <a:srgbClr val="FFC000"/>
                </a:solidFill>
              </a:rPr>
              <a:t>	             7 </a:t>
            </a:r>
            <a:r>
              <a:rPr lang="ru-RU" dirty="0">
                <a:solidFill>
                  <a:srgbClr val="FFC000"/>
                </a:solidFill>
              </a:rPr>
              <a:t>лет</a:t>
            </a:r>
            <a:r>
              <a:rPr lang="en-US" dirty="0">
                <a:solidFill>
                  <a:srgbClr val="FFC000"/>
                </a:solidFill>
              </a:rPr>
              <a:t>         1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en-US" dirty="0">
                <a:solidFill>
                  <a:srgbClr val="FFC000"/>
                </a:solidFill>
              </a:rPr>
              <a:t>000 </a:t>
            </a:r>
            <a:r>
              <a:rPr lang="ru-RU" dirty="0">
                <a:solidFill>
                  <a:srgbClr val="FFC000"/>
                </a:solidFill>
              </a:rPr>
              <a:t>лет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7" name="Right Brace 26"/>
          <p:cNvSpPr/>
          <p:nvPr/>
        </p:nvSpPr>
        <p:spPr>
          <a:xfrm rot="16200000">
            <a:off x="11221497" y="2080297"/>
            <a:ext cx="1776249" cy="321275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0880791" y="1737189"/>
            <a:ext cx="2457660" cy="95410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Внимание </a:t>
            </a:r>
          </a:p>
          <a:p>
            <a:pPr algn="ctr"/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этот период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805717" y="4469922"/>
            <a:ext cx="476862" cy="232123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ru-RU" sz="1600" b="1" dirty="0"/>
              <a:t>Суд</a:t>
            </a:r>
            <a:endParaRPr lang="en-US" sz="1600" b="1" dirty="0"/>
          </a:p>
        </p:txBody>
      </p:sp>
      <p:sp>
        <p:nvSpPr>
          <p:cNvPr id="4" name="Rectangle 3"/>
          <p:cNvSpPr/>
          <p:nvPr/>
        </p:nvSpPr>
        <p:spPr>
          <a:xfrm>
            <a:off x="523610" y="5636171"/>
            <a:ext cx="16305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1"/>
                </a:solidFill>
              </a:rPr>
              <a:t>Адам - Авраам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80846" y="5636171"/>
            <a:ext cx="10134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Израиль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152463" y="5636171"/>
            <a:ext cx="13113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B050"/>
                </a:solidFill>
              </a:rPr>
              <a:t>Век Церкви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193943" y="5448532"/>
            <a:ext cx="15888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B050"/>
                </a:solidFill>
              </a:rPr>
              <a:t>Тысячелетнее </a:t>
            </a:r>
          </a:p>
          <a:p>
            <a:r>
              <a:rPr lang="ru-RU" dirty="0">
                <a:solidFill>
                  <a:srgbClr val="00B050"/>
                </a:solidFill>
              </a:rPr>
              <a:t>царство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029217" y="5497671"/>
            <a:ext cx="12451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|</a:t>
            </a:r>
            <a:r>
              <a:rPr lang="ru-RU" dirty="0"/>
              <a:t>Великая</a:t>
            </a:r>
            <a:r>
              <a:rPr lang="en-US" dirty="0"/>
              <a:t>|</a:t>
            </a:r>
            <a:endParaRPr lang="ru-RU" dirty="0"/>
          </a:p>
          <a:p>
            <a:r>
              <a:rPr lang="ru-RU" dirty="0"/>
              <a:t>  скорбь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713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7" grpId="0" animBg="1"/>
      <p:bldP spid="28" grpId="0" animBg="1"/>
      <p:bldP spid="3" grpId="0"/>
      <p:bldP spid="4" grpId="0"/>
      <p:bldP spid="10" grpId="0"/>
      <p:bldP spid="11" grpId="0"/>
      <p:bldP spid="12" grpId="0"/>
      <p:bldP spid="1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5943"/>
            <a:ext cx="13716000" cy="119817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dirty="0">
                <a:solidFill>
                  <a:srgbClr val="FF0000"/>
                </a:solidFill>
              </a:rPr>
              <a:t>2-я</a:t>
            </a:r>
            <a:r>
              <a:rPr lang="en-US" sz="4900" b="1" dirty="0">
                <a:solidFill>
                  <a:srgbClr val="FF0000"/>
                </a:solidFill>
              </a:rPr>
              <a:t> </a:t>
            </a:r>
            <a:r>
              <a:rPr lang="ru-RU" sz="4900" b="1" dirty="0">
                <a:solidFill>
                  <a:srgbClr val="FF0000"/>
                </a:solidFill>
              </a:rPr>
              <a:t>ПОЛОВИНА</a:t>
            </a:r>
            <a:r>
              <a:rPr lang="en-US" sz="4900" b="1" dirty="0">
                <a:solidFill>
                  <a:srgbClr val="FF0000"/>
                </a:solidFill>
              </a:rPr>
              <a:t>: </a:t>
            </a:r>
            <a:r>
              <a:rPr lang="ru-RU" sz="4900" b="1" dirty="0"/>
              <a:t>Вавилон из Отк.18</a:t>
            </a:r>
            <a:br>
              <a:rPr lang="en-US" sz="4900" b="1" dirty="0"/>
            </a:br>
            <a:r>
              <a:rPr lang="ru-RU" sz="3600" dirty="0"/>
              <a:t>Политический и экономический Вавилон – одно мировое правительство</a:t>
            </a:r>
            <a:br>
              <a:rPr lang="en-US" sz="3600" dirty="0"/>
            </a:br>
            <a:r>
              <a:rPr lang="en-US" sz="3600" dirty="0"/>
              <a:t>(</a:t>
            </a:r>
            <a:r>
              <a:rPr lang="ru-RU" sz="3600" dirty="0"/>
              <a:t>ср. </a:t>
            </a:r>
            <a:r>
              <a:rPr lang="ru-RU" sz="3600" dirty="0" err="1"/>
              <a:t>Иер</a:t>
            </a:r>
            <a:r>
              <a:rPr lang="ru-RU" sz="3600" dirty="0"/>
              <a:t>.</a:t>
            </a:r>
            <a:r>
              <a:rPr lang="en-US" sz="3200" dirty="0"/>
              <a:t>51; </a:t>
            </a:r>
            <a:r>
              <a:rPr lang="ru-RU" sz="3200" dirty="0" err="1"/>
              <a:t>Иез</a:t>
            </a:r>
            <a:r>
              <a:rPr lang="en-US" sz="3200" dirty="0"/>
              <a:t>.27)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137387" y="1502688"/>
            <a:ext cx="5998779" cy="535531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365760" indent="-274320"/>
            <a:r>
              <a:rPr lang="en-US" dirty="0">
                <a:solidFill>
                  <a:prstClr val="black"/>
                </a:solidFill>
              </a:rPr>
              <a:t>1 </a:t>
            </a:r>
            <a:r>
              <a:rPr lang="ru-RU" dirty="0">
                <a:solidFill>
                  <a:prstClr val="black"/>
                </a:solidFill>
              </a:rPr>
              <a:t>	После сего я увидел иного Ангела, сходящего с неба и имеющего власть великую; земля осветилась от славы его</a:t>
            </a:r>
            <a:r>
              <a:rPr lang="en-US" dirty="0">
                <a:solidFill>
                  <a:prstClr val="black"/>
                </a:solidFill>
              </a:rPr>
              <a:t>.</a:t>
            </a:r>
          </a:p>
          <a:p>
            <a:pPr marL="365760" indent="-274320"/>
            <a:r>
              <a:rPr lang="en-US" dirty="0">
                <a:solidFill>
                  <a:prstClr val="black"/>
                </a:solidFill>
              </a:rPr>
              <a:t>2 </a:t>
            </a:r>
            <a:r>
              <a:rPr lang="ru-RU" dirty="0">
                <a:solidFill>
                  <a:prstClr val="black"/>
                </a:solidFill>
              </a:rPr>
              <a:t>	И воскликнул он сильно, громким голосом говоря: пал, пал Вавилон, великая [блудница], сделался жилищем бесов и пристанищем всякому нечистому духу, пристанищем всякой нечистой и отвратительной птице; ибо яростным вином </a:t>
            </a:r>
            <a:r>
              <a:rPr lang="ru-RU" dirty="0" err="1">
                <a:solidFill>
                  <a:prstClr val="black"/>
                </a:solidFill>
              </a:rPr>
              <a:t>блудодеяния</a:t>
            </a:r>
            <a:r>
              <a:rPr lang="ru-RU" dirty="0">
                <a:solidFill>
                  <a:prstClr val="black"/>
                </a:solidFill>
              </a:rPr>
              <a:t> своего она напоила все народы</a:t>
            </a:r>
            <a:r>
              <a:rPr lang="en-US" dirty="0">
                <a:solidFill>
                  <a:prstClr val="black"/>
                </a:solidFill>
              </a:rPr>
              <a:t>.</a:t>
            </a:r>
          </a:p>
          <a:p>
            <a:pPr marL="434340" indent="-342900">
              <a:buFontTx/>
              <a:buAutoNum type="arabicPlain" startAt="3"/>
            </a:pPr>
            <a:r>
              <a:rPr lang="ru-RU" dirty="0">
                <a:solidFill>
                  <a:prstClr val="black"/>
                </a:solidFill>
              </a:rPr>
              <a:t>и цари земные </a:t>
            </a:r>
            <a:r>
              <a:rPr lang="ru-RU" dirty="0" err="1">
                <a:solidFill>
                  <a:prstClr val="black"/>
                </a:solidFill>
              </a:rPr>
              <a:t>любодействовали</a:t>
            </a:r>
            <a:r>
              <a:rPr lang="ru-RU" dirty="0">
                <a:solidFill>
                  <a:prstClr val="black"/>
                </a:solidFill>
              </a:rPr>
              <a:t> с нею, и купцы земные разбогатели от великой роскоши ее</a:t>
            </a:r>
            <a:endParaRPr lang="en-US" dirty="0">
              <a:solidFill>
                <a:prstClr val="black"/>
              </a:solidFill>
            </a:endParaRPr>
          </a:p>
          <a:p>
            <a:pPr marL="438912" indent="-347472"/>
            <a:r>
              <a:rPr lang="en-US" dirty="0">
                <a:solidFill>
                  <a:prstClr val="black"/>
                </a:solidFill>
              </a:rPr>
              <a:t>9 </a:t>
            </a:r>
            <a:r>
              <a:rPr lang="ru-RU" dirty="0">
                <a:solidFill>
                  <a:prstClr val="black"/>
                </a:solidFill>
              </a:rPr>
              <a:t>	И </a:t>
            </a:r>
            <a:r>
              <a:rPr lang="ru-RU" dirty="0" err="1">
                <a:solidFill>
                  <a:prstClr val="black"/>
                </a:solidFill>
              </a:rPr>
              <a:t>восплачут</a:t>
            </a:r>
            <a:r>
              <a:rPr lang="ru-RU" dirty="0">
                <a:solidFill>
                  <a:prstClr val="black"/>
                </a:solidFill>
              </a:rPr>
              <a:t> и возрыдают о ней цари земные, </a:t>
            </a:r>
            <a:r>
              <a:rPr lang="ru-RU" dirty="0" err="1">
                <a:solidFill>
                  <a:prstClr val="black"/>
                </a:solidFill>
              </a:rPr>
              <a:t>блудодействовавшие</a:t>
            </a:r>
            <a:r>
              <a:rPr lang="ru-RU" dirty="0">
                <a:solidFill>
                  <a:prstClr val="black"/>
                </a:solidFill>
              </a:rPr>
              <a:t> и роскошествовавшие с нею, когда увидят дым от пожара ее</a:t>
            </a:r>
            <a:r>
              <a:rPr lang="en-US" dirty="0">
                <a:solidFill>
                  <a:prstClr val="black"/>
                </a:solidFill>
              </a:rPr>
              <a:t>,</a:t>
            </a:r>
          </a:p>
          <a:p>
            <a:pPr marL="365760" indent="-347472"/>
            <a:r>
              <a:rPr lang="en-US" dirty="0">
                <a:solidFill>
                  <a:prstClr val="black"/>
                </a:solidFill>
              </a:rPr>
              <a:t>10 </a:t>
            </a:r>
            <a:r>
              <a:rPr lang="ru-RU" dirty="0">
                <a:solidFill>
                  <a:prstClr val="black"/>
                </a:solidFill>
              </a:rPr>
              <a:t>	стоя издали от страха мучений ее [и] говоря: горе, горе [тебе], великий город Вавилон, город крепкий! ибо в один час пришел суд твой</a:t>
            </a:r>
            <a:r>
              <a:rPr lang="en-US" dirty="0">
                <a:solidFill>
                  <a:prstClr val="black"/>
                </a:solidFill>
              </a:rPr>
              <a:t>.</a:t>
            </a:r>
          </a:p>
          <a:p>
            <a:pPr marL="365760" indent="-347472"/>
            <a:r>
              <a:rPr lang="en-US" dirty="0">
                <a:solidFill>
                  <a:prstClr val="black"/>
                </a:solidFill>
              </a:rPr>
              <a:t>11 </a:t>
            </a:r>
            <a:r>
              <a:rPr lang="ru-RU" dirty="0">
                <a:solidFill>
                  <a:prstClr val="black"/>
                </a:solidFill>
              </a:rPr>
              <a:t>	И купцы земные </a:t>
            </a:r>
            <a:r>
              <a:rPr lang="ru-RU" dirty="0" err="1">
                <a:solidFill>
                  <a:prstClr val="black"/>
                </a:solidFill>
              </a:rPr>
              <a:t>восплачут</a:t>
            </a:r>
            <a:r>
              <a:rPr lang="ru-RU" dirty="0">
                <a:solidFill>
                  <a:prstClr val="black"/>
                </a:solidFill>
              </a:rPr>
              <a:t> и возрыдают о ней, потому что товаров их никто уже не покупает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39342" y="1502688"/>
            <a:ext cx="71895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70C0"/>
                </a:solidFill>
              </a:rPr>
              <a:t>Другой ангел приходит, чтобы объявить суд над Вавилоном, но в этот раз акцент делается на политическом и экономическом аспектах. Поскольку это совершенно другой ангел, это означает уже иной суд и иной город, отличный от того, который упоминается в </a:t>
            </a:r>
            <a:r>
              <a:rPr lang="ru-RU" dirty="0" err="1">
                <a:solidFill>
                  <a:srgbClr val="0070C0"/>
                </a:solidFill>
              </a:rPr>
              <a:t>Отк</a:t>
            </a:r>
            <a:r>
              <a:rPr lang="ru-RU" dirty="0">
                <a:solidFill>
                  <a:srgbClr val="0070C0"/>
                </a:solidFill>
              </a:rPr>
              <a:t>. 17.</a:t>
            </a:r>
            <a:endParaRPr lang="en-US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70C0"/>
                </a:solidFill>
              </a:rPr>
              <a:t>Вавилон осужден как духовно, так и физически </a:t>
            </a:r>
            <a:r>
              <a:rPr lang="en-US" dirty="0">
                <a:solidFill>
                  <a:srgbClr val="0070C0"/>
                </a:solidFill>
              </a:rPr>
              <a:t>(</a:t>
            </a:r>
            <a:r>
              <a:rPr lang="ru-RU" dirty="0">
                <a:solidFill>
                  <a:srgbClr val="0070C0"/>
                </a:solidFill>
              </a:rPr>
              <a:t>«бесы» и «птицы»</a:t>
            </a:r>
            <a:r>
              <a:rPr lang="en-US" dirty="0">
                <a:solidFill>
                  <a:srgbClr val="0070C0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70C0"/>
                </a:solidFill>
              </a:rPr>
              <a:t>В его грехи буду вовлечены</a:t>
            </a:r>
            <a:r>
              <a:rPr lang="en-US" dirty="0">
                <a:solidFill>
                  <a:srgbClr val="0070C0"/>
                </a:solidFill>
              </a:rPr>
              <a:t>: 1) </a:t>
            </a:r>
            <a:r>
              <a:rPr lang="ru-RU" dirty="0">
                <a:solidFill>
                  <a:srgbClr val="0070C0"/>
                </a:solidFill>
              </a:rPr>
              <a:t>все народы</a:t>
            </a:r>
            <a:r>
              <a:rPr lang="en-US" dirty="0">
                <a:solidFill>
                  <a:srgbClr val="0070C0"/>
                </a:solidFill>
              </a:rPr>
              <a:t>, 2) </a:t>
            </a:r>
            <a:r>
              <a:rPr lang="ru-RU" dirty="0">
                <a:solidFill>
                  <a:srgbClr val="0070C0"/>
                </a:solidFill>
              </a:rPr>
              <a:t>все мировые правители и  </a:t>
            </a:r>
            <a:r>
              <a:rPr lang="en-US" dirty="0">
                <a:solidFill>
                  <a:srgbClr val="0070C0"/>
                </a:solidFill>
              </a:rPr>
              <a:t>3) </a:t>
            </a:r>
            <a:r>
              <a:rPr lang="ru-RU" dirty="0">
                <a:solidFill>
                  <a:srgbClr val="0070C0"/>
                </a:solidFill>
              </a:rPr>
              <a:t>все купцы земли</a:t>
            </a:r>
            <a:r>
              <a:rPr lang="en-US" dirty="0">
                <a:solidFill>
                  <a:srgbClr val="0070C0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70C0"/>
                </a:solidFill>
              </a:rPr>
              <a:t>Во время его уничтожения мировые правители, купцы, все живущие за счет моря и пассажиры на кораблях (ст. 17-19) будут рыдать о ее разрушении, поскольку мировая экономика окончательно рухнет.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92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" y="1473336"/>
            <a:ext cx="4966138" cy="507831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365760" indent="-365760">
              <a:buFontTx/>
              <a:buAutoNum type="arabicPlain" startAt="19"/>
            </a:pPr>
            <a:r>
              <a:rPr lang="ru-RU" dirty="0">
                <a:solidFill>
                  <a:prstClr val="black"/>
                </a:solidFill>
              </a:rPr>
              <a:t>И посыпали пеплом головы свои, и вопили, плача и рыдая: горе, горе [тебе], город великий, драгоценностями которого обогатились все, имеющие корабли на море, ибо опустел в один час!</a:t>
            </a:r>
            <a:endParaRPr lang="en-US" dirty="0">
              <a:solidFill>
                <a:prstClr val="black"/>
              </a:solidFill>
            </a:endParaRPr>
          </a:p>
          <a:p>
            <a:pPr marL="365760" indent="-365760">
              <a:buFontTx/>
              <a:buAutoNum type="arabicPlain" startAt="19"/>
            </a:pPr>
            <a:endParaRPr lang="en-US" dirty="0">
              <a:solidFill>
                <a:prstClr val="black"/>
              </a:solidFill>
            </a:endParaRPr>
          </a:p>
          <a:p>
            <a:pPr marL="365760" indent="-365760">
              <a:buFontTx/>
              <a:buAutoNum type="arabicPlain" startAt="20"/>
            </a:pPr>
            <a:r>
              <a:rPr lang="ru-RU" dirty="0">
                <a:solidFill>
                  <a:prstClr val="black"/>
                </a:solidFill>
              </a:rPr>
              <a:t>Веселись о сем, небо и святые Апостолы и пророки; ибо совершил Бог суд ваш над ним</a:t>
            </a:r>
            <a:endParaRPr lang="en-US" dirty="0">
              <a:solidFill>
                <a:prstClr val="black"/>
              </a:solidFill>
            </a:endParaRPr>
          </a:p>
          <a:p>
            <a:pPr marL="365760" indent="-365760">
              <a:buFontTx/>
              <a:buAutoNum type="arabicPlain" startAt="20"/>
            </a:pPr>
            <a:endParaRPr lang="en-US" dirty="0">
              <a:solidFill>
                <a:prstClr val="black"/>
              </a:solidFill>
            </a:endParaRPr>
          </a:p>
          <a:p>
            <a:pPr marL="365760" indent="-365760">
              <a:buFontTx/>
              <a:buAutoNum type="arabicPlain" startAt="21"/>
            </a:pPr>
            <a:r>
              <a:rPr lang="ru-RU" dirty="0">
                <a:solidFill>
                  <a:prstClr val="black"/>
                </a:solidFill>
              </a:rPr>
              <a:t>И один сильный Ангел взял камень, подобный большому жернову, и поверг в море, говоря: с таким стремлением повержен будет Вавилон, великий город, и уже не будет его</a:t>
            </a:r>
            <a:r>
              <a:rPr lang="en-US" dirty="0">
                <a:solidFill>
                  <a:prstClr val="black"/>
                </a:solidFill>
              </a:rPr>
              <a:t>.</a:t>
            </a:r>
          </a:p>
          <a:p>
            <a:pPr marL="365760" indent="-365760">
              <a:buFontTx/>
              <a:buAutoNum type="arabicPlain" startAt="21"/>
            </a:pPr>
            <a:endParaRPr lang="en-US" dirty="0">
              <a:solidFill>
                <a:prstClr val="black"/>
              </a:solidFill>
            </a:endParaRPr>
          </a:p>
          <a:p>
            <a:pPr marL="365760" indent="-365760">
              <a:buFontTx/>
              <a:buAutoNum type="arabicPlain" startAt="24"/>
            </a:pPr>
            <a:r>
              <a:rPr lang="ru-RU" dirty="0">
                <a:solidFill>
                  <a:prstClr val="black"/>
                </a:solidFill>
              </a:rPr>
              <a:t>И в нем найдена кровь пророков и святых и всех убитых на земле</a:t>
            </a:r>
            <a:endParaRPr lang="en-US" dirty="0">
              <a:solidFill>
                <a:prstClr val="black"/>
              </a:solidFill>
            </a:endParaRPr>
          </a:p>
          <a:p>
            <a:pPr marL="365760" indent="-365760">
              <a:buFontTx/>
              <a:buAutoNum type="arabicPlain" startAt="24"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60578" y="1473336"/>
            <a:ext cx="855542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Это будет портовый город, полный роскоши. Этот город виновен в смерти Божьего народа.</a:t>
            </a:r>
            <a:r>
              <a:rPr lang="en-US" dirty="0">
                <a:solidFill>
                  <a:srgbClr val="0070C0"/>
                </a:solidFill>
              </a:rPr>
              <a:t> </a:t>
            </a:r>
            <a:endParaRPr lang="ru-RU" dirty="0">
              <a:solidFill>
                <a:srgbClr val="0070C0"/>
              </a:solidFill>
            </a:endParaRPr>
          </a:p>
          <a:p>
            <a:r>
              <a:rPr lang="ru-RU" dirty="0">
                <a:solidFill>
                  <a:srgbClr val="0070C0"/>
                </a:solidFill>
              </a:rPr>
              <a:t>Что это будет за город?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ru-RU" dirty="0">
                <a:solidFill>
                  <a:srgbClr val="0070C0"/>
                </a:solidFill>
              </a:rPr>
              <a:t>Некоторые полагают</a:t>
            </a:r>
            <a:r>
              <a:rPr lang="en-US" dirty="0">
                <a:solidFill>
                  <a:srgbClr val="0070C0"/>
                </a:solidFill>
              </a:rPr>
              <a:t>:</a:t>
            </a:r>
            <a:r>
              <a:rPr lang="ru-RU" dirty="0">
                <a:solidFill>
                  <a:srgbClr val="0070C0"/>
                </a:solidFill>
              </a:rPr>
              <a:t> </a:t>
            </a:r>
            <a:endParaRPr lang="en-US" dirty="0">
              <a:solidFill>
                <a:srgbClr val="0070C0"/>
              </a:solidFill>
            </a:endParaRPr>
          </a:p>
          <a:p>
            <a:endParaRPr lang="en-US" sz="9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70C0"/>
                </a:solidFill>
              </a:rPr>
              <a:t>Восстановленный древний Вавилон</a:t>
            </a:r>
            <a:endParaRPr lang="en-US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70C0"/>
                </a:solidFill>
              </a:rPr>
              <a:t>Нью Йорк </a:t>
            </a:r>
            <a:r>
              <a:rPr lang="en-US" dirty="0">
                <a:solidFill>
                  <a:srgbClr val="0070C0"/>
                </a:solidFill>
              </a:rPr>
              <a:t>(</a:t>
            </a:r>
            <a:r>
              <a:rPr lang="ru-RU" dirty="0">
                <a:solidFill>
                  <a:srgbClr val="0070C0"/>
                </a:solidFill>
              </a:rPr>
              <a:t>штаб-квартира ООН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ru-RU" dirty="0">
                <a:solidFill>
                  <a:srgbClr val="0070C0"/>
                </a:solidFill>
              </a:rPr>
              <a:t>всемирного финансового центра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ru-RU" dirty="0">
                <a:solidFill>
                  <a:srgbClr val="0070C0"/>
                </a:solidFill>
              </a:rPr>
              <a:t>расположенного на Атлантическом океане</a:t>
            </a:r>
            <a:r>
              <a:rPr lang="en-US" dirty="0">
                <a:solidFill>
                  <a:srgbClr val="0070C0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70C0"/>
                </a:solidFill>
              </a:rPr>
              <a:t>Дубай </a:t>
            </a:r>
            <a:r>
              <a:rPr lang="en-US" dirty="0">
                <a:solidFill>
                  <a:srgbClr val="0070C0"/>
                </a:solidFill>
              </a:rPr>
              <a:t>(</a:t>
            </a:r>
            <a:r>
              <a:rPr lang="ru-RU" dirty="0">
                <a:solidFill>
                  <a:srgbClr val="0070C0"/>
                </a:solidFill>
              </a:rPr>
              <a:t>в нем находятся высочайшие здания мира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ru-RU" dirty="0">
                <a:solidFill>
                  <a:srgbClr val="0070C0"/>
                </a:solidFill>
              </a:rPr>
              <a:t>символизирующие, по мнению некоторых, Вавилонскую башню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ru-RU" dirty="0">
                <a:solidFill>
                  <a:srgbClr val="0070C0"/>
                </a:solidFill>
              </a:rPr>
              <a:t>расположен в персидском заливе</a:t>
            </a:r>
            <a:r>
              <a:rPr lang="en-US" dirty="0">
                <a:solidFill>
                  <a:srgbClr val="0070C0"/>
                </a:solidFill>
              </a:rPr>
              <a:t>. </a:t>
            </a:r>
            <a:r>
              <a:rPr lang="ru-RU" dirty="0" err="1">
                <a:solidFill>
                  <a:srgbClr val="0070C0"/>
                </a:solidFill>
              </a:rPr>
              <a:t>Дубай</a:t>
            </a:r>
            <a:r>
              <a:rPr lang="ru-RU" dirty="0">
                <a:solidFill>
                  <a:srgbClr val="0070C0"/>
                </a:solidFill>
              </a:rPr>
              <a:t> претендует на звание мирового экономического центра</a:t>
            </a:r>
            <a:r>
              <a:rPr lang="en-US" dirty="0">
                <a:solidFill>
                  <a:srgbClr val="0070C0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70C0"/>
                </a:solidFill>
              </a:rPr>
              <a:t>Каждый город </a:t>
            </a:r>
            <a:r>
              <a:rPr lang="en-US" dirty="0">
                <a:solidFill>
                  <a:srgbClr val="0070C0"/>
                </a:solidFill>
              </a:rPr>
              <a:t>(</a:t>
            </a:r>
            <a:r>
              <a:rPr lang="ru-RU" dirty="0">
                <a:solidFill>
                  <a:srgbClr val="0070C0"/>
                </a:solidFill>
              </a:rPr>
              <a:t>представляя мировую систему</a:t>
            </a:r>
            <a:r>
              <a:rPr lang="en-US" dirty="0">
                <a:solidFill>
                  <a:srgbClr val="0070C0"/>
                </a:solidFill>
              </a:rPr>
              <a:t>; 1</a:t>
            </a:r>
            <a:r>
              <a:rPr lang="ru-RU" dirty="0">
                <a:solidFill>
                  <a:srgbClr val="0070C0"/>
                </a:solidFill>
              </a:rPr>
              <a:t> Ин. </a:t>
            </a:r>
            <a:r>
              <a:rPr lang="en-US" dirty="0">
                <a:solidFill>
                  <a:srgbClr val="0070C0"/>
                </a:solidFill>
              </a:rPr>
              <a:t>2:15)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70C0"/>
                </a:solidFill>
              </a:rPr>
              <a:t>Брюссель, Бельгия </a:t>
            </a:r>
            <a:r>
              <a:rPr lang="en-US" dirty="0">
                <a:solidFill>
                  <a:srgbClr val="0070C0"/>
                </a:solidFill>
              </a:rPr>
              <a:t>(</a:t>
            </a:r>
            <a:r>
              <a:rPr lang="ru-RU" dirty="0">
                <a:solidFill>
                  <a:srgbClr val="0070C0"/>
                </a:solidFill>
              </a:rPr>
              <a:t>столица Евросоюза и Европарламента</a:t>
            </a:r>
            <a:r>
              <a:rPr lang="en-US" dirty="0">
                <a:solidFill>
                  <a:srgbClr val="0070C0"/>
                </a:solidFill>
              </a:rPr>
              <a:t>. </a:t>
            </a:r>
            <a:r>
              <a:rPr lang="ru-RU" dirty="0">
                <a:solidFill>
                  <a:srgbClr val="0070C0"/>
                </a:solidFill>
              </a:rPr>
              <a:t>Европарламент имеет 751 мест в двух городах – Брюсселе и Страсбурге, Франция.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ru-RU" dirty="0">
                <a:solidFill>
                  <a:srgbClr val="0070C0"/>
                </a:solidFill>
              </a:rPr>
              <a:t>Брюссель также расположен возле Северного моря </a:t>
            </a:r>
            <a:r>
              <a:rPr lang="en-US" dirty="0">
                <a:solidFill>
                  <a:srgbClr val="0070C0"/>
                </a:solidFill>
              </a:rPr>
              <a:t>(</a:t>
            </a:r>
            <a:r>
              <a:rPr lang="ru-RU" dirty="0">
                <a:solidFill>
                  <a:srgbClr val="0070C0"/>
                </a:solidFill>
              </a:rPr>
              <a:t>в 70 км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ru-RU" dirty="0">
                <a:solidFill>
                  <a:srgbClr val="0070C0"/>
                </a:solidFill>
              </a:rPr>
              <a:t>с портовым городом Антверпеном</a:t>
            </a:r>
            <a:r>
              <a:rPr lang="en-US" dirty="0">
                <a:solidFill>
                  <a:srgbClr val="0070C0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70C0"/>
                </a:solidFill>
              </a:rPr>
              <a:t>В настоящее время никому не известно</a:t>
            </a:r>
            <a:r>
              <a:rPr lang="en-US" dirty="0">
                <a:solidFill>
                  <a:srgbClr val="0070C0"/>
                </a:solidFill>
              </a:rPr>
              <a:t>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900" dirty="0">
              <a:solidFill>
                <a:srgbClr val="0070C0"/>
              </a:solidFill>
            </a:endParaRPr>
          </a:p>
          <a:p>
            <a:r>
              <a:rPr lang="ru-RU" dirty="0">
                <a:solidFill>
                  <a:srgbClr val="0070C0"/>
                </a:solidFill>
              </a:rPr>
              <a:t>Политический и экономический Вавилон не может быть Иерусалимом, потому что этот город будет разрушен и у него не будет будущего </a:t>
            </a:r>
            <a:r>
              <a:rPr lang="en-US" dirty="0">
                <a:solidFill>
                  <a:srgbClr val="0070C0"/>
                </a:solidFill>
              </a:rPr>
              <a:t>(</a:t>
            </a:r>
            <a:r>
              <a:rPr lang="ru-RU" dirty="0" err="1">
                <a:solidFill>
                  <a:srgbClr val="0070C0"/>
                </a:solidFill>
              </a:rPr>
              <a:t>Отк</a:t>
            </a:r>
            <a:r>
              <a:rPr lang="ru-RU" dirty="0">
                <a:solidFill>
                  <a:srgbClr val="0070C0"/>
                </a:solidFill>
              </a:rPr>
              <a:t>. </a:t>
            </a:r>
            <a:r>
              <a:rPr lang="en-US" dirty="0">
                <a:solidFill>
                  <a:srgbClr val="0070C0"/>
                </a:solidFill>
              </a:rPr>
              <a:t>18:21-23), </a:t>
            </a:r>
            <a:r>
              <a:rPr lang="ru-RU" dirty="0">
                <a:solidFill>
                  <a:srgbClr val="0070C0"/>
                </a:solidFill>
              </a:rPr>
              <a:t>тогда как Иерусалим имеет будущее</a:t>
            </a:r>
            <a:r>
              <a:rPr lang="en-US" dirty="0">
                <a:solidFill>
                  <a:srgbClr val="0070C0"/>
                </a:solidFill>
              </a:rPr>
              <a:t> (</a:t>
            </a:r>
            <a:r>
              <a:rPr lang="ru-RU" dirty="0" err="1">
                <a:solidFill>
                  <a:srgbClr val="0070C0"/>
                </a:solidFill>
              </a:rPr>
              <a:t>Отк</a:t>
            </a:r>
            <a:r>
              <a:rPr lang="ru-RU" dirty="0">
                <a:solidFill>
                  <a:srgbClr val="0070C0"/>
                </a:solidFill>
              </a:rPr>
              <a:t>. </a:t>
            </a:r>
            <a:r>
              <a:rPr lang="en-US" dirty="0">
                <a:solidFill>
                  <a:srgbClr val="0070C0"/>
                </a:solidFill>
              </a:rPr>
              <a:t>20:6-9). </a:t>
            </a:r>
            <a:r>
              <a:rPr lang="ru-RU" dirty="0">
                <a:solidFill>
                  <a:srgbClr val="0070C0"/>
                </a:solidFill>
              </a:rPr>
              <a:t>Его разрушение произойдет в конце суда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ru-RU" dirty="0">
                <a:solidFill>
                  <a:srgbClr val="0070C0"/>
                </a:solidFill>
              </a:rPr>
              <a:t>7-й чаши </a:t>
            </a:r>
            <a:r>
              <a:rPr lang="en-US" dirty="0">
                <a:solidFill>
                  <a:srgbClr val="0070C0"/>
                </a:solidFill>
              </a:rPr>
              <a:t>(</a:t>
            </a:r>
            <a:r>
              <a:rPr lang="ru-RU" dirty="0" err="1">
                <a:solidFill>
                  <a:srgbClr val="0070C0"/>
                </a:solidFill>
              </a:rPr>
              <a:t>Отк</a:t>
            </a:r>
            <a:r>
              <a:rPr lang="ru-RU" dirty="0">
                <a:solidFill>
                  <a:srgbClr val="0070C0"/>
                </a:solidFill>
              </a:rPr>
              <a:t>. </a:t>
            </a:r>
            <a:r>
              <a:rPr lang="en-US" dirty="0">
                <a:solidFill>
                  <a:srgbClr val="0070C0"/>
                </a:solidFill>
              </a:rPr>
              <a:t>16:17-21) </a:t>
            </a:r>
            <a:r>
              <a:rPr lang="ru-RU" dirty="0">
                <a:solidFill>
                  <a:srgbClr val="0070C0"/>
                </a:solidFill>
              </a:rPr>
              <a:t>в конце великой скорби</a:t>
            </a:r>
            <a:r>
              <a:rPr lang="en-US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1640" y="185057"/>
            <a:ext cx="12766088" cy="119817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dirty="0">
                <a:solidFill>
                  <a:srgbClr val="FF0000"/>
                </a:solidFill>
              </a:rPr>
              <a:t>2-я</a:t>
            </a:r>
            <a:r>
              <a:rPr lang="en-US" sz="4900" b="1" dirty="0">
                <a:solidFill>
                  <a:srgbClr val="FF0000"/>
                </a:solidFill>
              </a:rPr>
              <a:t> </a:t>
            </a:r>
            <a:r>
              <a:rPr lang="ru-RU" sz="4900" b="1" dirty="0">
                <a:solidFill>
                  <a:srgbClr val="FF0000"/>
                </a:solidFill>
              </a:rPr>
              <a:t>ПОЛОВИНА</a:t>
            </a:r>
            <a:r>
              <a:rPr lang="en-US" sz="4900" b="1" dirty="0">
                <a:solidFill>
                  <a:srgbClr val="FF0000"/>
                </a:solidFill>
              </a:rPr>
              <a:t>: </a:t>
            </a:r>
            <a:r>
              <a:rPr lang="ru-RU" sz="4900" b="1" dirty="0"/>
              <a:t>главный город политического и экономического Вавилона</a:t>
            </a:r>
            <a:br>
              <a:rPr lang="en-US" sz="4900" b="1" dirty="0"/>
            </a:br>
            <a:r>
              <a:rPr lang="ru-RU" sz="3600" dirty="0"/>
              <a:t>Откровение </a:t>
            </a:r>
            <a:r>
              <a:rPr lang="en-US" sz="3600" dirty="0"/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3308440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487" y="1102714"/>
            <a:ext cx="5636342" cy="5636342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86383" y="-1"/>
            <a:ext cx="12928060" cy="119817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dirty="0">
                <a:solidFill>
                  <a:srgbClr val="FF0000"/>
                </a:solidFill>
              </a:rPr>
              <a:t>2-я</a:t>
            </a:r>
            <a:r>
              <a:rPr lang="en-US" sz="4900" b="1" dirty="0">
                <a:solidFill>
                  <a:srgbClr val="FF0000"/>
                </a:solidFill>
              </a:rPr>
              <a:t> </a:t>
            </a:r>
            <a:r>
              <a:rPr lang="ru-RU" sz="4900" b="1" dirty="0">
                <a:solidFill>
                  <a:srgbClr val="FF0000"/>
                </a:solidFill>
              </a:rPr>
              <a:t>ПОЛОВИНА</a:t>
            </a:r>
            <a:r>
              <a:rPr lang="en-US" sz="4900" b="1" dirty="0">
                <a:solidFill>
                  <a:srgbClr val="FF0000"/>
                </a:solidFill>
              </a:rPr>
              <a:t>: </a:t>
            </a:r>
            <a:r>
              <a:rPr lang="ru-RU" sz="4000" b="1" dirty="0"/>
              <a:t>политический и экономический ВАВИЛОН</a:t>
            </a:r>
            <a:br>
              <a:rPr lang="en-US" b="1" dirty="0"/>
            </a:br>
            <a:r>
              <a:rPr lang="ru-RU" sz="3600" dirty="0"/>
              <a:t>Откровение </a:t>
            </a:r>
            <a:r>
              <a:rPr lang="en-US" sz="3600" dirty="0"/>
              <a:t>18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7766" y="1912883"/>
            <a:ext cx="279228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/>
              <a:t>Австрия 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Бельгия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Болгария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Хорватия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Кипр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Чешская Республика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Дания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Эстония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Англия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Франция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Германия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Греция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Венгрия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Ирландия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899223" y="1954925"/>
            <a:ext cx="238875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15"/>
            </a:pPr>
            <a:r>
              <a:rPr lang="ru-RU" dirty="0"/>
              <a:t>Италия</a:t>
            </a:r>
            <a:endParaRPr lang="en-US" dirty="0"/>
          </a:p>
          <a:p>
            <a:pPr marL="342900" indent="-342900">
              <a:buFont typeface="+mj-lt"/>
              <a:buAutoNum type="arabicPeriod" startAt="15"/>
            </a:pPr>
            <a:r>
              <a:rPr lang="ru-RU" dirty="0"/>
              <a:t>Латвия</a:t>
            </a:r>
            <a:endParaRPr lang="en-US" dirty="0"/>
          </a:p>
          <a:p>
            <a:pPr marL="342900" indent="-342900">
              <a:buFont typeface="+mj-lt"/>
              <a:buAutoNum type="arabicPeriod" startAt="15"/>
            </a:pPr>
            <a:r>
              <a:rPr lang="ru-RU" dirty="0"/>
              <a:t>Литва</a:t>
            </a:r>
            <a:endParaRPr lang="en-US" dirty="0"/>
          </a:p>
          <a:p>
            <a:pPr marL="342900" indent="-342900">
              <a:buFont typeface="+mj-lt"/>
              <a:buAutoNum type="arabicPeriod" startAt="15"/>
            </a:pPr>
            <a:r>
              <a:rPr lang="ru-RU" dirty="0"/>
              <a:t>Люксембург</a:t>
            </a:r>
            <a:endParaRPr lang="en-US" dirty="0"/>
          </a:p>
          <a:p>
            <a:pPr marL="342900" indent="-342900">
              <a:buFont typeface="+mj-lt"/>
              <a:buAutoNum type="arabicPeriod" startAt="15"/>
            </a:pPr>
            <a:r>
              <a:rPr lang="ru-RU" dirty="0"/>
              <a:t>Мальта</a:t>
            </a:r>
            <a:endParaRPr lang="en-US" dirty="0"/>
          </a:p>
          <a:p>
            <a:pPr marL="342900" indent="-342900">
              <a:buFont typeface="+mj-lt"/>
              <a:buAutoNum type="arabicPeriod" startAt="15"/>
            </a:pPr>
            <a:r>
              <a:rPr lang="ru-RU" dirty="0"/>
              <a:t>Нидерланды</a:t>
            </a:r>
            <a:endParaRPr lang="en-US" dirty="0"/>
          </a:p>
          <a:p>
            <a:pPr marL="342900" indent="-342900">
              <a:buFont typeface="+mj-lt"/>
              <a:buAutoNum type="arabicPeriod" startAt="15"/>
            </a:pPr>
            <a:r>
              <a:rPr lang="ru-RU" dirty="0"/>
              <a:t>Польша</a:t>
            </a:r>
            <a:endParaRPr lang="en-US" dirty="0"/>
          </a:p>
          <a:p>
            <a:pPr marL="342900" indent="-342900">
              <a:buFont typeface="+mj-lt"/>
              <a:buAutoNum type="arabicPeriod" startAt="15"/>
            </a:pPr>
            <a:r>
              <a:rPr lang="ru-RU" dirty="0"/>
              <a:t>Португалия</a:t>
            </a:r>
            <a:endParaRPr lang="en-US" dirty="0"/>
          </a:p>
          <a:p>
            <a:pPr marL="342900" indent="-342900">
              <a:buFont typeface="+mj-lt"/>
              <a:buAutoNum type="arabicPeriod" startAt="15"/>
            </a:pPr>
            <a:r>
              <a:rPr lang="ru-RU" dirty="0"/>
              <a:t>Румыния</a:t>
            </a:r>
            <a:endParaRPr lang="en-US" dirty="0"/>
          </a:p>
          <a:p>
            <a:pPr marL="342900" indent="-342900">
              <a:buFont typeface="+mj-lt"/>
              <a:buAutoNum type="arabicPeriod" startAt="15"/>
            </a:pPr>
            <a:r>
              <a:rPr lang="ru-RU" dirty="0"/>
              <a:t>Словакия</a:t>
            </a:r>
            <a:endParaRPr lang="en-US" dirty="0"/>
          </a:p>
          <a:p>
            <a:pPr marL="342900" indent="-342900">
              <a:buFont typeface="+mj-lt"/>
              <a:buAutoNum type="arabicPeriod" startAt="15"/>
            </a:pPr>
            <a:r>
              <a:rPr lang="ru-RU" dirty="0"/>
              <a:t>Словения</a:t>
            </a:r>
            <a:endParaRPr lang="en-US" dirty="0"/>
          </a:p>
          <a:p>
            <a:pPr marL="342900" indent="-342900">
              <a:buFont typeface="+mj-lt"/>
              <a:buAutoNum type="arabicPeriod" startAt="15"/>
            </a:pPr>
            <a:r>
              <a:rPr lang="ru-RU" dirty="0"/>
              <a:t>Испания</a:t>
            </a:r>
            <a:endParaRPr lang="en-US" dirty="0"/>
          </a:p>
          <a:p>
            <a:pPr marL="342900" indent="-342900">
              <a:buFont typeface="+mj-lt"/>
              <a:buAutoNum type="arabicPeriod" startAt="15"/>
            </a:pPr>
            <a:r>
              <a:rPr lang="ru-RU" dirty="0"/>
              <a:t>Швеция</a:t>
            </a:r>
            <a:endParaRPr lang="en-US" dirty="0"/>
          </a:p>
          <a:p>
            <a:pPr marL="342900" indent="-342900">
              <a:buFont typeface="+mj-lt"/>
              <a:buAutoNum type="arabicPeriod" startAt="15"/>
            </a:pPr>
            <a:r>
              <a:rPr lang="ru-RU" dirty="0"/>
              <a:t>Великобритания</a:t>
            </a:r>
            <a:endParaRPr lang="en-US" dirty="0"/>
          </a:p>
          <a:p>
            <a:pPr marL="342900" indent="-342900">
              <a:buFont typeface="+mj-lt"/>
              <a:buAutoNum type="arabicPeriod" startAt="15"/>
            </a:pPr>
            <a:endParaRPr lang="en-US" dirty="0"/>
          </a:p>
          <a:p>
            <a:pPr marL="342900" indent="-342900">
              <a:buFont typeface="+mj-lt"/>
              <a:buAutoNum type="arabicPeriod" startAt="15"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699641" y="1996811"/>
            <a:ext cx="63167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0070C0"/>
                </a:solidFill>
              </a:rPr>
              <a:t>Это страны, которые в настоящее время являются членами Европейского парламента с сентября 201</a:t>
            </a:r>
            <a:r>
              <a:rPr lang="en-US" sz="2400" dirty="0">
                <a:solidFill>
                  <a:srgbClr val="0070C0"/>
                </a:solidFill>
              </a:rPr>
              <a:t>5</a:t>
            </a:r>
            <a:r>
              <a:rPr lang="ru-RU" sz="2400" dirty="0">
                <a:solidFill>
                  <a:srgbClr val="0070C0"/>
                </a:solidFill>
              </a:rPr>
              <a:t> – их намного больше, чем 10.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35970" y="4367475"/>
            <a:ext cx="56440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ПРИМЕЧАНИЕ</a:t>
            </a:r>
            <a:r>
              <a:rPr lang="en-US" dirty="0">
                <a:solidFill>
                  <a:srgbClr val="0070C0"/>
                </a:solidFill>
              </a:rPr>
              <a:t>:</a:t>
            </a:r>
          </a:p>
          <a:p>
            <a:pPr lvl="1"/>
            <a:r>
              <a:rPr lang="ru-RU" dirty="0">
                <a:solidFill>
                  <a:srgbClr val="0070C0"/>
                </a:solidFill>
              </a:rPr>
              <a:t>По данным на июнь 2015 года, </a:t>
            </a:r>
            <a:r>
              <a:rPr lang="ru-RU" dirty="0" err="1">
                <a:solidFill>
                  <a:srgbClr val="0070C0"/>
                </a:solidFill>
              </a:rPr>
              <a:t>Андреа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Бочкор</a:t>
            </a:r>
            <a:r>
              <a:rPr lang="ru-RU" dirty="0">
                <a:solidFill>
                  <a:srgbClr val="0070C0"/>
                </a:solidFill>
              </a:rPr>
              <a:t> , избранная в Венгрии, также имеет двойное гражданство  с Украиной. Она стала первой украинкой, избранной в Европарламент</a:t>
            </a:r>
            <a:r>
              <a:rPr lang="en-US" dirty="0">
                <a:solidFill>
                  <a:srgbClr val="0070C0"/>
                </a:solidFill>
              </a:rPr>
              <a:t>. </a:t>
            </a:r>
            <a:r>
              <a:rPr lang="ru-RU" dirty="0">
                <a:solidFill>
                  <a:srgbClr val="0070C0"/>
                </a:solidFill>
              </a:rPr>
              <a:t>Она проживает в с. Береговое</a:t>
            </a:r>
            <a:r>
              <a:rPr lang="en-US" dirty="0">
                <a:solidFill>
                  <a:srgbClr val="0070C0"/>
                </a:solidFill>
              </a:rPr>
              <a:t>,</a:t>
            </a:r>
            <a:r>
              <a:rPr lang="ru-RU" dirty="0">
                <a:solidFill>
                  <a:srgbClr val="0070C0"/>
                </a:solidFill>
              </a:rPr>
              <a:t> Украина</a:t>
            </a:r>
            <a:r>
              <a:rPr lang="en-US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5643" y="1193715"/>
            <a:ext cx="13414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</a:rPr>
              <a:t>Может ли ЕВРОСОЮЗ оказаться местом расположения политического и экономического ВАВИЛОНА?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09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70329" y="0"/>
            <a:ext cx="13545671" cy="119817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dirty="0">
                <a:solidFill>
                  <a:srgbClr val="FF0000"/>
                </a:solidFill>
              </a:rPr>
              <a:t>2-я</a:t>
            </a:r>
            <a:r>
              <a:rPr lang="en-US" sz="4900" b="1" dirty="0">
                <a:solidFill>
                  <a:srgbClr val="FF0000"/>
                </a:solidFill>
              </a:rPr>
              <a:t> </a:t>
            </a:r>
            <a:r>
              <a:rPr lang="ru-RU" sz="4900" b="1" dirty="0">
                <a:solidFill>
                  <a:srgbClr val="FF0000"/>
                </a:solidFill>
              </a:rPr>
              <a:t>ПОЛОВИНА</a:t>
            </a:r>
            <a:r>
              <a:rPr lang="en-US" sz="4900" b="1" dirty="0">
                <a:solidFill>
                  <a:srgbClr val="FF0000"/>
                </a:solidFill>
              </a:rPr>
              <a:t>: </a:t>
            </a:r>
            <a:r>
              <a:rPr lang="ru-RU" sz="4900" b="1" dirty="0"/>
              <a:t>политический и экономический Вавилон</a:t>
            </a:r>
            <a:br>
              <a:rPr lang="en-US" b="1" dirty="0"/>
            </a:br>
            <a:r>
              <a:rPr lang="ru-RU" sz="3600" dirty="0"/>
              <a:t>Даниил </a:t>
            </a:r>
            <a:r>
              <a:rPr lang="en-US" sz="3600" dirty="0"/>
              <a:t>2 (</a:t>
            </a:r>
            <a:r>
              <a:rPr lang="ru-RU" sz="3600" dirty="0"/>
              <a:t>ср</a:t>
            </a:r>
            <a:r>
              <a:rPr lang="en-US" sz="3600" dirty="0"/>
              <a:t>. </a:t>
            </a:r>
            <a:r>
              <a:rPr lang="ru-RU" sz="3600" dirty="0"/>
              <a:t>Откровение </a:t>
            </a:r>
            <a:r>
              <a:rPr lang="en-US" sz="3600" dirty="0"/>
              <a:t>18)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1256" y="1774388"/>
            <a:ext cx="1317171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Согласно видению Навуходоносора, ступни истукана соединены с голенями, однако это не означает, что они представляют восстановленную Римскую империю. Бедра – верхняя часть ног с животом – представляют Грецию. Несмотря на то, что бедра являются частью ног, Греческая и Римская империи разделены. В виду этого, нет повода считать, что ступни должны быть продолжением бывшей Римской империи.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ru-RU" dirty="0">
                <a:solidFill>
                  <a:srgbClr val="0070C0"/>
                </a:solidFill>
              </a:rPr>
              <a:t>Эта империя ног, по моему мнению, должна называться «Восстановленной Вавилонской империей». Как и с Вавилонской империей царя Навуходоносора, эта империя, представленная как ступни истукана, будет иметь всемирное владычество, как </a:t>
            </a:r>
            <a:r>
              <a:rPr lang="ru-RU" dirty="0" err="1">
                <a:solidFill>
                  <a:srgbClr val="0070C0"/>
                </a:solidFill>
              </a:rPr>
              <a:t>описивается</a:t>
            </a:r>
            <a:r>
              <a:rPr lang="ru-RU" dirty="0">
                <a:solidFill>
                  <a:srgbClr val="0070C0"/>
                </a:solidFill>
              </a:rPr>
              <a:t> царство Навуходоносора </a:t>
            </a:r>
            <a:r>
              <a:rPr lang="en-US" dirty="0">
                <a:solidFill>
                  <a:srgbClr val="0070C0"/>
                </a:solidFill>
              </a:rPr>
              <a:t>(2:38; 4:21-22; 5:19). </a:t>
            </a:r>
            <a:r>
              <a:rPr lang="ru-RU" dirty="0">
                <a:solidFill>
                  <a:srgbClr val="0070C0"/>
                </a:solidFill>
              </a:rPr>
              <a:t>И хотя </a:t>
            </a:r>
            <a:r>
              <a:rPr lang="ru-RU" dirty="0" err="1">
                <a:solidFill>
                  <a:srgbClr val="0070C0"/>
                </a:solidFill>
              </a:rPr>
              <a:t>Мидо-Персия</a:t>
            </a:r>
            <a:r>
              <a:rPr lang="ru-RU" dirty="0">
                <a:solidFill>
                  <a:srgbClr val="0070C0"/>
                </a:solidFill>
              </a:rPr>
              <a:t> территориально в 2 раза превосходила империю Навуходоносора, последняя была сильной и страшной, она была установлена Богом </a:t>
            </a:r>
            <a:r>
              <a:rPr lang="en-US" dirty="0">
                <a:solidFill>
                  <a:srgbClr val="0070C0"/>
                </a:solidFill>
              </a:rPr>
              <a:t>(2:36). </a:t>
            </a:r>
            <a:r>
              <a:rPr lang="ru-RU" dirty="0">
                <a:solidFill>
                  <a:srgbClr val="0070C0"/>
                </a:solidFill>
              </a:rPr>
              <a:t>Это было более великое и более грозное царство, чем </a:t>
            </a:r>
            <a:r>
              <a:rPr lang="ru-RU" dirty="0" err="1">
                <a:solidFill>
                  <a:srgbClr val="0070C0"/>
                </a:solidFill>
              </a:rPr>
              <a:t>Мидо-Персия</a:t>
            </a:r>
            <a:r>
              <a:rPr lang="ru-RU" dirty="0">
                <a:solidFill>
                  <a:srgbClr val="0070C0"/>
                </a:solidFill>
              </a:rPr>
              <a:t>, Греция и Рим. Также, если посмотреть на описание империи антихриста, представленной в виде ступней, она описывается как отдельная империя, а не продолжение Римской империи («А что ты видел ноги и пальцы на ногах частью из глины горшечной, а частью из железа, то будет царство разделенное»,</a:t>
            </a:r>
            <a:r>
              <a:rPr lang="en-US" dirty="0">
                <a:solidFill>
                  <a:srgbClr val="0070C0"/>
                </a:solidFill>
              </a:rPr>
              <a:t> 2:41).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ru-RU" dirty="0">
                <a:solidFill>
                  <a:srgbClr val="0070C0"/>
                </a:solidFill>
              </a:rPr>
              <a:t>Поскольку ступни – это основание истукана, они символизируют то, что это последнее царство раздавит и сокрушит под ногами империи, которые были до него </a:t>
            </a:r>
            <a:r>
              <a:rPr lang="en-US" dirty="0">
                <a:solidFill>
                  <a:srgbClr val="0070C0"/>
                </a:solidFill>
              </a:rPr>
              <a:t>(</a:t>
            </a:r>
            <a:r>
              <a:rPr lang="ru-RU" dirty="0">
                <a:solidFill>
                  <a:srgbClr val="0070C0"/>
                </a:solidFill>
              </a:rPr>
              <a:t>Дан</a:t>
            </a:r>
            <a:r>
              <a:rPr lang="en-US" dirty="0">
                <a:solidFill>
                  <a:srgbClr val="0070C0"/>
                </a:solidFill>
              </a:rPr>
              <a:t>.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7:7). </a:t>
            </a:r>
            <a:r>
              <a:rPr lang="ru-RU" dirty="0">
                <a:solidFill>
                  <a:srgbClr val="0070C0"/>
                </a:solidFill>
              </a:rPr>
              <a:t>Эти народы  останутся, хотя власть у них будет отнята </a:t>
            </a:r>
            <a:r>
              <a:rPr lang="en-US" dirty="0">
                <a:solidFill>
                  <a:srgbClr val="0070C0"/>
                </a:solidFill>
              </a:rPr>
              <a:t>(</a:t>
            </a:r>
            <a:r>
              <a:rPr lang="ru-RU" dirty="0">
                <a:solidFill>
                  <a:srgbClr val="0070C0"/>
                </a:solidFill>
              </a:rPr>
              <a:t>Дан. </a:t>
            </a:r>
            <a:r>
              <a:rPr lang="en-US" dirty="0">
                <a:solidFill>
                  <a:srgbClr val="0070C0"/>
                </a:solidFill>
              </a:rPr>
              <a:t>7:12). </a:t>
            </a:r>
            <a:r>
              <a:rPr lang="ru-RU" dirty="0">
                <a:solidFill>
                  <a:srgbClr val="0070C0"/>
                </a:solidFill>
              </a:rPr>
              <a:t>Это произойдет после того, как империя ступней будет растоптана, так что больше не останется следа от четырех предыдущих империй </a:t>
            </a:r>
            <a:r>
              <a:rPr lang="en-US" dirty="0">
                <a:solidFill>
                  <a:srgbClr val="0070C0"/>
                </a:solidFill>
              </a:rPr>
              <a:t>(2:35,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44). </a:t>
            </a:r>
            <a:r>
              <a:rPr lang="ru-RU" dirty="0">
                <a:solidFill>
                  <a:srgbClr val="0070C0"/>
                </a:solidFill>
              </a:rPr>
              <a:t>Также тот факт, что Вавилон представлен в двух аспектах (религиозном и политико-экономическом), может служить причиной того, что две ступни представляют собой последнюю империю. Железо и глина избраны, чтобы показать, что царство будет разделено из-за их несмешиваемой природы.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0454" y="1198179"/>
            <a:ext cx="12873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</a:rPr>
              <a:t>МОЖЕТ ЛИ ЕВРОСОЮЗ БЫТЬ ПОЛИТИЧЕСКИМ И ЭКОНОМИЧЕСКИМ ВАВИЛОНОМ?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36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22729" y="0"/>
            <a:ext cx="12971930" cy="1188720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4900" b="1" dirty="0">
                <a:solidFill>
                  <a:srgbClr val="FF0000"/>
                </a:solidFill>
              </a:rPr>
            </a:br>
            <a:r>
              <a:rPr lang="ru-RU" sz="4900" b="1" dirty="0">
                <a:solidFill>
                  <a:srgbClr val="FF0000"/>
                </a:solidFill>
              </a:rPr>
              <a:t>2-я</a:t>
            </a:r>
            <a:r>
              <a:rPr lang="en-US" sz="4900" b="1" dirty="0">
                <a:solidFill>
                  <a:srgbClr val="FF0000"/>
                </a:solidFill>
              </a:rPr>
              <a:t> </a:t>
            </a:r>
            <a:r>
              <a:rPr lang="ru-RU" sz="4900" b="1" dirty="0">
                <a:solidFill>
                  <a:srgbClr val="FF0000"/>
                </a:solidFill>
              </a:rPr>
              <a:t>ПОЛОВИНА</a:t>
            </a:r>
            <a:r>
              <a:rPr lang="en-US" sz="4900" b="1" dirty="0">
                <a:solidFill>
                  <a:srgbClr val="FF0000"/>
                </a:solidFill>
              </a:rPr>
              <a:t>: </a:t>
            </a:r>
            <a:r>
              <a:rPr lang="ru-RU" sz="4900" b="1" dirty="0">
                <a:solidFill>
                  <a:schemeClr val="accent2"/>
                </a:solidFill>
              </a:rPr>
              <a:t>сходства </a:t>
            </a:r>
            <a:r>
              <a:rPr lang="ru-RU" sz="4900" b="1" dirty="0"/>
              <a:t>религиозного и </a:t>
            </a:r>
            <a:br>
              <a:rPr lang="ru-RU" sz="4900" b="1" dirty="0"/>
            </a:br>
            <a:r>
              <a:rPr lang="ru-RU" sz="4900" b="1" dirty="0"/>
              <a:t>политико-экономического Вавилона</a:t>
            </a:r>
            <a:br>
              <a:rPr lang="en-US" b="1" dirty="0"/>
            </a:b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97252" y="1188720"/>
            <a:ext cx="6431599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</a:rPr>
              <a:t>Откровение </a:t>
            </a:r>
            <a:r>
              <a:rPr lang="en-US" b="1" dirty="0">
                <a:solidFill>
                  <a:prstClr val="black"/>
                </a:solidFill>
              </a:rPr>
              <a:t>17</a:t>
            </a:r>
          </a:p>
          <a:p>
            <a:pPr marL="274320" indent="-274320"/>
            <a:endParaRPr lang="en-US" sz="1000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lain" startAt="5"/>
            </a:pP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ru-RU" dirty="0">
                <a:solidFill>
                  <a:prstClr val="black"/>
                </a:solidFill>
              </a:rPr>
              <a:t>«Вавилон великий»</a:t>
            </a:r>
            <a:endParaRPr lang="en-US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lain" startAt="5"/>
            </a:pPr>
            <a:endParaRPr lang="en-US" sz="500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lain" startAt="18"/>
            </a:pP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ru-RU" dirty="0">
                <a:solidFill>
                  <a:prstClr val="black"/>
                </a:solidFill>
              </a:rPr>
              <a:t>«великий город»</a:t>
            </a:r>
            <a:endParaRPr lang="en-US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lain" startAt="18"/>
            </a:pPr>
            <a:endParaRPr lang="en-US" sz="1000" dirty="0">
              <a:solidFill>
                <a:prstClr val="black"/>
              </a:solidFill>
            </a:endParaRPr>
          </a:p>
          <a:p>
            <a:pPr marL="274320" indent="-274320">
              <a:buFontTx/>
              <a:buAutoNum type="arabicPlain" startAt="4"/>
            </a:pPr>
            <a:r>
              <a:rPr lang="ru-RU" dirty="0">
                <a:solidFill>
                  <a:prstClr val="black"/>
                </a:solidFill>
              </a:rPr>
              <a:t>«облечена была в порфиру и багряницу, украшена золотом, драгоценными камнями и жемчугом»</a:t>
            </a:r>
            <a:endParaRPr lang="en-US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lain" startAt="4"/>
            </a:pPr>
            <a:endParaRPr lang="en-US" sz="500" dirty="0">
              <a:solidFill>
                <a:prstClr val="black"/>
              </a:solidFill>
            </a:endParaRPr>
          </a:p>
          <a:p>
            <a:pPr marL="274320" indent="-274320"/>
            <a:r>
              <a:rPr lang="en-US" dirty="0">
                <a:solidFill>
                  <a:prstClr val="black"/>
                </a:solidFill>
              </a:rPr>
              <a:t>4 </a:t>
            </a:r>
            <a:r>
              <a:rPr lang="ru-RU" dirty="0">
                <a:solidFill>
                  <a:prstClr val="black"/>
                </a:solidFill>
              </a:rPr>
              <a:t> «держала золотую чашу в руку своей»</a:t>
            </a:r>
            <a:endParaRPr lang="en-US" dirty="0">
              <a:solidFill>
                <a:prstClr val="black"/>
              </a:solidFill>
            </a:endParaRPr>
          </a:p>
          <a:p>
            <a:pPr marL="274320" indent="-274320"/>
            <a:endParaRPr lang="en-US" sz="800" dirty="0">
              <a:solidFill>
                <a:prstClr val="black"/>
              </a:solidFill>
            </a:endParaRPr>
          </a:p>
          <a:p>
            <a:pPr marL="274320" indent="-274320"/>
            <a:endParaRPr lang="en-US" sz="800" dirty="0">
              <a:solidFill>
                <a:prstClr val="black"/>
              </a:solidFill>
            </a:endParaRPr>
          </a:p>
          <a:p>
            <a:pPr marL="274320" indent="-274320"/>
            <a:endParaRPr lang="en-US" sz="200" dirty="0">
              <a:solidFill>
                <a:prstClr val="black"/>
              </a:solidFill>
            </a:endParaRPr>
          </a:p>
          <a:p>
            <a:pPr marL="274320" indent="-274320">
              <a:buFontTx/>
              <a:buAutoNum type="arabicPlain" startAt="2"/>
            </a:pP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ru-RU" dirty="0">
                <a:solidFill>
                  <a:prstClr val="black"/>
                </a:solidFill>
              </a:rPr>
              <a:t>«С нею </a:t>
            </a:r>
            <a:r>
              <a:rPr lang="ru-RU" dirty="0" err="1">
                <a:solidFill>
                  <a:prstClr val="black"/>
                </a:solidFill>
              </a:rPr>
              <a:t>блудодействовали</a:t>
            </a:r>
            <a:r>
              <a:rPr lang="ru-RU" dirty="0">
                <a:solidFill>
                  <a:prstClr val="black"/>
                </a:solidFill>
              </a:rPr>
              <a:t> цари земные, и вином ее </a:t>
            </a:r>
            <a:r>
              <a:rPr lang="ru-RU" dirty="0" err="1">
                <a:solidFill>
                  <a:prstClr val="black"/>
                </a:solidFill>
              </a:rPr>
              <a:t>блудодеяния</a:t>
            </a:r>
            <a:r>
              <a:rPr lang="ru-RU" dirty="0">
                <a:solidFill>
                  <a:prstClr val="black"/>
                </a:solidFill>
              </a:rPr>
              <a:t> упивались живущие на земле»</a:t>
            </a:r>
            <a:endParaRPr lang="en-US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lain" startAt="2"/>
            </a:pPr>
            <a:endParaRPr lang="en-US" sz="1000" dirty="0">
              <a:solidFill>
                <a:prstClr val="black"/>
              </a:solidFill>
            </a:endParaRPr>
          </a:p>
          <a:p>
            <a:pPr marL="274320" indent="-274320"/>
            <a:r>
              <a:rPr lang="en-US" dirty="0">
                <a:solidFill>
                  <a:prstClr val="black"/>
                </a:solidFill>
              </a:rPr>
              <a:t>6 </a:t>
            </a:r>
            <a:r>
              <a:rPr lang="ru-RU" dirty="0">
                <a:solidFill>
                  <a:prstClr val="black"/>
                </a:solidFill>
              </a:rPr>
              <a:t> «упоена была кровью святых и кровью свидетелей </a:t>
            </a:r>
            <a:r>
              <a:rPr lang="ru-RU" dirty="0" err="1">
                <a:solidFill>
                  <a:prstClr val="black"/>
                </a:solidFill>
              </a:rPr>
              <a:t>Иисусовых</a:t>
            </a:r>
            <a:r>
              <a:rPr lang="ru-RU" dirty="0">
                <a:solidFill>
                  <a:prstClr val="black"/>
                </a:solidFill>
              </a:rPr>
              <a:t>»</a:t>
            </a:r>
            <a:r>
              <a:rPr lang="en-US" dirty="0">
                <a:solidFill>
                  <a:prstClr val="black"/>
                </a:solidFill>
              </a:rPr>
              <a:t> (</a:t>
            </a:r>
            <a:r>
              <a:rPr lang="ru-RU" dirty="0">
                <a:solidFill>
                  <a:prstClr val="black"/>
                </a:solidFill>
              </a:rPr>
              <a:t>ср</a:t>
            </a:r>
            <a:r>
              <a:rPr lang="en-US" dirty="0">
                <a:solidFill>
                  <a:prstClr val="black"/>
                </a:solidFill>
              </a:rPr>
              <a:t>.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11:1-14)</a:t>
            </a:r>
          </a:p>
          <a:p>
            <a:pPr marL="274320" indent="-274320"/>
            <a:r>
              <a:rPr lang="en-US" dirty="0">
                <a:solidFill>
                  <a:prstClr val="black"/>
                </a:solidFill>
              </a:rPr>
              <a:t>11	 </a:t>
            </a:r>
            <a:r>
              <a:rPr lang="ru-RU" dirty="0">
                <a:solidFill>
                  <a:prstClr val="black"/>
                </a:solidFill>
              </a:rPr>
              <a:t>«И зверь</a:t>
            </a:r>
            <a:r>
              <a:rPr lang="en-US" dirty="0">
                <a:solidFill>
                  <a:prstClr val="black"/>
                </a:solidFill>
              </a:rPr>
              <a:t>…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b="1" dirty="0">
                <a:solidFill>
                  <a:prstClr val="black"/>
                </a:solidFill>
              </a:rPr>
              <a:t>пойдет в погибель</a:t>
            </a:r>
            <a:r>
              <a:rPr lang="ru-RU" dirty="0">
                <a:solidFill>
                  <a:prstClr val="black"/>
                </a:solidFill>
              </a:rPr>
              <a:t>»</a:t>
            </a:r>
            <a:r>
              <a:rPr lang="en-US" dirty="0">
                <a:solidFill>
                  <a:prstClr val="black"/>
                </a:solidFill>
              </a:rPr>
              <a:t> [</a:t>
            </a:r>
            <a:r>
              <a:rPr lang="ru-RU" dirty="0">
                <a:solidFill>
                  <a:prstClr val="black"/>
                </a:solidFill>
              </a:rPr>
              <a:t>Зверь в этом </a:t>
            </a:r>
            <a:r>
              <a:rPr lang="ru-RU" dirty="0" err="1">
                <a:solidFill>
                  <a:prstClr val="black"/>
                </a:solidFill>
              </a:rPr>
              <a:t>этом</a:t>
            </a:r>
            <a:r>
              <a:rPr lang="ru-RU" dirty="0">
                <a:solidFill>
                  <a:prstClr val="black"/>
                </a:solidFill>
              </a:rPr>
              <a:t> стихе представляет собой правительство антихриста.</a:t>
            </a:r>
            <a:r>
              <a:rPr lang="en-US" dirty="0">
                <a:solidFill>
                  <a:prstClr val="black"/>
                </a:solidFill>
              </a:rPr>
              <a:t>]</a:t>
            </a:r>
          </a:p>
          <a:p>
            <a:pPr marL="274320" indent="-274320"/>
            <a:endParaRPr lang="en-US" sz="500" dirty="0">
              <a:solidFill>
                <a:prstClr val="black"/>
              </a:solidFill>
            </a:endParaRPr>
          </a:p>
          <a:p>
            <a:pPr marL="274320" indent="-274320"/>
            <a:endParaRPr lang="en-US" sz="500" dirty="0">
              <a:solidFill>
                <a:prstClr val="black"/>
              </a:solidFill>
            </a:endParaRPr>
          </a:p>
          <a:p>
            <a:pPr marL="274320" indent="-274320"/>
            <a:endParaRPr lang="en-US" sz="500" dirty="0">
              <a:solidFill>
                <a:prstClr val="black"/>
              </a:solidFill>
            </a:endParaRPr>
          </a:p>
          <a:p>
            <a:pPr marL="274320" indent="-274320"/>
            <a:endParaRPr lang="en-US" sz="500" dirty="0">
              <a:solidFill>
                <a:prstClr val="black"/>
              </a:solidFill>
            </a:endParaRPr>
          </a:p>
          <a:p>
            <a:pPr marL="274320" indent="-274320"/>
            <a:endParaRPr lang="en-US" sz="500" dirty="0">
              <a:solidFill>
                <a:prstClr val="black"/>
              </a:solidFill>
            </a:endParaRPr>
          </a:p>
          <a:p>
            <a:pPr marL="274320" indent="-274320"/>
            <a:endParaRPr lang="en-US" sz="500" dirty="0">
              <a:solidFill>
                <a:prstClr val="black"/>
              </a:solidFill>
            </a:endParaRPr>
          </a:p>
          <a:p>
            <a:pPr marL="274320" indent="-274320"/>
            <a:endParaRPr lang="en-US" sz="500" dirty="0">
              <a:solidFill>
                <a:prstClr val="black"/>
              </a:solidFill>
            </a:endParaRPr>
          </a:p>
          <a:p>
            <a:pPr marL="274320" indent="-274320"/>
            <a:endParaRPr lang="en-US" sz="500" dirty="0">
              <a:solidFill>
                <a:prstClr val="black"/>
              </a:solidFill>
            </a:endParaRPr>
          </a:p>
          <a:p>
            <a:pPr marL="274320" indent="-274320"/>
            <a:endParaRPr lang="en-US" sz="500" dirty="0">
              <a:solidFill>
                <a:prstClr val="black"/>
              </a:solidFill>
            </a:endParaRPr>
          </a:p>
          <a:p>
            <a:pPr marL="274320" indent="-274320"/>
            <a:endParaRPr lang="en-US" sz="500" dirty="0">
              <a:solidFill>
                <a:prstClr val="black"/>
              </a:solidFill>
            </a:endParaRPr>
          </a:p>
          <a:p>
            <a:pPr marL="274320" indent="-274320"/>
            <a:endParaRPr lang="en-US" sz="500" dirty="0">
              <a:solidFill>
                <a:prstClr val="black"/>
              </a:solidFill>
            </a:endParaRPr>
          </a:p>
          <a:p>
            <a:pPr marL="274320" indent="-274320"/>
            <a:endParaRPr lang="en-US" sz="500" dirty="0">
              <a:solidFill>
                <a:prstClr val="black"/>
              </a:solidFill>
            </a:endParaRPr>
          </a:p>
          <a:p>
            <a:pPr marL="274320" indent="-274320"/>
            <a:endParaRPr lang="en-US" sz="500" dirty="0">
              <a:solidFill>
                <a:prstClr val="black"/>
              </a:solidFill>
            </a:endParaRPr>
          </a:p>
          <a:p>
            <a:pPr marL="274320" indent="-274320"/>
            <a:r>
              <a:rPr lang="en-US" dirty="0">
                <a:solidFill>
                  <a:prstClr val="black"/>
                </a:solidFill>
              </a:rPr>
              <a:t>16 </a:t>
            </a:r>
            <a:r>
              <a:rPr lang="ru-RU" dirty="0">
                <a:solidFill>
                  <a:prstClr val="black"/>
                </a:solidFill>
              </a:rPr>
              <a:t>«</a:t>
            </a:r>
            <a:r>
              <a:rPr lang="uk-UA" dirty="0" err="1">
                <a:solidFill>
                  <a:prstClr val="black"/>
                </a:solidFill>
              </a:rPr>
              <a:t>сожгут</a:t>
            </a:r>
            <a:r>
              <a:rPr lang="uk-UA" dirty="0">
                <a:solidFill>
                  <a:prstClr val="black"/>
                </a:solidFill>
              </a:rPr>
              <a:t> </a:t>
            </a:r>
            <a:r>
              <a:rPr lang="uk-UA" dirty="0" err="1">
                <a:solidFill>
                  <a:prstClr val="black"/>
                </a:solidFill>
              </a:rPr>
              <a:t>ее</a:t>
            </a:r>
            <a:r>
              <a:rPr lang="uk-UA" dirty="0">
                <a:solidFill>
                  <a:prstClr val="black"/>
                </a:solidFill>
              </a:rPr>
              <a:t> в </a:t>
            </a:r>
            <a:r>
              <a:rPr lang="uk-UA" dirty="0" err="1">
                <a:solidFill>
                  <a:prstClr val="black"/>
                </a:solidFill>
              </a:rPr>
              <a:t>огне</a:t>
            </a:r>
            <a:r>
              <a:rPr lang="ru-RU" dirty="0">
                <a:solidFill>
                  <a:prstClr val="black"/>
                </a:solidFill>
              </a:rPr>
              <a:t>»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28851" y="1188720"/>
            <a:ext cx="7087149" cy="5524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ED7D31"/>
                </a:solidFill>
              </a:rPr>
              <a:t>Откровение </a:t>
            </a:r>
            <a:r>
              <a:rPr lang="en-US" b="1" dirty="0">
                <a:solidFill>
                  <a:srgbClr val="ED7D31"/>
                </a:solidFill>
              </a:rPr>
              <a:t>18</a:t>
            </a:r>
          </a:p>
          <a:p>
            <a:pPr marL="274320" indent="-274320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rgbClr val="ED7D31"/>
                </a:solidFill>
              </a:rPr>
              <a:t>2 </a:t>
            </a:r>
            <a:r>
              <a:rPr lang="ru-RU" dirty="0">
                <a:solidFill>
                  <a:srgbClr val="ED7D31"/>
                </a:solidFill>
              </a:rPr>
              <a:t> «великий Вавилон!»</a:t>
            </a:r>
            <a:endParaRPr lang="en-US" dirty="0">
              <a:solidFill>
                <a:srgbClr val="ED7D31"/>
              </a:solidFill>
            </a:endParaRPr>
          </a:p>
          <a:p>
            <a:pPr marL="274320" indent="-274320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rgbClr val="ED7D31"/>
                </a:solidFill>
              </a:rPr>
              <a:t>10 </a:t>
            </a:r>
            <a:r>
              <a:rPr lang="ru-RU" dirty="0">
                <a:solidFill>
                  <a:srgbClr val="ED7D31"/>
                </a:solidFill>
              </a:rPr>
              <a:t>«Великий город»</a:t>
            </a:r>
            <a:endParaRPr lang="en-US" dirty="0">
              <a:solidFill>
                <a:srgbClr val="ED7D31"/>
              </a:solidFill>
            </a:endParaRPr>
          </a:p>
          <a:p>
            <a:pPr marL="274320" indent="-274320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rgbClr val="ED7D31"/>
                </a:solidFill>
              </a:rPr>
              <a:t>16 </a:t>
            </a:r>
            <a:r>
              <a:rPr lang="ru-RU" dirty="0">
                <a:solidFill>
                  <a:srgbClr val="ED7D31"/>
                </a:solidFill>
              </a:rPr>
              <a:t>«одетый в виссон и порфиру и багряницу, украшенный золотом и камнями драгоценными и жемчугом»</a:t>
            </a:r>
            <a:endParaRPr lang="en-US" dirty="0">
              <a:solidFill>
                <a:srgbClr val="ED7D31"/>
              </a:solidFill>
            </a:endParaRPr>
          </a:p>
          <a:p>
            <a:pPr marL="274320" indent="-274320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rgbClr val="ED7D31"/>
                </a:solidFill>
              </a:rPr>
              <a:t>6  </a:t>
            </a:r>
            <a:r>
              <a:rPr lang="ru-RU" dirty="0">
                <a:solidFill>
                  <a:srgbClr val="ED7D31"/>
                </a:solidFill>
              </a:rPr>
              <a:t>«в чаше, в которой она приготовляла»</a:t>
            </a:r>
            <a:endParaRPr lang="en-US" dirty="0">
              <a:solidFill>
                <a:srgbClr val="ED7D31"/>
              </a:solidFill>
            </a:endParaRPr>
          </a:p>
          <a:p>
            <a:pPr marL="274320" indent="-274320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rgbClr val="ED7D31"/>
                </a:solidFill>
              </a:rPr>
              <a:t>3 </a:t>
            </a:r>
            <a:r>
              <a:rPr lang="ru-RU" dirty="0">
                <a:solidFill>
                  <a:srgbClr val="ED7D31"/>
                </a:solidFill>
              </a:rPr>
              <a:t> «И все народы упоены вином </a:t>
            </a:r>
            <a:r>
              <a:rPr lang="ru-RU" dirty="0" err="1">
                <a:solidFill>
                  <a:srgbClr val="ED7D31"/>
                </a:solidFill>
              </a:rPr>
              <a:t>блудодеяния</a:t>
            </a:r>
            <a:r>
              <a:rPr lang="ru-RU" dirty="0">
                <a:solidFill>
                  <a:srgbClr val="ED7D31"/>
                </a:solidFill>
              </a:rPr>
              <a:t> ее и цари земные </a:t>
            </a:r>
            <a:r>
              <a:rPr lang="ru-RU" dirty="0" err="1">
                <a:solidFill>
                  <a:srgbClr val="ED7D31"/>
                </a:solidFill>
              </a:rPr>
              <a:t>любодействовали</a:t>
            </a:r>
            <a:r>
              <a:rPr lang="ru-RU" dirty="0">
                <a:solidFill>
                  <a:srgbClr val="ED7D31"/>
                </a:solidFill>
              </a:rPr>
              <a:t> с нею»</a:t>
            </a:r>
            <a:endParaRPr lang="en-US" dirty="0">
              <a:solidFill>
                <a:srgbClr val="ED7D31"/>
              </a:solidFill>
            </a:endParaRPr>
          </a:p>
          <a:p>
            <a:pPr marL="274320" indent="-274320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rgbClr val="ED7D31"/>
                </a:solidFill>
              </a:rPr>
              <a:t>24 </a:t>
            </a:r>
            <a:r>
              <a:rPr lang="ru-RU" dirty="0">
                <a:solidFill>
                  <a:srgbClr val="ED7D31"/>
                </a:solidFill>
              </a:rPr>
              <a:t> «найдена кровь пророков и святых»</a:t>
            </a:r>
            <a:endParaRPr lang="en-US" dirty="0">
              <a:solidFill>
                <a:srgbClr val="ED7D31"/>
              </a:solidFill>
            </a:endParaRPr>
          </a:p>
          <a:p>
            <a:pPr marL="274320" indent="-274320"/>
            <a:endParaRPr lang="en-US" b="1" dirty="0">
              <a:solidFill>
                <a:srgbClr val="ED7D31"/>
              </a:solidFill>
            </a:endParaRPr>
          </a:p>
          <a:p>
            <a:pPr marL="274320" indent="-274320"/>
            <a:r>
              <a:rPr lang="en-US" b="1" dirty="0">
                <a:solidFill>
                  <a:srgbClr val="ED7D31"/>
                </a:solidFill>
              </a:rPr>
              <a:t>21 </a:t>
            </a:r>
            <a:r>
              <a:rPr lang="ru-RU" dirty="0">
                <a:solidFill>
                  <a:srgbClr val="ED7D31"/>
                </a:solidFill>
              </a:rPr>
              <a:t>«И один сильный Ангел взял камень, подобный большому жернову, и поверг в море, говоря: с таким стремлением повержен будет Вавилон, великий город, и уже не будет его»</a:t>
            </a:r>
            <a:r>
              <a:rPr lang="en-US" dirty="0">
                <a:solidFill>
                  <a:srgbClr val="ED7D31"/>
                </a:solidFill>
              </a:rPr>
              <a:t>.  2 </a:t>
            </a:r>
            <a:r>
              <a:rPr lang="en-US" b="1" dirty="0">
                <a:solidFill>
                  <a:srgbClr val="ED7D31"/>
                </a:solidFill>
              </a:rPr>
              <a:t> </a:t>
            </a:r>
            <a:r>
              <a:rPr lang="ru-RU" dirty="0">
                <a:solidFill>
                  <a:srgbClr val="ED7D31"/>
                </a:solidFill>
              </a:rPr>
              <a:t>«сделался жилищем бесов и пристанищем всякому нечистому духу, пристанищем всякой нечистой и отвратительной птице»</a:t>
            </a:r>
            <a:endParaRPr lang="en-US" dirty="0">
              <a:solidFill>
                <a:srgbClr val="ED7D31"/>
              </a:solidFill>
            </a:endParaRPr>
          </a:p>
          <a:p>
            <a:pPr marL="274320" indent="-274320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rgbClr val="ED7D31"/>
                </a:solidFill>
              </a:rPr>
              <a:t>8 </a:t>
            </a:r>
            <a:r>
              <a:rPr lang="ru-RU" dirty="0">
                <a:solidFill>
                  <a:srgbClr val="ED7D31"/>
                </a:solidFill>
              </a:rPr>
              <a:t>	</a:t>
            </a:r>
            <a:r>
              <a:rPr lang="en-US" dirty="0">
                <a:solidFill>
                  <a:srgbClr val="ED7D31"/>
                </a:solidFill>
              </a:rPr>
              <a:t> </a:t>
            </a:r>
            <a:r>
              <a:rPr lang="ru-RU" dirty="0">
                <a:solidFill>
                  <a:srgbClr val="ED7D31"/>
                </a:solidFill>
              </a:rPr>
              <a:t>«б</a:t>
            </a:r>
            <a:r>
              <a:rPr lang="uk-UA" dirty="0" err="1">
                <a:solidFill>
                  <a:srgbClr val="ED7D31"/>
                </a:solidFill>
              </a:rPr>
              <a:t>удет</a:t>
            </a:r>
            <a:r>
              <a:rPr lang="uk-UA" dirty="0">
                <a:solidFill>
                  <a:srgbClr val="ED7D31"/>
                </a:solidFill>
              </a:rPr>
              <a:t> </a:t>
            </a:r>
            <a:r>
              <a:rPr lang="uk-UA" dirty="0" err="1">
                <a:solidFill>
                  <a:srgbClr val="ED7D31"/>
                </a:solidFill>
              </a:rPr>
              <a:t>сожжена</a:t>
            </a:r>
            <a:r>
              <a:rPr lang="uk-UA" dirty="0">
                <a:solidFill>
                  <a:srgbClr val="ED7D31"/>
                </a:solidFill>
              </a:rPr>
              <a:t> огнем</a:t>
            </a:r>
            <a:r>
              <a:rPr lang="ru-RU" dirty="0">
                <a:solidFill>
                  <a:srgbClr val="ED7D31"/>
                </a:solidFill>
              </a:rPr>
              <a:t>»</a:t>
            </a:r>
            <a:endParaRPr lang="en-US" dirty="0">
              <a:solidFill>
                <a:srgbClr val="ED7D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991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33082" y="-1"/>
            <a:ext cx="13007789" cy="1190847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4900" b="1" dirty="0">
                <a:solidFill>
                  <a:srgbClr val="FF0000"/>
                </a:solidFill>
              </a:rPr>
            </a:br>
            <a:r>
              <a:rPr lang="ru-RU" sz="4900" b="1" dirty="0">
                <a:solidFill>
                  <a:srgbClr val="FF0000"/>
                </a:solidFill>
              </a:rPr>
              <a:t>2-я</a:t>
            </a:r>
            <a:r>
              <a:rPr lang="en-US" sz="4900" b="1" dirty="0">
                <a:solidFill>
                  <a:srgbClr val="FF0000"/>
                </a:solidFill>
              </a:rPr>
              <a:t> </a:t>
            </a:r>
            <a:r>
              <a:rPr lang="ru-RU" sz="4900" b="1" dirty="0">
                <a:solidFill>
                  <a:srgbClr val="FF0000"/>
                </a:solidFill>
              </a:rPr>
              <a:t>ПОЛОВИНА</a:t>
            </a:r>
            <a:r>
              <a:rPr lang="en-US" sz="4900" b="1" dirty="0">
                <a:solidFill>
                  <a:srgbClr val="FF0000"/>
                </a:solidFill>
              </a:rPr>
              <a:t>: </a:t>
            </a:r>
            <a:r>
              <a:rPr lang="ru-RU" sz="4900" b="1" dirty="0">
                <a:solidFill>
                  <a:schemeClr val="accent2"/>
                </a:solidFill>
              </a:rPr>
              <a:t>различия </a:t>
            </a:r>
            <a:r>
              <a:rPr lang="ru-RU" sz="4900" b="1" dirty="0"/>
              <a:t>религиозного и </a:t>
            </a:r>
            <a:br>
              <a:rPr lang="ru-RU" sz="4900" b="1" dirty="0"/>
            </a:br>
            <a:r>
              <a:rPr lang="ru-RU" sz="4900" b="1" dirty="0"/>
              <a:t>политико-экономического Вавилона</a:t>
            </a:r>
            <a:br>
              <a:rPr lang="en-US" b="1" dirty="0"/>
            </a:b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375903"/>
            <a:ext cx="67575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</a:rPr>
              <a:t>Откровение </a:t>
            </a:r>
            <a:r>
              <a:rPr lang="en-US" b="1" dirty="0">
                <a:solidFill>
                  <a:prstClr val="black"/>
                </a:solidFill>
              </a:rPr>
              <a:t>17</a:t>
            </a:r>
          </a:p>
          <a:p>
            <a:pPr marL="274320" indent="-274320"/>
            <a:r>
              <a:rPr lang="en-US" dirty="0">
                <a:solidFill>
                  <a:prstClr val="black"/>
                </a:solidFill>
              </a:rPr>
              <a:t>1 </a:t>
            </a:r>
            <a:r>
              <a:rPr lang="ru-RU" dirty="0">
                <a:solidFill>
                  <a:prstClr val="black"/>
                </a:solidFill>
              </a:rPr>
              <a:t>«И пришел один из семи Ангелов, имеющих семь чаш»</a:t>
            </a:r>
            <a:endParaRPr lang="en-US" dirty="0">
              <a:solidFill>
                <a:prstClr val="black"/>
              </a:solidFill>
            </a:endParaRPr>
          </a:p>
          <a:p>
            <a:pPr marL="274320" indent="-274320"/>
            <a:endParaRPr lang="en-US" dirty="0">
              <a:solidFill>
                <a:prstClr val="black"/>
              </a:solidFill>
            </a:endParaRPr>
          </a:p>
          <a:p>
            <a:pPr marL="274320" indent="-274320"/>
            <a:r>
              <a:rPr lang="en-US" dirty="0">
                <a:solidFill>
                  <a:prstClr val="black"/>
                </a:solidFill>
              </a:rPr>
              <a:t>7 </a:t>
            </a:r>
            <a:r>
              <a:rPr lang="ru-RU" dirty="0">
                <a:solidFill>
                  <a:prstClr val="black"/>
                </a:solidFill>
              </a:rPr>
              <a:t>«зверя, носящего ее, имеющего семь голов и десять рогов»</a:t>
            </a:r>
            <a:endParaRPr lang="en-US" dirty="0">
              <a:solidFill>
                <a:prstClr val="black"/>
              </a:solidFill>
            </a:endParaRPr>
          </a:p>
          <a:p>
            <a:pPr marL="274320" indent="-274320"/>
            <a:endParaRPr lang="ru-RU" dirty="0">
              <a:solidFill>
                <a:prstClr val="black"/>
              </a:solidFill>
            </a:endParaRPr>
          </a:p>
          <a:p>
            <a:pPr marL="274320" indent="-274320"/>
            <a:r>
              <a:rPr lang="en-US" dirty="0">
                <a:solidFill>
                  <a:prstClr val="black"/>
                </a:solidFill>
              </a:rPr>
              <a:t> </a:t>
            </a:r>
          </a:p>
          <a:p>
            <a:pPr marL="274320" indent="-274320"/>
            <a:r>
              <a:rPr lang="en-US" dirty="0">
                <a:solidFill>
                  <a:prstClr val="black"/>
                </a:solidFill>
              </a:rPr>
              <a:t>16 </a:t>
            </a:r>
            <a:r>
              <a:rPr lang="ru-RU" dirty="0">
                <a:solidFill>
                  <a:prstClr val="black"/>
                </a:solidFill>
              </a:rPr>
              <a:t>«И десять рогов, которые ты видел на звере, сии возненавидят блудницу, и разорят ее, и обнажат, и </a:t>
            </a:r>
            <a:r>
              <a:rPr lang="ru-RU" b="1" dirty="0">
                <a:solidFill>
                  <a:prstClr val="black"/>
                </a:solidFill>
              </a:rPr>
              <a:t>плоть ее съедят, и сожгут ее в огне</a:t>
            </a:r>
            <a:r>
              <a:rPr lang="ru-RU" dirty="0">
                <a:solidFill>
                  <a:prstClr val="black"/>
                </a:solidFill>
              </a:rPr>
              <a:t>»</a:t>
            </a:r>
            <a:endParaRPr lang="en-US" b="1" dirty="0">
              <a:solidFill>
                <a:prstClr val="black"/>
              </a:solidFill>
            </a:endParaRPr>
          </a:p>
          <a:p>
            <a:pPr marL="274320" indent="-274320"/>
            <a:r>
              <a:rPr lang="en-US" dirty="0">
                <a:solidFill>
                  <a:prstClr val="black"/>
                </a:solidFill>
              </a:rPr>
              <a:t>17 </a:t>
            </a:r>
            <a:r>
              <a:rPr lang="ru-RU" dirty="0">
                <a:solidFill>
                  <a:prstClr val="black"/>
                </a:solidFill>
              </a:rPr>
              <a:t>«потому что Бог положил им на сердце - исполнить волю Его»</a:t>
            </a:r>
            <a:endParaRPr lang="en-US" dirty="0">
              <a:solidFill>
                <a:prstClr val="black"/>
              </a:solidFill>
            </a:endParaRPr>
          </a:p>
          <a:p>
            <a:pPr marL="274320" indent="-274320"/>
            <a:endParaRPr lang="en-US" dirty="0">
              <a:solidFill>
                <a:prstClr val="black"/>
              </a:solidFill>
            </a:endParaRPr>
          </a:p>
          <a:p>
            <a:pPr indent="-274320"/>
            <a:r>
              <a:rPr lang="en-US" dirty="0">
                <a:solidFill>
                  <a:srgbClr val="0070C0"/>
                </a:solidFill>
              </a:rPr>
              <a:t>[</a:t>
            </a:r>
            <a:r>
              <a:rPr lang="ru-RU" dirty="0">
                <a:solidFill>
                  <a:srgbClr val="0070C0"/>
                </a:solidFill>
              </a:rPr>
              <a:t>Истинные верующие не будут участвовать в поклонении антихристу, поэтому данное предостережение не дается в Откровении 17 </a:t>
            </a:r>
            <a:r>
              <a:rPr lang="en-US" dirty="0">
                <a:solidFill>
                  <a:srgbClr val="0070C0"/>
                </a:solidFill>
              </a:rPr>
              <a:t>(</a:t>
            </a:r>
            <a:r>
              <a:rPr lang="ru-RU" dirty="0" err="1">
                <a:solidFill>
                  <a:srgbClr val="0070C0"/>
                </a:solidFill>
              </a:rPr>
              <a:t>Отк</a:t>
            </a:r>
            <a:r>
              <a:rPr lang="ru-RU" dirty="0">
                <a:solidFill>
                  <a:srgbClr val="0070C0"/>
                </a:solidFill>
              </a:rPr>
              <a:t>. </a:t>
            </a:r>
            <a:r>
              <a:rPr lang="en-US" dirty="0">
                <a:solidFill>
                  <a:srgbClr val="0070C0"/>
                </a:solidFill>
              </a:rPr>
              <a:t>14:9-10)]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57540" y="1375903"/>
            <a:ext cx="688989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ED7D31"/>
                </a:solidFill>
              </a:rPr>
              <a:t>Откровение </a:t>
            </a:r>
            <a:r>
              <a:rPr lang="en-US" b="1" dirty="0">
                <a:solidFill>
                  <a:srgbClr val="ED7D31"/>
                </a:solidFill>
              </a:rPr>
              <a:t>18</a:t>
            </a:r>
          </a:p>
          <a:p>
            <a:pPr marL="274320" indent="-274320"/>
            <a:r>
              <a:rPr lang="en-US" b="1" dirty="0">
                <a:solidFill>
                  <a:srgbClr val="ED7D31"/>
                </a:solidFill>
              </a:rPr>
              <a:t>1</a:t>
            </a:r>
            <a:r>
              <a:rPr lang="en-US" dirty="0">
                <a:solidFill>
                  <a:srgbClr val="ED7D31"/>
                </a:solidFill>
              </a:rPr>
              <a:t> </a:t>
            </a:r>
            <a:r>
              <a:rPr lang="ru-RU" dirty="0">
                <a:solidFill>
                  <a:srgbClr val="ED7D31"/>
                </a:solidFill>
              </a:rPr>
              <a:t>«И увидел я иного Ангела»</a:t>
            </a:r>
            <a:endParaRPr lang="en-US" dirty="0">
              <a:solidFill>
                <a:srgbClr val="ED7D31"/>
              </a:solidFill>
            </a:endParaRPr>
          </a:p>
          <a:p>
            <a:pPr marL="274320" indent="-274320"/>
            <a:r>
              <a:rPr lang="en-US" dirty="0">
                <a:solidFill>
                  <a:srgbClr val="ED7D31"/>
                </a:solidFill>
              </a:rPr>
              <a:t>	 </a:t>
            </a:r>
          </a:p>
          <a:p>
            <a:r>
              <a:rPr lang="en-US" dirty="0">
                <a:solidFill>
                  <a:srgbClr val="0070C0"/>
                </a:solidFill>
              </a:rPr>
              <a:t>[</a:t>
            </a:r>
            <a:r>
              <a:rPr lang="ru-RU" dirty="0">
                <a:solidFill>
                  <a:srgbClr val="0070C0"/>
                </a:solidFill>
              </a:rPr>
              <a:t>политико-экономический Вавилон – это зверь, который носит на себе религиозный Вавилон</a:t>
            </a:r>
            <a:r>
              <a:rPr lang="en-US" dirty="0">
                <a:solidFill>
                  <a:srgbClr val="0070C0"/>
                </a:solidFill>
              </a:rPr>
              <a:t>]</a:t>
            </a:r>
          </a:p>
          <a:p>
            <a:pPr marL="274320" indent="-274320"/>
            <a:endParaRPr lang="en-US" b="1" dirty="0">
              <a:solidFill>
                <a:srgbClr val="ED7D31"/>
              </a:solidFill>
            </a:endParaRPr>
          </a:p>
          <a:p>
            <a:pPr marL="274320" indent="-274320"/>
            <a:r>
              <a:rPr lang="en-US" dirty="0">
                <a:solidFill>
                  <a:srgbClr val="ED7D31"/>
                </a:solidFill>
              </a:rPr>
              <a:t>8 </a:t>
            </a:r>
            <a:r>
              <a:rPr lang="ru-RU" dirty="0">
                <a:solidFill>
                  <a:srgbClr val="ED7D31"/>
                </a:solidFill>
              </a:rPr>
              <a:t>«За то в один день придут на нее казни, смерть и плач и голод, и будет сожжена огнем, </a:t>
            </a:r>
            <a:r>
              <a:rPr lang="ru-RU" b="1" dirty="0">
                <a:solidFill>
                  <a:srgbClr val="ED7D31"/>
                </a:solidFill>
              </a:rPr>
              <a:t>потому что силен Господь Бог, судящий ее</a:t>
            </a:r>
            <a:r>
              <a:rPr lang="ru-RU" dirty="0">
                <a:solidFill>
                  <a:srgbClr val="ED7D31"/>
                </a:solidFill>
              </a:rPr>
              <a:t>»</a:t>
            </a:r>
            <a:endParaRPr lang="en-US" b="1" dirty="0">
              <a:solidFill>
                <a:srgbClr val="ED7D31"/>
              </a:solidFill>
            </a:endParaRPr>
          </a:p>
          <a:p>
            <a:pPr marL="274320" indent="-274320"/>
            <a:r>
              <a:rPr lang="en-US" b="1" dirty="0">
                <a:solidFill>
                  <a:srgbClr val="ED7D31"/>
                </a:solidFill>
              </a:rPr>
              <a:t> </a:t>
            </a:r>
          </a:p>
          <a:p>
            <a:pPr marL="274320" indent="-274320"/>
            <a:r>
              <a:rPr lang="en-US" b="1" dirty="0">
                <a:solidFill>
                  <a:srgbClr val="ED7D31"/>
                </a:solidFill>
              </a:rPr>
              <a:t>  </a:t>
            </a:r>
            <a:endParaRPr lang="en-US" dirty="0">
              <a:solidFill>
                <a:srgbClr val="ED7D31"/>
              </a:solidFill>
            </a:endParaRPr>
          </a:p>
          <a:p>
            <a:pPr marL="274320" indent="-274320"/>
            <a:r>
              <a:rPr lang="en-US" b="1" dirty="0">
                <a:solidFill>
                  <a:srgbClr val="ED7D31"/>
                </a:solidFill>
              </a:rPr>
              <a:t>4 </a:t>
            </a:r>
            <a:r>
              <a:rPr lang="en-US" dirty="0">
                <a:solidFill>
                  <a:srgbClr val="ED7D31"/>
                </a:solidFill>
              </a:rPr>
              <a:t> </a:t>
            </a:r>
            <a:r>
              <a:rPr lang="ru-RU" dirty="0">
                <a:solidFill>
                  <a:srgbClr val="ED7D31"/>
                </a:solidFill>
              </a:rPr>
              <a:t>«выйди от нее, народ Мой, чтобы не участвовать вам в грехах ее и не подвергнуться язвам ее»</a:t>
            </a:r>
            <a:endParaRPr lang="en-US" dirty="0">
              <a:solidFill>
                <a:srgbClr val="ED7D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49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20414" y="0"/>
            <a:ext cx="12896193" cy="1306286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4900" b="1" dirty="0">
                <a:solidFill>
                  <a:srgbClr val="FF0000"/>
                </a:solidFill>
              </a:rPr>
            </a:br>
            <a:r>
              <a:rPr lang="ru-RU" sz="4900" b="1" dirty="0">
                <a:solidFill>
                  <a:srgbClr val="FF0000"/>
                </a:solidFill>
              </a:rPr>
              <a:t>2-я</a:t>
            </a:r>
            <a:r>
              <a:rPr lang="en-US" sz="4900" b="1" dirty="0">
                <a:solidFill>
                  <a:srgbClr val="FF0000"/>
                </a:solidFill>
              </a:rPr>
              <a:t> </a:t>
            </a:r>
            <a:r>
              <a:rPr lang="ru-RU" sz="4900" b="1" dirty="0">
                <a:solidFill>
                  <a:srgbClr val="FF0000"/>
                </a:solidFill>
              </a:rPr>
              <a:t>ПОЛОВИНА</a:t>
            </a:r>
            <a:r>
              <a:rPr lang="en-US" sz="4900" b="1" dirty="0">
                <a:solidFill>
                  <a:srgbClr val="FF0000"/>
                </a:solidFill>
              </a:rPr>
              <a:t>: </a:t>
            </a:r>
            <a:r>
              <a:rPr lang="ru-RU" sz="4900" b="1" dirty="0"/>
              <a:t>итоговый обзор религиозного и политико-экономического Вавилона</a:t>
            </a:r>
            <a:br>
              <a:rPr lang="en-US" b="1" dirty="0"/>
            </a:br>
            <a:r>
              <a:rPr lang="ru-RU" sz="3600" dirty="0"/>
              <a:t>Сходства ожидаются</a:t>
            </a:r>
            <a:r>
              <a:rPr lang="en-US" sz="3600" dirty="0"/>
              <a:t>! </a:t>
            </a:r>
            <a:r>
              <a:rPr lang="ru-RU" sz="3600" dirty="0"/>
              <a:t>Различия важны</a:t>
            </a:r>
            <a:r>
              <a:rPr lang="en-US" sz="3600" dirty="0"/>
              <a:t>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3224" y="1837783"/>
            <a:ext cx="465608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Сходства</a:t>
            </a:r>
            <a:endParaRPr lang="en-US" b="1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ru-RU" dirty="0">
                <a:solidFill>
                  <a:srgbClr val="0070C0"/>
                </a:solidFill>
              </a:rPr>
              <a:t>Ожидается, что будут сходства между религиозным Вавилоном и политико-экономическим Вавилоном</a:t>
            </a:r>
            <a:r>
              <a:rPr lang="en-US" dirty="0">
                <a:solidFill>
                  <a:srgbClr val="0070C0"/>
                </a:solidFill>
              </a:rPr>
              <a:t>. </a:t>
            </a:r>
            <a:r>
              <a:rPr lang="ru-RU" dirty="0">
                <a:solidFill>
                  <a:srgbClr val="0070C0"/>
                </a:solidFill>
              </a:rPr>
              <a:t>И то и другое является Вавилоном, составляя две стороны одной злой сущности последних времен.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82530" y="1827113"/>
            <a:ext cx="873347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Различия</a:t>
            </a:r>
            <a:endParaRPr lang="en-US" b="1" dirty="0">
              <a:solidFill>
                <a:srgbClr val="0070C0"/>
              </a:solidFill>
            </a:endParaRPr>
          </a:p>
          <a:p>
            <a:endParaRPr lang="en-US" sz="1000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70C0"/>
                </a:solidFill>
              </a:rPr>
              <a:t>Несмотря на то, что ангел, объявивший о погибели религиозного Вавилона, был одним из ангелов, имевших одну из 7 чаш</a:t>
            </a:r>
            <a:r>
              <a:rPr lang="en-US" dirty="0">
                <a:solidFill>
                  <a:srgbClr val="0070C0"/>
                </a:solidFill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70C0"/>
                </a:solidFill>
              </a:rPr>
              <a:t>Разрушение политико-экономического Вавилона объявил другой ангел</a:t>
            </a:r>
          </a:p>
          <a:p>
            <a:pPr marL="285750" indent="-285750"/>
            <a:endParaRPr lang="en-US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70C0"/>
                </a:solidFill>
              </a:rPr>
              <a:t>Несмотря на то, что религиозный Вавилон будет разрушен десятью царями, которых пошлет Бог</a:t>
            </a:r>
            <a:r>
              <a:rPr lang="en-US" dirty="0">
                <a:solidFill>
                  <a:srgbClr val="0070C0"/>
                </a:solidFill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70C0"/>
                </a:solidFill>
              </a:rPr>
              <a:t>Политико-экономический Вавилон будет уничтожен непосредственно Богом</a:t>
            </a:r>
          </a:p>
          <a:p>
            <a:pPr marL="285750" indent="-285750"/>
            <a:endParaRPr lang="en-US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70C0"/>
                </a:solidFill>
              </a:rPr>
              <a:t>Несмотря на то, что Политико-экономический Вавилон будет разрушен, и в нем больше никогда не будут жить люди, а только демоны и мерзкие птицы</a:t>
            </a:r>
            <a:r>
              <a:rPr lang="en-US" dirty="0">
                <a:solidFill>
                  <a:srgbClr val="0070C0"/>
                </a:solidFill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70C0"/>
                </a:solidFill>
              </a:rPr>
              <a:t>О религиозном Вавилоне говорится по-другому</a:t>
            </a:r>
          </a:p>
          <a:p>
            <a:pPr marL="285750" indent="-285750"/>
            <a:endParaRPr lang="en-US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70C0"/>
                </a:solidFill>
              </a:rPr>
              <a:t>Несмотря на то, что верующим сказано выйти из Политико-экономического Вавилона и не участвовать в его грехах</a:t>
            </a:r>
            <a:r>
              <a:rPr lang="en-US" dirty="0">
                <a:solidFill>
                  <a:srgbClr val="0070C0"/>
                </a:solidFill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70C0"/>
                </a:solidFill>
              </a:rPr>
              <a:t>Верующим не сказано такого о религиозном Вавилоне, потому что они бы так не поступили. А если бы поступили, то не были бы истинно верующими </a:t>
            </a:r>
            <a:r>
              <a:rPr lang="en-US" dirty="0">
                <a:solidFill>
                  <a:srgbClr val="0070C0"/>
                </a:solidFill>
              </a:rPr>
              <a:t>(</a:t>
            </a:r>
            <a:r>
              <a:rPr lang="ru-RU" dirty="0" err="1">
                <a:solidFill>
                  <a:srgbClr val="0070C0"/>
                </a:solidFill>
              </a:rPr>
              <a:t>Отк</a:t>
            </a:r>
            <a:r>
              <a:rPr lang="ru-RU" dirty="0">
                <a:solidFill>
                  <a:srgbClr val="0070C0"/>
                </a:solidFill>
              </a:rPr>
              <a:t>. </a:t>
            </a:r>
            <a:r>
              <a:rPr lang="en-US" dirty="0">
                <a:solidFill>
                  <a:srgbClr val="0070C0"/>
                </a:solidFill>
              </a:rPr>
              <a:t>14:9-10).</a:t>
            </a:r>
          </a:p>
        </p:txBody>
      </p:sp>
      <p:sp>
        <p:nvSpPr>
          <p:cNvPr id="6" name="Rectangle 5"/>
          <p:cNvSpPr/>
          <p:nvPr/>
        </p:nvSpPr>
        <p:spPr>
          <a:xfrm>
            <a:off x="163224" y="4056026"/>
            <a:ext cx="46560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Хоть религиозный Вавилон и политико-экономический Вавилон имеют сходства, различия между ними также важны</a:t>
            </a:r>
            <a:r>
              <a:rPr lang="en-US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203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FF33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6808122" y="1759033"/>
            <a:ext cx="329213" cy="42034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2502" y="1924"/>
            <a:ext cx="7511694" cy="601828"/>
          </a:xfrm>
        </p:spPr>
        <p:txBody>
          <a:bodyPr>
            <a:noAutofit/>
          </a:bodyPr>
          <a:lstStyle/>
          <a:p>
            <a:pPr algn="ctr"/>
            <a:r>
              <a:rPr lang="ru-RU" b="1" dirty="0"/>
              <a:t>Великая скорбь: </a:t>
            </a:r>
            <a:r>
              <a:rPr lang="ru-RU" sz="3200" b="1" dirty="0"/>
              <a:t>основные события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10207" y="6295697"/>
            <a:ext cx="1350579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			</a:t>
            </a:r>
            <a:r>
              <a:rPr lang="en-US" dirty="0">
                <a:solidFill>
                  <a:srgbClr val="FF0000"/>
                </a:solidFill>
              </a:rPr>
              <a:t>3 ½ </a:t>
            </a:r>
            <a:r>
              <a:rPr lang="ru-RU" dirty="0">
                <a:solidFill>
                  <a:srgbClr val="FF0000"/>
                </a:solidFill>
              </a:rPr>
              <a:t>года</a:t>
            </a:r>
            <a:r>
              <a:rPr lang="en-US" dirty="0">
                <a:solidFill>
                  <a:srgbClr val="FF0000"/>
                </a:solidFill>
              </a:rPr>
              <a:t>				    | 			3 ½ </a:t>
            </a:r>
            <a:r>
              <a:rPr lang="ru-RU" dirty="0">
                <a:solidFill>
                  <a:srgbClr val="FF0000"/>
                </a:solidFill>
              </a:rPr>
              <a:t>года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Up Arrow 3"/>
          <p:cNvSpPr/>
          <p:nvPr/>
        </p:nvSpPr>
        <p:spPr>
          <a:xfrm>
            <a:off x="0" y="2322786"/>
            <a:ext cx="294290" cy="439332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rot="16200000">
            <a:off x="-608449" y="703412"/>
            <a:ext cx="214022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Восхищение </a:t>
            </a:r>
          </a:p>
          <a:p>
            <a:pPr algn="ctr"/>
            <a:r>
              <a:rPr lang="ru-RU" sz="2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воскресение</a:t>
            </a:r>
            <a:endParaRPr lang="en-US" sz="24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2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Церкви</a:t>
            </a:r>
            <a:endParaRPr lang="en-US" sz="24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24881" y="3009013"/>
            <a:ext cx="276446" cy="23083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/>
              <a:t>Половина</a:t>
            </a:r>
            <a:endParaRPr lang="en-US" b="1" dirty="0"/>
          </a:p>
        </p:txBody>
      </p:sp>
      <p:sp>
        <p:nvSpPr>
          <p:cNvPr id="8" name="Up Arrow 7"/>
          <p:cNvSpPr/>
          <p:nvPr/>
        </p:nvSpPr>
        <p:spPr>
          <a:xfrm rot="10800000">
            <a:off x="13421710" y="2306962"/>
            <a:ext cx="294290" cy="439332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rot="16200000">
            <a:off x="12354620" y="1265628"/>
            <a:ext cx="201593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Возвращение</a:t>
            </a:r>
            <a:endParaRPr lang="en-US" sz="2400" b="1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2400" b="1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Христа</a:t>
            </a:r>
            <a:endParaRPr lang="en-US" sz="2400" b="1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41644" y="928297"/>
            <a:ext cx="224292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Сатана</a:t>
            </a:r>
          </a:p>
          <a:p>
            <a:pPr algn="ctr"/>
            <a:r>
              <a:rPr lang="ru-RU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</a:t>
            </a:r>
            <a:r>
              <a:rPr lang="ru-RU" sz="2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брошен</a:t>
            </a:r>
            <a:r>
              <a:rPr lang="ru-RU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с неба</a:t>
            </a:r>
            <a:endParaRPr lang="ru-RU" sz="2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49128" y="4667935"/>
            <a:ext cx="3352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C000"/>
                </a:solidFill>
              </a:rPr>
              <a:t>Бог хранит Израильский народ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99411" y="5702026"/>
            <a:ext cx="4457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Суд 7-й трубы </a:t>
            </a:r>
            <a:r>
              <a:rPr lang="en-US" dirty="0">
                <a:solidFill>
                  <a:srgbClr val="FF0000"/>
                </a:solidFill>
              </a:rPr>
              <a:t>(3</a:t>
            </a:r>
            <a:r>
              <a:rPr lang="ru-RU" dirty="0">
                <a:solidFill>
                  <a:srgbClr val="FF0000"/>
                </a:solidFill>
              </a:rPr>
              <a:t>-е горе</a:t>
            </a:r>
            <a:r>
              <a:rPr lang="en-US" dirty="0">
                <a:solidFill>
                  <a:srgbClr val="FF0000"/>
                </a:solidFill>
              </a:rPr>
              <a:t> ) – </a:t>
            </a:r>
            <a:r>
              <a:rPr lang="ru-RU" dirty="0">
                <a:solidFill>
                  <a:srgbClr val="FF0000"/>
                </a:solidFill>
              </a:rPr>
              <a:t>великая скорбь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14647" y="5359626"/>
            <a:ext cx="1879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1 и 2 горе</a:t>
            </a:r>
          </a:p>
          <a:p>
            <a:r>
              <a:rPr lang="ru-RU" dirty="0">
                <a:solidFill>
                  <a:srgbClr val="FF0000"/>
                </a:solidFill>
              </a:rPr>
              <a:t>Трубы 5 и 6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354146" y="2653119"/>
            <a:ext cx="19502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Гибель</a:t>
            </a:r>
          </a:p>
          <a:p>
            <a:pPr algn="ctr"/>
            <a:r>
              <a:rPr lang="ru-RU" dirty="0"/>
              <a:t>экономического</a:t>
            </a:r>
          </a:p>
          <a:p>
            <a:pPr algn="ctr"/>
            <a:r>
              <a:rPr lang="ru-RU" dirty="0"/>
              <a:t>и политического</a:t>
            </a:r>
          </a:p>
          <a:p>
            <a:pPr algn="ctr"/>
            <a:r>
              <a:rPr lang="ru-RU" dirty="0"/>
              <a:t>Вавилона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5816002" y="1672152"/>
            <a:ext cx="231345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Храм осквернен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4214" y="4903138"/>
            <a:ext cx="5523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B050"/>
                </a:solidFill>
              </a:rPr>
              <a:t>Служение</a:t>
            </a:r>
            <a:r>
              <a:rPr lang="en-US" dirty="0">
                <a:solidFill>
                  <a:srgbClr val="00B050"/>
                </a:solidFill>
              </a:rPr>
              <a:t>, </a:t>
            </a:r>
            <a:r>
              <a:rPr lang="ru-RU" dirty="0">
                <a:solidFill>
                  <a:srgbClr val="00B050"/>
                </a:solidFill>
              </a:rPr>
              <a:t>смерть и воскресение 2-х Божьих пророков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91281" y="4054679"/>
            <a:ext cx="1849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B050"/>
                </a:solidFill>
              </a:rPr>
              <a:t>144 000 евреев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65293" y="4049043"/>
            <a:ext cx="1801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Умерщвлены </a:t>
            </a:r>
          </a:p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144 000 евреев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41129" y="4503624"/>
            <a:ext cx="4609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Многие уверуют во Христа и будут замучены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94290" y="2509283"/>
            <a:ext cx="15227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Мирный договор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678040" y="2082882"/>
            <a:ext cx="2570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Начертание зверя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39086" y="2479765"/>
            <a:ext cx="64480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Последнее восстание антихриста и лжепророка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11904207" y="4872956"/>
            <a:ext cx="1624047" cy="4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091281" y="3044193"/>
            <a:ext cx="18985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Попытка вторжения Гога </a:t>
            </a:r>
          </a:p>
          <a:p>
            <a:pPr algn="ctr"/>
            <a:r>
              <a:rPr lang="ru-RU" dirty="0"/>
              <a:t>в Израиль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124019" y="5029970"/>
            <a:ext cx="4597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Сатана на земле в сильной ярости</a:t>
            </a:r>
            <a:r>
              <a:rPr lang="en-US" dirty="0"/>
              <a:t> (</a:t>
            </a:r>
            <a:r>
              <a:rPr lang="ru-RU" dirty="0"/>
              <a:t>«Горе»</a:t>
            </a:r>
            <a:r>
              <a:rPr lang="en-US" dirty="0"/>
              <a:t>)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03984" y="1064618"/>
            <a:ext cx="2588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Судилище Христа на небе для Церкви</a:t>
            </a:r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6963102" y="4835968"/>
            <a:ext cx="1756480" cy="81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19027" y="5959476"/>
            <a:ext cx="21519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Суд печатей </a:t>
            </a:r>
            <a:r>
              <a:rPr lang="en-US" dirty="0"/>
              <a:t>1-6      |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349750" y="5679956"/>
            <a:ext cx="26693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| </a:t>
            </a:r>
            <a:r>
              <a:rPr lang="ru-RU" dirty="0"/>
              <a:t>Суд труб </a:t>
            </a:r>
            <a:r>
              <a:rPr lang="en-US" dirty="0"/>
              <a:t>1-4 </a:t>
            </a:r>
          </a:p>
        </p:txBody>
      </p:sp>
      <p:sp>
        <p:nvSpPr>
          <p:cNvPr id="33" name="Rectangle 32"/>
          <p:cNvSpPr/>
          <p:nvPr/>
        </p:nvSpPr>
        <p:spPr>
          <a:xfrm>
            <a:off x="9775467" y="5353883"/>
            <a:ext cx="1382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Суд чаш </a:t>
            </a:r>
            <a:r>
              <a:rPr lang="en-US" dirty="0"/>
              <a:t>1-7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118024" y="5958850"/>
            <a:ext cx="1628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Суд 7-й печати</a:t>
            </a:r>
            <a:endParaRPr lang="en-US" dirty="0"/>
          </a:p>
        </p:txBody>
      </p:sp>
      <p:cxnSp>
        <p:nvCxnSpPr>
          <p:cNvPr id="35" name="Straight Connector 34"/>
          <p:cNvCxnSpPr>
            <a:endCxn id="34" idx="1"/>
          </p:cNvCxnSpPr>
          <p:nvPr/>
        </p:nvCxnSpPr>
        <p:spPr>
          <a:xfrm>
            <a:off x="2631098" y="6131201"/>
            <a:ext cx="4486926" cy="123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8746287" y="6152072"/>
            <a:ext cx="4752603" cy="140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009690" y="5838307"/>
            <a:ext cx="1026206" cy="29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12233189" y="5860049"/>
            <a:ext cx="1265701" cy="56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7167588" y="5207466"/>
            <a:ext cx="1056656" cy="149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V="1">
            <a:off x="12596393" y="5201400"/>
            <a:ext cx="931861" cy="4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endCxn id="33" idx="1"/>
          </p:cNvCxnSpPr>
          <p:nvPr/>
        </p:nvCxnSpPr>
        <p:spPr>
          <a:xfrm>
            <a:off x="6989807" y="5522205"/>
            <a:ext cx="2785660" cy="163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11015267" y="5570732"/>
            <a:ext cx="2468527" cy="13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9931940" y="2932412"/>
            <a:ext cx="16432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Гибель</a:t>
            </a:r>
          </a:p>
          <a:p>
            <a:pPr algn="ctr"/>
            <a:r>
              <a:rPr lang="ru-RU" dirty="0"/>
              <a:t>религиозного</a:t>
            </a:r>
          </a:p>
          <a:p>
            <a:pPr algn="ctr"/>
            <a:r>
              <a:rPr lang="ru-RU" dirty="0"/>
              <a:t>Вавилона</a:t>
            </a:r>
            <a:endParaRPr lang="en-US" dirty="0"/>
          </a:p>
        </p:txBody>
      </p:sp>
      <p:cxnSp>
        <p:nvCxnSpPr>
          <p:cNvPr id="83" name="Straight Arrow Connector 82"/>
          <p:cNvCxnSpPr/>
          <p:nvPr/>
        </p:nvCxnSpPr>
        <p:spPr>
          <a:xfrm flipV="1">
            <a:off x="6130785" y="4695374"/>
            <a:ext cx="653886" cy="23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8845885" y="3804360"/>
            <a:ext cx="3156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Многие верующие замучены</a:t>
            </a:r>
            <a:endParaRPr lang="en-US" dirty="0"/>
          </a:p>
        </p:txBody>
      </p:sp>
      <p:sp>
        <p:nvSpPr>
          <p:cNvPr id="86" name="TextBox 85"/>
          <p:cNvSpPr txBox="1"/>
          <p:nvPr/>
        </p:nvSpPr>
        <p:spPr>
          <a:xfrm>
            <a:off x="13304409" y="2313549"/>
            <a:ext cx="1930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Армагеддон</a:t>
            </a:r>
            <a:endParaRPr lang="en-US" b="1" dirty="0"/>
          </a:p>
        </p:txBody>
      </p:sp>
      <p:cxnSp>
        <p:nvCxnSpPr>
          <p:cNvPr id="87" name="Straight Connector 86"/>
          <p:cNvCxnSpPr/>
          <p:nvPr/>
        </p:nvCxnSpPr>
        <p:spPr>
          <a:xfrm>
            <a:off x="6953661" y="3988353"/>
            <a:ext cx="2003900" cy="64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11761655" y="4005471"/>
            <a:ext cx="1722139" cy="133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>
            <a:off x="6228908" y="5075360"/>
            <a:ext cx="545477" cy="5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294290" y="5080772"/>
            <a:ext cx="6446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4073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8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8598" y="0"/>
            <a:ext cx="10173809" cy="98263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2-я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ПОЛОВИНА: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ru-RU" b="1" dirty="0"/>
              <a:t>возвращение Христа</a:t>
            </a:r>
            <a:br>
              <a:rPr lang="en-US" b="1" dirty="0"/>
            </a:br>
            <a:r>
              <a:rPr lang="ru-RU" sz="3200" dirty="0"/>
              <a:t>Откровение </a:t>
            </a:r>
            <a:r>
              <a:rPr lang="en-US" sz="3200" dirty="0"/>
              <a:t>19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8166" y="856357"/>
            <a:ext cx="1354783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hangingPunct="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650" dirty="0"/>
              <a:t>Перед наступлением 1000-летнего царства будет сделано приглашение на брачную вечерю Агнца – </a:t>
            </a:r>
            <a:r>
              <a:rPr lang="ru-RU" sz="1650" dirty="0" err="1"/>
              <a:t>Отк</a:t>
            </a:r>
            <a:r>
              <a:rPr lang="ru-RU" sz="1650" dirty="0"/>
              <a:t>. </a:t>
            </a:r>
            <a:r>
              <a:rPr lang="en-US" sz="1650" dirty="0"/>
              <a:t>19:7-10; </a:t>
            </a:r>
            <a:r>
              <a:rPr lang="ru-RU" sz="1650" dirty="0"/>
              <a:t>Мф</a:t>
            </a:r>
            <a:r>
              <a:rPr lang="en-US" sz="1650" dirty="0"/>
              <a:t>. 22:1-14; 25:1-13; </a:t>
            </a:r>
            <a:r>
              <a:rPr lang="ru-RU" sz="1650" dirty="0"/>
              <a:t>Лк. </a:t>
            </a:r>
            <a:r>
              <a:rPr lang="en-US" sz="1650" dirty="0"/>
              <a:t>14:16-24</a:t>
            </a:r>
          </a:p>
          <a:p>
            <a:pPr marL="285750" indent="-285750" hangingPunct="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650" dirty="0"/>
              <a:t>Иерусалим будет атакован армиями со всего мира – </a:t>
            </a:r>
            <a:r>
              <a:rPr lang="ru-RU" sz="1650" dirty="0" err="1"/>
              <a:t>Зах</a:t>
            </a:r>
            <a:r>
              <a:rPr lang="en-US" sz="1650" dirty="0"/>
              <a:t>.</a:t>
            </a:r>
            <a:r>
              <a:rPr lang="ru-RU" sz="1650" dirty="0"/>
              <a:t> </a:t>
            </a:r>
            <a:r>
              <a:rPr lang="en-US" sz="1650" dirty="0"/>
              <a:t>12:1-3; 14:1-2</a:t>
            </a:r>
          </a:p>
          <a:p>
            <a:pPr marL="285750" indent="-285750" hangingPunct="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650" dirty="0"/>
              <a:t>Иисус вернется верхом на коне вместе с воскресшими верующими периода Церкви и ангелами для </a:t>
            </a:r>
            <a:r>
              <a:rPr lang="ru-RU" sz="1650" dirty="0" err="1"/>
              <a:t>Армагеддонской</a:t>
            </a:r>
            <a:r>
              <a:rPr lang="ru-RU" sz="1650" dirty="0"/>
              <a:t> битвы – </a:t>
            </a:r>
            <a:r>
              <a:rPr lang="ru-RU" sz="1650" dirty="0" err="1"/>
              <a:t>Отк</a:t>
            </a:r>
            <a:r>
              <a:rPr lang="ru-RU" sz="1650" dirty="0"/>
              <a:t>. </a:t>
            </a:r>
            <a:r>
              <a:rPr lang="en-US" sz="1650" dirty="0"/>
              <a:t>19:7-8,</a:t>
            </a:r>
            <a:r>
              <a:rPr lang="ru-RU" sz="1650" dirty="0"/>
              <a:t> </a:t>
            </a:r>
            <a:r>
              <a:rPr lang="en-US" sz="1650" dirty="0"/>
              <a:t>11-18; </a:t>
            </a:r>
            <a:r>
              <a:rPr lang="ru-RU" sz="1650" dirty="0" err="1"/>
              <a:t>Мф</a:t>
            </a:r>
            <a:r>
              <a:rPr lang="ru-RU" sz="1650" dirty="0"/>
              <a:t>. </a:t>
            </a:r>
            <a:r>
              <a:rPr lang="en-US" sz="1650" dirty="0"/>
              <a:t>16:27; 25:31; </a:t>
            </a:r>
            <a:r>
              <a:rPr lang="ru-RU" sz="1650" dirty="0"/>
              <a:t>1 Фес. </a:t>
            </a:r>
            <a:r>
              <a:rPr lang="en-US" sz="1650" dirty="0"/>
              <a:t>3:13; </a:t>
            </a:r>
            <a:r>
              <a:rPr lang="ru-RU" sz="1650" dirty="0"/>
              <a:t>2 Фес. </a:t>
            </a:r>
            <a:r>
              <a:rPr lang="en-US" sz="1650" dirty="0"/>
              <a:t>1:6-10; </a:t>
            </a:r>
            <a:r>
              <a:rPr lang="ru-RU" sz="1650" dirty="0"/>
              <a:t>Иуд. </a:t>
            </a:r>
            <a:r>
              <a:rPr lang="en-US" sz="1650" dirty="0"/>
              <a:t>14-15</a:t>
            </a:r>
          </a:p>
          <a:p>
            <a:pPr marL="285750" indent="-285750" hangingPunct="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650" dirty="0"/>
              <a:t>﻿</a:t>
            </a:r>
            <a:r>
              <a:rPr lang="ru-RU" sz="1650" dirty="0" err="1"/>
              <a:t>Армагеддонская</a:t>
            </a:r>
            <a:r>
              <a:rPr lang="ru-RU" sz="1650" dirty="0"/>
              <a:t> битва произойдет</a:t>
            </a:r>
            <a:r>
              <a:rPr lang="en-US" sz="1650" dirty="0"/>
              <a:t> </a:t>
            </a:r>
            <a:r>
              <a:rPr lang="ru-RU" sz="1650" dirty="0"/>
              <a:t>когда</a:t>
            </a:r>
            <a:r>
              <a:rPr lang="en-US" sz="1650" dirty="0"/>
              <a:t>:</a:t>
            </a:r>
          </a:p>
          <a:p>
            <a:pPr marL="502920" indent="-182880" hangingPunct="0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ru-RU" sz="1650" dirty="0"/>
              <a:t>﻿ цари земные начнут войну с Иерусалимом </a:t>
            </a:r>
            <a:r>
              <a:rPr lang="en-US" sz="1650" dirty="0"/>
              <a:t>-- </a:t>
            </a:r>
            <a:r>
              <a:rPr lang="ru-RU" sz="1650" dirty="0"/>
              <a:t>Зах.</a:t>
            </a:r>
            <a:r>
              <a:rPr lang="en-US" sz="1650" dirty="0"/>
              <a:t> </a:t>
            </a:r>
            <a:r>
              <a:rPr lang="ru-RU" sz="1650" dirty="0"/>
              <a:t>14:2</a:t>
            </a:r>
            <a:endParaRPr lang="en-US" sz="1650" dirty="0"/>
          </a:p>
          <a:p>
            <a:pPr marL="502920" indent="-182880" hangingPunct="0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ru-RU" sz="1650" dirty="0"/>
              <a:t>﻿Иисус внезапно вернется, чтобы воевать за Иерусалим и Иуду</a:t>
            </a:r>
            <a:r>
              <a:rPr lang="en-US" sz="1650" dirty="0"/>
              <a:t> </a:t>
            </a:r>
            <a:r>
              <a:rPr lang="ru-RU" sz="1650" dirty="0"/>
              <a:t>– Отк. </a:t>
            </a:r>
            <a:r>
              <a:rPr lang="en-US" sz="1650" dirty="0"/>
              <a:t>14:17-20; 16:13-16; 17:14; 19:19; </a:t>
            </a:r>
            <a:r>
              <a:rPr lang="ru-RU" sz="1650" dirty="0"/>
              <a:t>Иуд. </a:t>
            </a:r>
            <a:r>
              <a:rPr lang="en-US" sz="1650" dirty="0"/>
              <a:t>14-16; </a:t>
            </a:r>
            <a:r>
              <a:rPr lang="ru-RU" sz="1650" dirty="0" err="1"/>
              <a:t>Иер</a:t>
            </a:r>
            <a:r>
              <a:rPr lang="ru-RU" sz="1650" dirty="0"/>
              <a:t>. </a:t>
            </a:r>
            <a:r>
              <a:rPr lang="en-US" sz="1650" dirty="0"/>
              <a:t>25:30-38; </a:t>
            </a:r>
            <a:r>
              <a:rPr lang="ru-RU" sz="1650" dirty="0"/>
              <a:t>Дан. </a:t>
            </a:r>
            <a:r>
              <a:rPr lang="en-US" sz="1650" dirty="0"/>
              <a:t>7:25-26; </a:t>
            </a:r>
            <a:r>
              <a:rPr lang="ru-RU" sz="1650" dirty="0"/>
              <a:t>Соф. </a:t>
            </a:r>
            <a:r>
              <a:rPr lang="en-US" sz="1650" dirty="0"/>
              <a:t>12:4-9; 14:3,</a:t>
            </a:r>
            <a:r>
              <a:rPr lang="ru-RU" sz="1650" dirty="0"/>
              <a:t> </a:t>
            </a:r>
            <a:r>
              <a:rPr lang="en-US" sz="1650" dirty="0"/>
              <a:t>12</a:t>
            </a:r>
          </a:p>
          <a:p>
            <a:pPr marL="285750" indent="-285750" hangingPunct="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650" dirty="0"/>
              <a:t>Антихрист и лжепророк живыми будут брошены в озеро огненное – </a:t>
            </a:r>
            <a:r>
              <a:rPr lang="ru-RU" sz="1650" dirty="0" err="1"/>
              <a:t>Отк</a:t>
            </a:r>
            <a:r>
              <a:rPr lang="ru-RU" sz="1650" dirty="0"/>
              <a:t>. </a:t>
            </a:r>
            <a:r>
              <a:rPr lang="en-US" sz="1650" dirty="0"/>
              <a:t>19:20-21</a:t>
            </a:r>
          </a:p>
          <a:p>
            <a:pPr marL="285750" indent="-285750" hangingPunct="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650" dirty="0"/>
              <a:t>Иисус войдет в Иерусалим, чтобы установить Свое Царство – </a:t>
            </a:r>
            <a:r>
              <a:rPr lang="ru-RU" sz="1650" dirty="0" err="1"/>
              <a:t>Зах</a:t>
            </a:r>
            <a:r>
              <a:rPr lang="ru-RU" sz="1650" dirty="0"/>
              <a:t>. </a:t>
            </a:r>
            <a:r>
              <a:rPr lang="en-US" sz="1650" dirty="0"/>
              <a:t>14:4-7;</a:t>
            </a:r>
            <a:r>
              <a:rPr lang="ru-RU" sz="1650" dirty="0"/>
              <a:t> </a:t>
            </a:r>
            <a:r>
              <a:rPr lang="en-US" sz="1650" dirty="0"/>
              <a:t> </a:t>
            </a:r>
            <a:r>
              <a:rPr lang="ru-RU" sz="1650" dirty="0" err="1"/>
              <a:t>Мф</a:t>
            </a:r>
            <a:r>
              <a:rPr lang="ru-RU" sz="1650" dirty="0"/>
              <a:t>. </a:t>
            </a:r>
            <a:r>
              <a:rPr lang="en-US" sz="1650" dirty="0"/>
              <a:t>24:27-30</a:t>
            </a:r>
          </a:p>
          <a:p>
            <a:pPr marL="285750" indent="-285750" hangingPunct="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650" dirty="0">
                <a:solidFill>
                  <a:srgbClr val="0070C0"/>
                </a:solidFill>
              </a:rPr>
              <a:t>ПЕРИОД МЕЖДУ ВЕЛИКОЙ СКОРБЬЮ И 1000-ЛЕТНИМ ЦАРСТВОМ</a:t>
            </a:r>
            <a:r>
              <a:rPr lang="en-US" sz="1650" dirty="0">
                <a:solidFill>
                  <a:srgbClr val="0070C0"/>
                </a:solidFill>
              </a:rPr>
              <a:t>: </a:t>
            </a:r>
            <a:r>
              <a:rPr lang="ru-RU" sz="1650" dirty="0"/>
              <a:t>30 дней, чтобы приготовиться к царству и чтобы собрать Израиль </a:t>
            </a:r>
            <a:r>
              <a:rPr lang="en-US" sz="1650" dirty="0"/>
              <a:t>(</a:t>
            </a:r>
            <a:r>
              <a:rPr lang="ru-RU" sz="1650" dirty="0"/>
              <a:t>добавив     30 дней, будет</a:t>
            </a:r>
            <a:r>
              <a:rPr lang="en-US" sz="1650" dirty="0"/>
              <a:t> 1290</a:t>
            </a:r>
            <a:r>
              <a:rPr lang="ru-RU" sz="1650" dirty="0"/>
              <a:t>, а не </a:t>
            </a:r>
            <a:r>
              <a:rPr lang="en-US" sz="1650" dirty="0"/>
              <a:t>1260), </a:t>
            </a:r>
            <a:r>
              <a:rPr lang="ru-RU" sz="1650" dirty="0"/>
              <a:t>и 45 дней суда </a:t>
            </a:r>
            <a:r>
              <a:rPr lang="en-US" sz="1650" dirty="0"/>
              <a:t>(</a:t>
            </a:r>
            <a:r>
              <a:rPr lang="ru-RU" sz="1650" dirty="0"/>
              <a:t>т.е.</a:t>
            </a:r>
            <a:r>
              <a:rPr lang="en-US" sz="1650" dirty="0"/>
              <a:t> 1</a:t>
            </a:r>
            <a:r>
              <a:rPr lang="ru-RU" sz="1650" dirty="0"/>
              <a:t> </a:t>
            </a:r>
            <a:r>
              <a:rPr lang="en-US" sz="1650" dirty="0"/>
              <a:t>335 </a:t>
            </a:r>
            <a:r>
              <a:rPr lang="ru-RU" sz="1650" dirty="0"/>
              <a:t>дней</a:t>
            </a:r>
            <a:r>
              <a:rPr lang="en-US" sz="1650" dirty="0"/>
              <a:t>)</a:t>
            </a:r>
            <a:r>
              <a:rPr lang="ru-RU" sz="1650" dirty="0"/>
              <a:t> – Дан</a:t>
            </a:r>
            <a:r>
              <a:rPr lang="en-US" sz="1650" dirty="0"/>
              <a:t>. 12:10-11</a:t>
            </a:r>
          </a:p>
          <a:p>
            <a:pPr marL="285750" indent="-285750" hangingPunct="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650" dirty="0"/>
              <a:t>Сатана будет связан на 1000 лет – </a:t>
            </a:r>
            <a:r>
              <a:rPr lang="ru-RU" sz="1650" dirty="0" err="1"/>
              <a:t>Отк</a:t>
            </a:r>
            <a:r>
              <a:rPr lang="ru-RU" sz="1650" dirty="0"/>
              <a:t>. </a:t>
            </a:r>
            <a:r>
              <a:rPr lang="en-US" sz="1650" dirty="0"/>
              <a:t>20:1-3</a:t>
            </a:r>
          </a:p>
          <a:p>
            <a:pPr marL="285750" indent="-285750" hangingPunct="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650" dirty="0"/>
              <a:t>Израиль соберется – </a:t>
            </a:r>
            <a:r>
              <a:rPr lang="ru-RU" sz="1650" dirty="0" err="1"/>
              <a:t>Бтор</a:t>
            </a:r>
            <a:r>
              <a:rPr lang="ru-RU" sz="1650" dirty="0"/>
              <a:t>. 30:4; </a:t>
            </a:r>
            <a:r>
              <a:rPr lang="ru-RU" sz="1650" dirty="0" err="1"/>
              <a:t>Ис</a:t>
            </a:r>
            <a:r>
              <a:rPr lang="ru-RU" sz="1650" dirty="0"/>
              <a:t>. </a:t>
            </a:r>
            <a:r>
              <a:rPr lang="en-US" sz="1650" dirty="0"/>
              <a:t>11:11-12; 43:5-7; 66:18-20; </a:t>
            </a:r>
            <a:r>
              <a:rPr lang="ru-RU" sz="1650" dirty="0" err="1"/>
              <a:t>Иер</a:t>
            </a:r>
            <a:r>
              <a:rPr lang="ru-RU" sz="1650" dirty="0"/>
              <a:t>. </a:t>
            </a:r>
            <a:r>
              <a:rPr lang="en-US" sz="1650" dirty="0"/>
              <a:t>30:11; 32:37; </a:t>
            </a:r>
            <a:r>
              <a:rPr lang="ru-RU" sz="1650" dirty="0" err="1"/>
              <a:t>Иез</a:t>
            </a:r>
            <a:r>
              <a:rPr lang="ru-RU" sz="1650" dirty="0"/>
              <a:t>. </a:t>
            </a:r>
            <a:r>
              <a:rPr lang="en-US" sz="1650" dirty="0"/>
              <a:t>20:34,</a:t>
            </a:r>
            <a:r>
              <a:rPr lang="ru-RU" sz="1650" dirty="0"/>
              <a:t> </a:t>
            </a:r>
            <a:r>
              <a:rPr lang="en-US" sz="1650" dirty="0"/>
              <a:t>41-42; 36:24; 37:21; 39:27; </a:t>
            </a:r>
            <a:r>
              <a:rPr lang="ru-RU" sz="1650" dirty="0"/>
              <a:t>Ос. </a:t>
            </a:r>
            <a:r>
              <a:rPr lang="en-US" sz="1650" dirty="0"/>
              <a:t>1:11; </a:t>
            </a:r>
            <a:r>
              <a:rPr lang="ru-RU" sz="1650" dirty="0" err="1"/>
              <a:t>Мих</a:t>
            </a:r>
            <a:r>
              <a:rPr lang="ru-RU" sz="1650" dirty="0"/>
              <a:t>. </a:t>
            </a:r>
            <a:r>
              <a:rPr lang="en-US" sz="1650" dirty="0"/>
              <a:t>2:12a; 5:3; </a:t>
            </a:r>
            <a:r>
              <a:rPr lang="ru-RU" sz="1650" dirty="0" err="1"/>
              <a:t>Зах</a:t>
            </a:r>
            <a:r>
              <a:rPr lang="ru-RU" sz="1650" dirty="0"/>
              <a:t>. </a:t>
            </a:r>
            <a:r>
              <a:rPr lang="en-US" sz="1650" dirty="0"/>
              <a:t>8:7-8; 10:6-12</a:t>
            </a:r>
            <a:r>
              <a:rPr lang="ru-RU" sz="1650" dirty="0"/>
              <a:t>; Мф. 24:31; </a:t>
            </a:r>
            <a:r>
              <a:rPr lang="ru-RU" sz="1650" dirty="0" err="1"/>
              <a:t>Мк</a:t>
            </a:r>
            <a:r>
              <a:rPr lang="ru-RU" sz="1650" dirty="0"/>
              <a:t>. 13:27</a:t>
            </a:r>
            <a:endParaRPr lang="en-US" sz="1650" dirty="0"/>
          </a:p>
          <a:p>
            <a:pPr marL="285750" indent="-285750" hangingPunct="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650" dirty="0"/>
              <a:t>Произойдет суд над язычниками – </a:t>
            </a:r>
            <a:r>
              <a:rPr lang="ru-RU" sz="1650" dirty="0" err="1"/>
              <a:t>Мих</a:t>
            </a:r>
            <a:r>
              <a:rPr lang="ru-RU" sz="1650" dirty="0"/>
              <a:t>. </a:t>
            </a:r>
            <a:r>
              <a:rPr lang="en-US" sz="1650" dirty="0"/>
              <a:t>7:13,16-17; </a:t>
            </a:r>
            <a:r>
              <a:rPr lang="ru-RU" sz="1650" dirty="0" err="1"/>
              <a:t>Мф</a:t>
            </a:r>
            <a:r>
              <a:rPr lang="ru-RU" sz="1650" dirty="0"/>
              <a:t>. </a:t>
            </a:r>
            <a:r>
              <a:rPr lang="en-US" sz="1650" dirty="0"/>
              <a:t>13:41-43,</a:t>
            </a:r>
            <a:r>
              <a:rPr lang="ru-RU" sz="1650" dirty="0"/>
              <a:t> </a:t>
            </a:r>
            <a:r>
              <a:rPr lang="en-US" sz="1650" dirty="0"/>
              <a:t>49-50; 25:31-46</a:t>
            </a:r>
          </a:p>
          <a:p>
            <a:pPr marL="285750" indent="-285750" hangingPunct="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650" dirty="0"/>
              <a:t>Будет суд над Израилем – </a:t>
            </a:r>
            <a:r>
              <a:rPr lang="ru-RU" sz="1650" dirty="0" err="1"/>
              <a:t>Ис</a:t>
            </a:r>
            <a:r>
              <a:rPr lang="ru-RU" sz="1650" dirty="0"/>
              <a:t>. </a:t>
            </a:r>
            <a:r>
              <a:rPr lang="en-US" sz="1650" dirty="0"/>
              <a:t>66:17; </a:t>
            </a:r>
            <a:r>
              <a:rPr lang="ru-RU" sz="1650" dirty="0" err="1"/>
              <a:t>Иер</a:t>
            </a:r>
            <a:r>
              <a:rPr lang="ru-RU" sz="1650" dirty="0"/>
              <a:t>. </a:t>
            </a:r>
            <a:r>
              <a:rPr lang="en-US" sz="1650" dirty="0"/>
              <a:t>30: 11; </a:t>
            </a:r>
            <a:r>
              <a:rPr lang="ru-RU" sz="1650" dirty="0" err="1"/>
              <a:t>Иез</a:t>
            </a:r>
            <a:r>
              <a:rPr lang="ru-RU" sz="1650" dirty="0"/>
              <a:t>. </a:t>
            </a:r>
            <a:r>
              <a:rPr lang="en-US" sz="1650" dirty="0"/>
              <a:t>20:34-38; 34:17-22; </a:t>
            </a:r>
            <a:r>
              <a:rPr lang="ru-RU" sz="1650" dirty="0" err="1"/>
              <a:t>Зах</a:t>
            </a:r>
            <a:r>
              <a:rPr lang="ru-RU" sz="1650" dirty="0"/>
              <a:t>. </a:t>
            </a:r>
            <a:r>
              <a:rPr lang="en-US" sz="1650" dirty="0"/>
              <a:t>13:8-9; </a:t>
            </a:r>
            <a:r>
              <a:rPr lang="ru-RU" sz="1650" dirty="0"/>
              <a:t>Мал. </a:t>
            </a:r>
            <a:r>
              <a:rPr lang="en-US" sz="1650" dirty="0"/>
              <a:t>3:5-6</a:t>
            </a:r>
          </a:p>
          <a:p>
            <a:pPr marL="285750" indent="-285750" hangingPunct="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650" dirty="0"/>
              <a:t>Остаток Израиля получит новое сердце </a:t>
            </a:r>
            <a:r>
              <a:rPr lang="en-US" sz="1650" dirty="0"/>
              <a:t>(</a:t>
            </a:r>
            <a:r>
              <a:rPr lang="ru-RU" sz="1650" dirty="0"/>
              <a:t>новый Завет</a:t>
            </a:r>
            <a:r>
              <a:rPr lang="en-US" sz="1650" dirty="0"/>
              <a:t>)</a:t>
            </a:r>
            <a:r>
              <a:rPr lang="ru-RU" sz="1650" dirty="0"/>
              <a:t> – </a:t>
            </a:r>
            <a:r>
              <a:rPr lang="ru-RU" sz="1650" dirty="0" err="1"/>
              <a:t>Иер</a:t>
            </a:r>
            <a:r>
              <a:rPr lang="ru-RU" sz="1650" dirty="0"/>
              <a:t>. </a:t>
            </a:r>
            <a:r>
              <a:rPr lang="en-US" sz="1650" dirty="0"/>
              <a:t>31:31-34; 32:38-40; </a:t>
            </a:r>
            <a:r>
              <a:rPr lang="ru-RU" sz="1650" dirty="0" err="1"/>
              <a:t>Иез</a:t>
            </a:r>
            <a:r>
              <a:rPr lang="en-US" sz="1650" dirty="0"/>
              <a:t>.</a:t>
            </a:r>
            <a:r>
              <a:rPr lang="ru-RU" sz="1650" dirty="0"/>
              <a:t> </a:t>
            </a:r>
            <a:r>
              <a:rPr lang="en-US" sz="1650" dirty="0"/>
              <a:t>36:25-27; </a:t>
            </a:r>
            <a:r>
              <a:rPr lang="ru-RU" sz="1650" dirty="0" err="1"/>
              <a:t>Зах</a:t>
            </a:r>
            <a:r>
              <a:rPr lang="ru-RU" sz="1650" dirty="0"/>
              <a:t>. 1</a:t>
            </a:r>
            <a:r>
              <a:rPr lang="en-US" sz="1650" dirty="0"/>
              <a:t>2:10</a:t>
            </a:r>
          </a:p>
          <a:p>
            <a:pPr marL="285750" indent="-285750" hangingPunct="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650" dirty="0"/>
              <a:t>Произойдет воскресение святых периода великой скорби – </a:t>
            </a:r>
            <a:r>
              <a:rPr lang="ru-RU" sz="1650" dirty="0" err="1"/>
              <a:t>Отк</a:t>
            </a:r>
            <a:r>
              <a:rPr lang="ru-RU" sz="1650" dirty="0"/>
              <a:t>. </a:t>
            </a:r>
            <a:r>
              <a:rPr lang="en-US" sz="1650" dirty="0"/>
              <a:t>20:4-6</a:t>
            </a:r>
          </a:p>
          <a:p>
            <a:pPr marL="285750" indent="-285750" hangingPunct="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650" dirty="0"/>
              <a:t>Произойдет воскресение уверовавшего Израиля</a:t>
            </a:r>
            <a:r>
              <a:rPr lang="en-US" sz="1650" dirty="0"/>
              <a:t> </a:t>
            </a:r>
            <a:r>
              <a:rPr lang="ru-RU" sz="1650" dirty="0"/>
              <a:t>и других верующих ветхозаветного периода – </a:t>
            </a:r>
            <a:r>
              <a:rPr lang="ru-RU" sz="1650" dirty="0" err="1"/>
              <a:t>Иез</a:t>
            </a:r>
            <a:r>
              <a:rPr lang="ru-RU" sz="1650" dirty="0"/>
              <a:t>. </a:t>
            </a:r>
            <a:r>
              <a:rPr lang="en-US" sz="1650" dirty="0"/>
              <a:t>37:1-14; </a:t>
            </a:r>
            <a:r>
              <a:rPr lang="ru-RU" sz="1650" dirty="0"/>
              <a:t>Дан. </a:t>
            </a:r>
            <a:r>
              <a:rPr lang="en-US" sz="1650" dirty="0"/>
              <a:t>12:1-3; </a:t>
            </a:r>
            <a:r>
              <a:rPr lang="ru-RU" sz="1650" dirty="0"/>
              <a:t>Мал. </a:t>
            </a:r>
            <a:r>
              <a:rPr lang="en-US" sz="1650" dirty="0"/>
              <a:t>3:17-19; </a:t>
            </a:r>
            <a:r>
              <a:rPr lang="ru-RU" sz="1650" dirty="0" err="1"/>
              <a:t>Мф</a:t>
            </a:r>
            <a:r>
              <a:rPr lang="ru-RU" sz="1650" dirty="0"/>
              <a:t>. </a:t>
            </a:r>
            <a:r>
              <a:rPr lang="en-US" sz="1650" dirty="0"/>
              <a:t>8:11</a:t>
            </a:r>
          </a:p>
        </p:txBody>
      </p:sp>
    </p:spTree>
    <p:extLst>
      <p:ext uri="{BB962C8B-B14F-4D97-AF65-F5344CB8AC3E}">
        <p14:creationId xmlns:p14="http://schemas.microsoft.com/office/powerpoint/2010/main" val="338697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9227" y="0"/>
            <a:ext cx="1087529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Интервал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:</a:t>
            </a:r>
            <a:r>
              <a:rPr lang="en-US" b="1" dirty="0"/>
              <a:t> </a:t>
            </a:r>
            <a:r>
              <a:rPr lang="ru-RU" b="1" dirty="0"/>
              <a:t>отделение овец от козлов и суд над Израилем</a:t>
            </a:r>
            <a:br>
              <a:rPr lang="en-US" b="1" dirty="0"/>
            </a:br>
            <a:r>
              <a:rPr lang="ru-RU" sz="3200" dirty="0" err="1"/>
              <a:t>Мф</a:t>
            </a:r>
            <a:r>
              <a:rPr lang="ru-RU" sz="3200" dirty="0"/>
              <a:t>. </a:t>
            </a:r>
            <a:r>
              <a:rPr lang="en-US" sz="3200" dirty="0"/>
              <a:t>25:31-46; </a:t>
            </a:r>
            <a:r>
              <a:rPr lang="ru-RU" sz="3200" dirty="0" err="1"/>
              <a:t>Зах</a:t>
            </a:r>
            <a:r>
              <a:rPr lang="en-US" sz="3200" dirty="0"/>
              <a:t>.</a:t>
            </a:r>
            <a:r>
              <a:rPr lang="ru-RU" sz="3200" dirty="0"/>
              <a:t> </a:t>
            </a:r>
            <a:r>
              <a:rPr lang="en-US" sz="3200" dirty="0"/>
              <a:t>13; </a:t>
            </a:r>
            <a:r>
              <a:rPr lang="ru-RU" sz="3200" dirty="0" err="1"/>
              <a:t>Иез</a:t>
            </a:r>
            <a:r>
              <a:rPr lang="en-US" sz="3200" dirty="0"/>
              <a:t>.</a:t>
            </a:r>
            <a:r>
              <a:rPr lang="ru-RU" sz="3200" dirty="0"/>
              <a:t> </a:t>
            </a:r>
            <a:r>
              <a:rPr lang="en-US" sz="3200" dirty="0"/>
              <a:t>20:33-38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73267" y="1481959"/>
            <a:ext cx="666907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Овцы и козлы: суд над язычниками</a:t>
            </a:r>
            <a:endParaRPr lang="en-US" b="1" dirty="0"/>
          </a:p>
          <a:p>
            <a:endParaRPr lang="en-US" dirty="0"/>
          </a:p>
          <a:p>
            <a:r>
              <a:rPr lang="ru-RU" dirty="0"/>
              <a:t>Иисус говорит о суде над «язычниками» (отделение овец от козлов) во время Своего второго пришествия.</a:t>
            </a:r>
            <a:r>
              <a:rPr lang="en-US" dirty="0"/>
              <a:t> (</a:t>
            </a:r>
            <a:r>
              <a:rPr lang="ru-RU" dirty="0"/>
              <a:t>ПРИМ</a:t>
            </a:r>
            <a:r>
              <a:rPr lang="en-US" dirty="0"/>
              <a:t>: </a:t>
            </a:r>
            <a:r>
              <a:rPr lang="ru-RU" dirty="0"/>
              <a:t>слово «язычники» – более подходящий перевод греческого слова «этнос», переведенное как «нации» в английской Библии (</a:t>
            </a:r>
            <a:r>
              <a:rPr lang="en-US" dirty="0"/>
              <a:t>NASB</a:t>
            </a:r>
            <a:r>
              <a:rPr lang="ru-RU" dirty="0"/>
              <a:t>)</a:t>
            </a:r>
            <a:r>
              <a:rPr lang="en-US" dirty="0"/>
              <a:t> </a:t>
            </a:r>
            <a:r>
              <a:rPr lang="ru-RU" dirty="0"/>
              <a:t>и «народы» в Русском Синодальном переводе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ru-RU" dirty="0"/>
              <a:t>После входа в Иерусалим и установления Своего Царствования на земле, Иисус пошлет Своих ангелов, чтобы собрать неверующих со всего мира на суд </a:t>
            </a:r>
            <a:r>
              <a:rPr lang="en-US" dirty="0"/>
              <a:t>(</a:t>
            </a:r>
            <a:r>
              <a:rPr lang="ru-RU" dirty="0" err="1"/>
              <a:t>Мф</a:t>
            </a:r>
            <a:r>
              <a:rPr lang="en-US" dirty="0"/>
              <a:t>.</a:t>
            </a:r>
            <a:r>
              <a:rPr lang="ru-RU" dirty="0"/>
              <a:t> </a:t>
            </a:r>
            <a:r>
              <a:rPr lang="en-US" dirty="0"/>
              <a:t>13:24-30,</a:t>
            </a:r>
            <a:r>
              <a:rPr lang="ru-RU" dirty="0"/>
              <a:t> </a:t>
            </a:r>
            <a:r>
              <a:rPr lang="en-US" dirty="0"/>
              <a:t>36-43,</a:t>
            </a:r>
            <a:r>
              <a:rPr lang="ru-RU" dirty="0"/>
              <a:t> </a:t>
            </a:r>
            <a:r>
              <a:rPr lang="en-US" dirty="0"/>
              <a:t>47-50; 24:36-41). </a:t>
            </a:r>
            <a:r>
              <a:rPr lang="ru-RU" dirty="0"/>
              <a:t>Критерием суда будет их отношение к Иудеям во время великой скорби </a:t>
            </a:r>
            <a:r>
              <a:rPr lang="en-US" dirty="0"/>
              <a:t>(</a:t>
            </a:r>
            <a:r>
              <a:rPr lang="ru-RU" dirty="0" err="1"/>
              <a:t>Мф</a:t>
            </a:r>
            <a:r>
              <a:rPr lang="en-US" dirty="0"/>
              <a:t>.</a:t>
            </a:r>
            <a:r>
              <a:rPr lang="ru-RU" dirty="0"/>
              <a:t> </a:t>
            </a:r>
            <a:r>
              <a:rPr lang="en-US" dirty="0"/>
              <a:t>25:40,45). </a:t>
            </a:r>
            <a:r>
              <a:rPr lang="ru-RU" dirty="0"/>
              <a:t>Затем Он</a:t>
            </a:r>
            <a:r>
              <a:rPr lang="en-US" dirty="0"/>
              <a:t>: 	</a:t>
            </a:r>
          </a:p>
          <a:p>
            <a:pPr lvl="1" indent="-285750">
              <a:buFont typeface="Arial" panose="020B0604020202020204" pitchFamily="34" charset="0"/>
              <a:buChar char="•"/>
            </a:pPr>
            <a:r>
              <a:rPr lang="ru-RU" dirty="0"/>
              <a:t>Отделит верующих от неверующих – ст. </a:t>
            </a:r>
            <a:r>
              <a:rPr lang="en-US" dirty="0"/>
              <a:t>31-33</a:t>
            </a:r>
          </a:p>
          <a:p>
            <a:pPr lvl="1" indent="-285750">
              <a:buFont typeface="Arial" panose="020B0604020202020204" pitchFamily="34" charset="0"/>
              <a:buChar char="•"/>
            </a:pPr>
            <a:r>
              <a:rPr lang="ru-RU" dirty="0"/>
              <a:t>Верующих наградит жизнью в 1000-летнем царстве – ст. </a:t>
            </a:r>
            <a:r>
              <a:rPr lang="en-US" dirty="0"/>
              <a:t>34-40</a:t>
            </a:r>
          </a:p>
          <a:p>
            <a:pPr lvl="1" indent="-285750">
              <a:buFont typeface="Arial" panose="020B0604020202020204" pitchFamily="34" charset="0"/>
              <a:buChar char="•"/>
            </a:pPr>
            <a:r>
              <a:rPr lang="ru-RU" dirty="0"/>
              <a:t>Неверующих пошлет в муку вечную – ст. </a:t>
            </a:r>
            <a:r>
              <a:rPr lang="en-US" dirty="0"/>
              <a:t>41-46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72943" y="1481959"/>
            <a:ext cx="59383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Суд над Израилем</a:t>
            </a:r>
            <a:endParaRPr lang="en-US" b="1" dirty="0"/>
          </a:p>
          <a:p>
            <a:endParaRPr lang="en-US" dirty="0"/>
          </a:p>
          <a:p>
            <a:r>
              <a:rPr lang="ru-RU" dirty="0"/>
              <a:t>Во время великой скорби</a:t>
            </a:r>
            <a:r>
              <a:rPr lang="en-US" dirty="0"/>
              <a:t>, </a:t>
            </a:r>
            <a:r>
              <a:rPr lang="ru-RU" dirty="0"/>
              <a:t>несмотря на то, что большая часть Израиля спасется в пустыне</a:t>
            </a:r>
            <a:r>
              <a:rPr lang="en-US" dirty="0"/>
              <a:t> (</a:t>
            </a:r>
            <a:r>
              <a:rPr lang="ru-RU" dirty="0" err="1"/>
              <a:t>Отк</a:t>
            </a:r>
            <a:r>
              <a:rPr lang="ru-RU" dirty="0"/>
              <a:t>. </a:t>
            </a:r>
            <a:r>
              <a:rPr lang="en-US" dirty="0"/>
              <a:t>12:6,13-17), </a:t>
            </a:r>
            <a:r>
              <a:rPr lang="ru-RU" dirty="0"/>
              <a:t>будут и те, которые останутся в Иерусалиме</a:t>
            </a:r>
            <a:r>
              <a:rPr lang="en-US" dirty="0"/>
              <a:t>, </a:t>
            </a:r>
            <a:r>
              <a:rPr lang="ru-RU" dirty="0"/>
              <a:t>половина из которых пойдут в плен</a:t>
            </a:r>
            <a:r>
              <a:rPr lang="en-US" dirty="0"/>
              <a:t> (</a:t>
            </a:r>
            <a:r>
              <a:rPr lang="ru-RU" dirty="0" err="1"/>
              <a:t>Зах</a:t>
            </a:r>
            <a:r>
              <a:rPr lang="en-US" dirty="0"/>
              <a:t>.</a:t>
            </a:r>
            <a:r>
              <a:rPr lang="ru-RU" dirty="0"/>
              <a:t> </a:t>
            </a:r>
            <a:r>
              <a:rPr lang="en-US" dirty="0"/>
              <a:t>14:2). </a:t>
            </a:r>
            <a:r>
              <a:rPr lang="ru-RU" dirty="0"/>
              <a:t>Также очевидно, что другие иудеи будут рассеяны среди народов мира, потому что они соберутся после великой скорби </a:t>
            </a:r>
            <a:r>
              <a:rPr lang="en-US" dirty="0"/>
              <a:t>(</a:t>
            </a:r>
            <a:r>
              <a:rPr lang="ru-RU" dirty="0" err="1"/>
              <a:t>Иез</a:t>
            </a:r>
            <a:r>
              <a:rPr lang="ru-RU" dirty="0"/>
              <a:t>. </a:t>
            </a:r>
            <a:r>
              <a:rPr lang="en-US" dirty="0"/>
              <a:t>20:33-34). </a:t>
            </a:r>
            <a:r>
              <a:rPr lang="ru-RU" dirty="0"/>
              <a:t>2/3 из тех, кто не будет спасен Богом в пустыне, погибнут </a:t>
            </a:r>
            <a:r>
              <a:rPr lang="en-US" dirty="0"/>
              <a:t>(</a:t>
            </a:r>
            <a:r>
              <a:rPr lang="ru-RU" dirty="0" err="1"/>
              <a:t>Зах</a:t>
            </a:r>
            <a:r>
              <a:rPr lang="ru-RU" dirty="0"/>
              <a:t>. </a:t>
            </a:r>
            <a:r>
              <a:rPr lang="en-US" dirty="0"/>
              <a:t>13:8) </a:t>
            </a:r>
            <a:r>
              <a:rPr lang="ru-RU" dirty="0"/>
              <a:t>и 1/3 останется в живых</a:t>
            </a:r>
            <a:r>
              <a:rPr lang="en-US" dirty="0"/>
              <a:t> (</a:t>
            </a:r>
            <a:r>
              <a:rPr lang="ru-RU" dirty="0" err="1"/>
              <a:t>Зах</a:t>
            </a:r>
            <a:r>
              <a:rPr lang="ru-RU" dirty="0"/>
              <a:t>. </a:t>
            </a:r>
            <a:r>
              <a:rPr lang="en-US" dirty="0"/>
              <a:t>13:9). </a:t>
            </a:r>
            <a:r>
              <a:rPr lang="ru-RU" dirty="0"/>
              <a:t>После окончания периода великой скорби, когда Иисус соберет Иудеев со всех народов мира, Он будет судить их в пустыне вместе с теми, кого сохранит Бог </a:t>
            </a:r>
            <a:r>
              <a:rPr lang="en-US" dirty="0"/>
              <a:t>(</a:t>
            </a:r>
            <a:r>
              <a:rPr lang="ru-RU" dirty="0" err="1"/>
              <a:t>Иез</a:t>
            </a:r>
            <a:r>
              <a:rPr lang="ru-RU" dirty="0"/>
              <a:t>. </a:t>
            </a:r>
            <a:r>
              <a:rPr lang="en-US" dirty="0"/>
              <a:t>20:33-38; 34:17-22). </a:t>
            </a:r>
            <a:r>
              <a:rPr lang="ru-RU" dirty="0"/>
              <a:t>Уверовавшим будет дано новое сердце (возрождение</a:t>
            </a:r>
            <a:r>
              <a:rPr lang="en-US" dirty="0"/>
              <a:t>, </a:t>
            </a:r>
            <a:r>
              <a:rPr lang="ru-RU" dirty="0"/>
              <a:t>ср</a:t>
            </a:r>
            <a:r>
              <a:rPr lang="en-US" dirty="0"/>
              <a:t>. </a:t>
            </a:r>
            <a:r>
              <a:rPr lang="ru-RU" dirty="0"/>
              <a:t>Тит. </a:t>
            </a:r>
            <a:r>
              <a:rPr lang="en-US" dirty="0"/>
              <a:t>3:5) (</a:t>
            </a:r>
            <a:r>
              <a:rPr lang="ru-RU" dirty="0" err="1"/>
              <a:t>Иер</a:t>
            </a:r>
            <a:r>
              <a:rPr lang="en-US" dirty="0"/>
              <a:t>.</a:t>
            </a:r>
            <a:r>
              <a:rPr lang="ru-RU" dirty="0"/>
              <a:t> </a:t>
            </a:r>
            <a:r>
              <a:rPr lang="en-US" dirty="0"/>
              <a:t>31:31-34; </a:t>
            </a:r>
            <a:r>
              <a:rPr lang="ru-RU" dirty="0" err="1"/>
              <a:t>Зах</a:t>
            </a:r>
            <a:r>
              <a:rPr lang="ru-RU" dirty="0"/>
              <a:t>. </a:t>
            </a:r>
            <a:r>
              <a:rPr lang="en-US" dirty="0"/>
              <a:t>12:10). </a:t>
            </a:r>
            <a:r>
              <a:rPr lang="ru-RU" dirty="0"/>
              <a:t>Затем они войдут в 1000-летнее царство Христа</a:t>
            </a:r>
            <a:r>
              <a:rPr lang="en-US" dirty="0"/>
              <a:t> (</a:t>
            </a:r>
            <a:r>
              <a:rPr lang="ru-RU" dirty="0" err="1"/>
              <a:t>Иез</a:t>
            </a:r>
            <a:r>
              <a:rPr lang="en-US" dirty="0"/>
              <a:t>.</a:t>
            </a:r>
            <a:r>
              <a:rPr lang="ru-RU" dirty="0"/>
              <a:t> </a:t>
            </a:r>
            <a:r>
              <a:rPr lang="en-US" dirty="0"/>
              <a:t>20:38).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38223" y="6326384"/>
            <a:ext cx="11477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</a:rPr>
              <a:t>В результате этих двух судов</a:t>
            </a:r>
            <a:r>
              <a:rPr lang="en-US" sz="2400" b="1" dirty="0">
                <a:solidFill>
                  <a:srgbClr val="0070C0"/>
                </a:solidFill>
              </a:rPr>
              <a:t>, </a:t>
            </a:r>
            <a:r>
              <a:rPr lang="ru-RU" sz="2400" b="1" dirty="0">
                <a:solidFill>
                  <a:srgbClr val="0070C0"/>
                </a:solidFill>
              </a:rPr>
              <a:t>только верующие войдут в 1000-летнее царство</a:t>
            </a:r>
            <a:r>
              <a:rPr lang="en-US" sz="2400" b="1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9831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FF33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6808122" y="1759033"/>
            <a:ext cx="329213" cy="42034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2502" y="1924"/>
            <a:ext cx="7511694" cy="601828"/>
          </a:xfrm>
        </p:spPr>
        <p:txBody>
          <a:bodyPr>
            <a:noAutofit/>
          </a:bodyPr>
          <a:lstStyle/>
          <a:p>
            <a:pPr algn="ctr"/>
            <a:r>
              <a:rPr lang="ru-RU" b="1" dirty="0"/>
              <a:t>Великая скорбь: </a:t>
            </a:r>
            <a:r>
              <a:rPr lang="ru-RU" sz="3200" b="1" dirty="0"/>
              <a:t>основные события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10207" y="6295697"/>
            <a:ext cx="1350579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			</a:t>
            </a:r>
            <a:r>
              <a:rPr lang="en-US" dirty="0">
                <a:solidFill>
                  <a:srgbClr val="FF0000"/>
                </a:solidFill>
              </a:rPr>
              <a:t>3 ½ </a:t>
            </a:r>
            <a:r>
              <a:rPr lang="ru-RU" dirty="0">
                <a:solidFill>
                  <a:srgbClr val="FF0000"/>
                </a:solidFill>
              </a:rPr>
              <a:t>года</a:t>
            </a:r>
            <a:r>
              <a:rPr lang="en-US" dirty="0">
                <a:solidFill>
                  <a:srgbClr val="FF0000"/>
                </a:solidFill>
              </a:rPr>
              <a:t>				    | 			3 ½ </a:t>
            </a:r>
            <a:r>
              <a:rPr lang="ru-RU" dirty="0">
                <a:solidFill>
                  <a:srgbClr val="FF0000"/>
                </a:solidFill>
              </a:rPr>
              <a:t>года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Up Arrow 3"/>
          <p:cNvSpPr/>
          <p:nvPr/>
        </p:nvSpPr>
        <p:spPr>
          <a:xfrm>
            <a:off x="0" y="2322786"/>
            <a:ext cx="294290" cy="439332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rot="16200000">
            <a:off x="-608449" y="703412"/>
            <a:ext cx="214022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Восхищение </a:t>
            </a:r>
          </a:p>
          <a:p>
            <a:pPr algn="ctr"/>
            <a:r>
              <a:rPr lang="ru-RU" sz="2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воскресение</a:t>
            </a:r>
            <a:endParaRPr lang="en-US" sz="24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2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Церкви</a:t>
            </a:r>
            <a:endParaRPr lang="en-US" sz="24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24881" y="3009013"/>
            <a:ext cx="276446" cy="23083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/>
              <a:t>Половина</a:t>
            </a:r>
            <a:endParaRPr lang="en-US" b="1" dirty="0"/>
          </a:p>
        </p:txBody>
      </p:sp>
      <p:sp>
        <p:nvSpPr>
          <p:cNvPr id="8" name="Up Arrow 7"/>
          <p:cNvSpPr/>
          <p:nvPr/>
        </p:nvSpPr>
        <p:spPr>
          <a:xfrm rot="10800000">
            <a:off x="13421710" y="2306962"/>
            <a:ext cx="294290" cy="439332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rot="16200000">
            <a:off x="12354620" y="1265628"/>
            <a:ext cx="201593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Возвращение</a:t>
            </a:r>
            <a:endParaRPr lang="en-US" sz="2400" b="1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2400" b="1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Христа</a:t>
            </a:r>
            <a:endParaRPr lang="en-US" sz="2400" b="1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41644" y="928297"/>
            <a:ext cx="224292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Сатана</a:t>
            </a:r>
          </a:p>
          <a:p>
            <a:pPr algn="ctr"/>
            <a:r>
              <a:rPr lang="ru-RU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</a:t>
            </a:r>
            <a:r>
              <a:rPr lang="ru-RU" sz="2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брошен</a:t>
            </a:r>
            <a:r>
              <a:rPr lang="ru-RU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с неба</a:t>
            </a:r>
            <a:endParaRPr lang="ru-RU" sz="2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49128" y="4667935"/>
            <a:ext cx="3352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C000"/>
                </a:solidFill>
              </a:rPr>
              <a:t>Бог хранит Израильский народ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99411" y="5702026"/>
            <a:ext cx="4457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Суд 7-й трубы </a:t>
            </a:r>
            <a:r>
              <a:rPr lang="en-US" dirty="0">
                <a:solidFill>
                  <a:srgbClr val="FF0000"/>
                </a:solidFill>
              </a:rPr>
              <a:t>(3</a:t>
            </a:r>
            <a:r>
              <a:rPr lang="ru-RU" dirty="0">
                <a:solidFill>
                  <a:srgbClr val="FF0000"/>
                </a:solidFill>
              </a:rPr>
              <a:t>-е горе</a:t>
            </a:r>
            <a:r>
              <a:rPr lang="en-US" dirty="0">
                <a:solidFill>
                  <a:srgbClr val="FF0000"/>
                </a:solidFill>
              </a:rPr>
              <a:t> ) – </a:t>
            </a:r>
            <a:r>
              <a:rPr lang="ru-RU" dirty="0">
                <a:solidFill>
                  <a:srgbClr val="FF0000"/>
                </a:solidFill>
              </a:rPr>
              <a:t>великая скорбь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14647" y="5359626"/>
            <a:ext cx="1879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1 и 2 горе</a:t>
            </a:r>
          </a:p>
          <a:p>
            <a:r>
              <a:rPr lang="ru-RU" dirty="0">
                <a:solidFill>
                  <a:srgbClr val="FF0000"/>
                </a:solidFill>
              </a:rPr>
              <a:t>Трубы 5 и 6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354146" y="2653119"/>
            <a:ext cx="19502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Гибель</a:t>
            </a:r>
          </a:p>
          <a:p>
            <a:pPr algn="ctr"/>
            <a:r>
              <a:rPr lang="ru-RU" dirty="0"/>
              <a:t>экономического</a:t>
            </a:r>
          </a:p>
          <a:p>
            <a:pPr algn="ctr"/>
            <a:r>
              <a:rPr lang="ru-RU" dirty="0"/>
              <a:t>и политического</a:t>
            </a:r>
          </a:p>
          <a:p>
            <a:pPr algn="ctr"/>
            <a:r>
              <a:rPr lang="ru-RU" dirty="0"/>
              <a:t>Вавилона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5816002" y="1672152"/>
            <a:ext cx="231345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Храм осквернен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4214" y="4903138"/>
            <a:ext cx="5523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B050"/>
                </a:solidFill>
              </a:rPr>
              <a:t>Служение</a:t>
            </a:r>
            <a:r>
              <a:rPr lang="en-US" dirty="0">
                <a:solidFill>
                  <a:srgbClr val="00B050"/>
                </a:solidFill>
              </a:rPr>
              <a:t>, </a:t>
            </a:r>
            <a:r>
              <a:rPr lang="ru-RU" dirty="0">
                <a:solidFill>
                  <a:srgbClr val="00B050"/>
                </a:solidFill>
              </a:rPr>
              <a:t>смерть и воскресение 2-х Божьих пророков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91281" y="4054679"/>
            <a:ext cx="1849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B050"/>
                </a:solidFill>
              </a:rPr>
              <a:t>144 000 евреев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44645" y="4059329"/>
            <a:ext cx="1801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Умерщвлены </a:t>
            </a:r>
          </a:p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144 000 евреев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41129" y="4503624"/>
            <a:ext cx="4609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Многие уверуют во Христа и будут замучены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94290" y="2509283"/>
            <a:ext cx="15227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Мирный договор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678040" y="2082882"/>
            <a:ext cx="2570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Начертание зверя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39086" y="2479765"/>
            <a:ext cx="64480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Последнее восстание антихриста и лжепророка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11904207" y="4872956"/>
            <a:ext cx="1624047" cy="4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091281" y="3044193"/>
            <a:ext cx="18985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Попытка вторжения Гога </a:t>
            </a:r>
          </a:p>
          <a:p>
            <a:pPr algn="ctr"/>
            <a:r>
              <a:rPr lang="ru-RU" dirty="0"/>
              <a:t>в Израиль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124019" y="5029970"/>
            <a:ext cx="4597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Сатана на земле в сильной ярости</a:t>
            </a:r>
            <a:r>
              <a:rPr lang="en-US" dirty="0"/>
              <a:t> (</a:t>
            </a:r>
            <a:r>
              <a:rPr lang="ru-RU" dirty="0"/>
              <a:t>«Горе»</a:t>
            </a:r>
            <a:r>
              <a:rPr lang="en-US" dirty="0"/>
              <a:t>)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03984" y="1064618"/>
            <a:ext cx="2588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Судилище Христа на небе для Церкви</a:t>
            </a:r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6963102" y="4835968"/>
            <a:ext cx="1756480" cy="81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19027" y="5959476"/>
            <a:ext cx="21519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Суд печатей </a:t>
            </a:r>
            <a:r>
              <a:rPr lang="en-US" dirty="0"/>
              <a:t>1-6      |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349750" y="5679956"/>
            <a:ext cx="26693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| </a:t>
            </a:r>
            <a:r>
              <a:rPr lang="ru-RU" dirty="0"/>
              <a:t>Суд труб </a:t>
            </a:r>
            <a:r>
              <a:rPr lang="en-US" dirty="0"/>
              <a:t>1-4 </a:t>
            </a:r>
          </a:p>
        </p:txBody>
      </p:sp>
      <p:sp>
        <p:nvSpPr>
          <p:cNvPr id="33" name="Rectangle 32"/>
          <p:cNvSpPr/>
          <p:nvPr/>
        </p:nvSpPr>
        <p:spPr>
          <a:xfrm>
            <a:off x="9775467" y="5353883"/>
            <a:ext cx="1382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Суд чаш </a:t>
            </a:r>
            <a:r>
              <a:rPr lang="en-US" dirty="0"/>
              <a:t>1-7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118024" y="5958850"/>
            <a:ext cx="1628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Суд 7-й печати</a:t>
            </a:r>
            <a:endParaRPr lang="en-US" dirty="0"/>
          </a:p>
        </p:txBody>
      </p:sp>
      <p:cxnSp>
        <p:nvCxnSpPr>
          <p:cNvPr id="35" name="Straight Connector 34"/>
          <p:cNvCxnSpPr>
            <a:endCxn id="34" idx="1"/>
          </p:cNvCxnSpPr>
          <p:nvPr/>
        </p:nvCxnSpPr>
        <p:spPr>
          <a:xfrm>
            <a:off x="2631098" y="6131201"/>
            <a:ext cx="4486926" cy="123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8746287" y="6152072"/>
            <a:ext cx="4752603" cy="140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009690" y="5838307"/>
            <a:ext cx="1026206" cy="29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12233189" y="5860049"/>
            <a:ext cx="1265701" cy="56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7167588" y="5207466"/>
            <a:ext cx="1056656" cy="149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V="1">
            <a:off x="12596393" y="5201400"/>
            <a:ext cx="931861" cy="4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endCxn id="33" idx="1"/>
          </p:cNvCxnSpPr>
          <p:nvPr/>
        </p:nvCxnSpPr>
        <p:spPr>
          <a:xfrm>
            <a:off x="6989807" y="5522205"/>
            <a:ext cx="2785660" cy="163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11015267" y="5570732"/>
            <a:ext cx="2468527" cy="13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9931940" y="2932412"/>
            <a:ext cx="16432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Гибель</a:t>
            </a:r>
          </a:p>
          <a:p>
            <a:pPr algn="ctr"/>
            <a:r>
              <a:rPr lang="ru-RU" dirty="0"/>
              <a:t>религиозного</a:t>
            </a:r>
          </a:p>
          <a:p>
            <a:pPr algn="ctr"/>
            <a:r>
              <a:rPr lang="ru-RU" dirty="0"/>
              <a:t>Вавилона</a:t>
            </a:r>
            <a:endParaRPr lang="en-US" dirty="0"/>
          </a:p>
        </p:txBody>
      </p:sp>
      <p:cxnSp>
        <p:nvCxnSpPr>
          <p:cNvPr id="83" name="Straight Arrow Connector 82"/>
          <p:cNvCxnSpPr/>
          <p:nvPr/>
        </p:nvCxnSpPr>
        <p:spPr>
          <a:xfrm flipV="1">
            <a:off x="6130785" y="4695374"/>
            <a:ext cx="653886" cy="23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8845885" y="3804360"/>
            <a:ext cx="3156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Многие верующие замучены</a:t>
            </a:r>
            <a:endParaRPr lang="en-US" dirty="0"/>
          </a:p>
        </p:txBody>
      </p:sp>
      <p:sp>
        <p:nvSpPr>
          <p:cNvPr id="86" name="TextBox 85"/>
          <p:cNvSpPr txBox="1"/>
          <p:nvPr/>
        </p:nvSpPr>
        <p:spPr>
          <a:xfrm>
            <a:off x="13304409" y="2313549"/>
            <a:ext cx="1930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Армагеддон</a:t>
            </a:r>
            <a:endParaRPr lang="en-US" b="1" dirty="0"/>
          </a:p>
        </p:txBody>
      </p:sp>
      <p:cxnSp>
        <p:nvCxnSpPr>
          <p:cNvPr id="87" name="Straight Connector 86"/>
          <p:cNvCxnSpPr/>
          <p:nvPr/>
        </p:nvCxnSpPr>
        <p:spPr>
          <a:xfrm>
            <a:off x="6953661" y="3988353"/>
            <a:ext cx="2003900" cy="64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11761655" y="4005471"/>
            <a:ext cx="1722139" cy="133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>
            <a:off x="6228908" y="5075360"/>
            <a:ext cx="545477" cy="5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294290" y="5080772"/>
            <a:ext cx="6446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6033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8" grpId="0" animBg="1"/>
      <p:bldP spid="10" grpId="0"/>
      <p:bldP spid="13" grpId="0"/>
      <p:bldP spid="14" grpId="0"/>
      <p:bldP spid="15" grpId="0"/>
      <p:bldP spid="16" grpId="0"/>
      <p:bldP spid="18" grpId="0"/>
      <p:bldP spid="19" grpId="0"/>
      <p:bldP spid="21" grpId="0"/>
      <p:bldP spid="22" grpId="0"/>
      <p:bldP spid="23" grpId="0"/>
      <p:bldP spid="24" grpId="0"/>
      <p:bldP spid="25" grpId="0"/>
      <p:bldP spid="7" grpId="0"/>
      <p:bldP spid="9" grpId="0"/>
      <p:bldP spid="17" grpId="0"/>
      <p:bldP spid="20" grpId="0"/>
      <p:bldP spid="26" grpId="0"/>
      <p:bldP spid="28" grpId="0"/>
      <p:bldP spid="30" grpId="0"/>
      <p:bldP spid="33" grpId="0"/>
      <p:bldP spid="34" grpId="0"/>
      <p:bldP spid="81" grpId="0"/>
      <p:bldP spid="85" grpId="0"/>
      <p:bldP spid="86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5450" y="0"/>
            <a:ext cx="5994587" cy="727950"/>
          </a:xfrm>
        </p:spPr>
        <p:txBody>
          <a:bodyPr>
            <a:noAutofit/>
          </a:bodyPr>
          <a:lstStyle/>
          <a:p>
            <a:pPr algn="ctr"/>
            <a:r>
              <a:rPr lang="ru-RU" b="1" dirty="0"/>
              <a:t>Библейская хронология</a:t>
            </a:r>
            <a:endParaRPr lang="en-US" b="1" dirty="0"/>
          </a:p>
        </p:txBody>
      </p:sp>
      <p:sp>
        <p:nvSpPr>
          <p:cNvPr id="5" name="Right Bracket 4"/>
          <p:cNvSpPr/>
          <p:nvPr/>
        </p:nvSpPr>
        <p:spPr>
          <a:xfrm>
            <a:off x="0" y="4414345"/>
            <a:ext cx="567559" cy="2443655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ight Bracket 5"/>
          <p:cNvSpPr/>
          <p:nvPr/>
        </p:nvSpPr>
        <p:spPr>
          <a:xfrm rot="10800000">
            <a:off x="13148441" y="4414345"/>
            <a:ext cx="567559" cy="2443655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5400000">
            <a:off x="-906612" y="5405339"/>
            <a:ext cx="2380781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Вечное прошлое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7559" y="6421821"/>
            <a:ext cx="1258088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                                   </a:t>
            </a:r>
            <a:r>
              <a:rPr lang="ru-RU" dirty="0">
                <a:solidFill>
                  <a:srgbClr val="FF0000"/>
                </a:solidFill>
              </a:rPr>
              <a:t>До креста</a:t>
            </a:r>
            <a:r>
              <a:rPr lang="en-US" dirty="0">
                <a:solidFill>
                  <a:srgbClr val="FF0000"/>
                </a:solidFill>
              </a:rPr>
              <a:t>			             |				</a:t>
            </a:r>
            <a:r>
              <a:rPr lang="ru-RU" dirty="0">
                <a:solidFill>
                  <a:srgbClr val="FF0000"/>
                </a:solidFill>
              </a:rPr>
              <a:t>После креста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863255" y="3825765"/>
            <a:ext cx="0" cy="1177159"/>
          </a:xfrm>
          <a:prstGeom prst="line">
            <a:avLst/>
          </a:prstGeom>
          <a:scene3d>
            <a:camera prst="perspectiveFront"/>
            <a:lightRig rig="threePt" dir="t"/>
          </a:scene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469117" y="4151586"/>
            <a:ext cx="77776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62303" y="5636171"/>
            <a:ext cx="12210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	          |				</a:t>
            </a:r>
            <a:r>
              <a:rPr lang="en-US" dirty="0"/>
              <a:t>	             |	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2303" y="6005503"/>
            <a:ext cx="12580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                                        4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en-US" dirty="0">
                <a:solidFill>
                  <a:srgbClr val="FFC000"/>
                </a:solidFill>
              </a:rPr>
              <a:t>000 </a:t>
            </a:r>
            <a:r>
              <a:rPr lang="ru-RU" dirty="0">
                <a:solidFill>
                  <a:srgbClr val="FFC000"/>
                </a:solidFill>
              </a:rPr>
              <a:t>лет</a:t>
            </a:r>
            <a:r>
              <a:rPr lang="en-US" dirty="0">
                <a:solidFill>
                  <a:srgbClr val="FFC000"/>
                </a:solidFill>
              </a:rPr>
              <a:t>			             </a:t>
            </a:r>
            <a:r>
              <a:rPr lang="en-US" dirty="0"/>
              <a:t>|</a:t>
            </a:r>
            <a:r>
              <a:rPr lang="en-US" dirty="0">
                <a:solidFill>
                  <a:srgbClr val="FFC000"/>
                </a:solidFill>
              </a:rPr>
              <a:t>                         2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en-US" dirty="0">
                <a:solidFill>
                  <a:srgbClr val="FFC000"/>
                </a:solidFill>
              </a:rPr>
              <a:t>000 </a:t>
            </a:r>
            <a:r>
              <a:rPr lang="ru-RU" dirty="0">
                <a:solidFill>
                  <a:srgbClr val="FFC000"/>
                </a:solidFill>
              </a:rPr>
              <a:t>лет</a:t>
            </a:r>
            <a:r>
              <a:rPr lang="en-US" dirty="0">
                <a:solidFill>
                  <a:srgbClr val="FFC000"/>
                </a:solidFill>
              </a:rPr>
              <a:t>	             7 </a:t>
            </a:r>
            <a:r>
              <a:rPr lang="ru-RU" dirty="0">
                <a:solidFill>
                  <a:srgbClr val="FFC000"/>
                </a:solidFill>
              </a:rPr>
              <a:t>лет</a:t>
            </a:r>
            <a:r>
              <a:rPr lang="en-US" dirty="0">
                <a:solidFill>
                  <a:srgbClr val="FFC000"/>
                </a:solidFill>
              </a:rPr>
              <a:t>         1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en-US" dirty="0">
                <a:solidFill>
                  <a:srgbClr val="FFC000"/>
                </a:solidFill>
              </a:rPr>
              <a:t>000 </a:t>
            </a:r>
            <a:r>
              <a:rPr lang="ru-RU" dirty="0">
                <a:solidFill>
                  <a:srgbClr val="FFC000"/>
                </a:solidFill>
              </a:rPr>
              <a:t>лет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7" name="Right Brace 26"/>
          <p:cNvSpPr/>
          <p:nvPr/>
        </p:nvSpPr>
        <p:spPr>
          <a:xfrm rot="16200000">
            <a:off x="11221497" y="2080297"/>
            <a:ext cx="1776249" cy="321275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0790994" y="2071170"/>
            <a:ext cx="2637260" cy="5232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Наше внимание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3610" y="5636171"/>
            <a:ext cx="16305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1"/>
                </a:solidFill>
              </a:rPr>
              <a:t>Адам - Авраам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80846" y="5636171"/>
            <a:ext cx="10134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Израиль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152463" y="5636171"/>
            <a:ext cx="13113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B050"/>
                </a:solidFill>
              </a:rPr>
              <a:t>Век Церкви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341047" y="5359172"/>
            <a:ext cx="15359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rgbClr val="00B050"/>
                </a:solidFill>
              </a:rPr>
              <a:t>Тысячелетнее</a:t>
            </a:r>
          </a:p>
          <a:p>
            <a:pPr algn="ctr"/>
            <a:r>
              <a:rPr lang="ru-RU" dirty="0">
                <a:solidFill>
                  <a:srgbClr val="00B050"/>
                </a:solidFill>
              </a:rPr>
              <a:t>царство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029217" y="5497671"/>
            <a:ext cx="12451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|</a:t>
            </a:r>
            <a:r>
              <a:rPr lang="ru-RU" b="1" dirty="0"/>
              <a:t>Великая</a:t>
            </a:r>
            <a:r>
              <a:rPr lang="en-US" b="1" dirty="0"/>
              <a:t>|</a:t>
            </a:r>
            <a:endParaRPr lang="ru-RU" b="1" dirty="0"/>
          </a:p>
          <a:p>
            <a:r>
              <a:rPr lang="ru-RU" b="1" dirty="0"/>
              <a:t>  скорбь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8697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0" y="-8633"/>
            <a:ext cx="5800078" cy="115613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dirty="0"/>
              <a:t>1000-летнее царство</a:t>
            </a:r>
            <a:br>
              <a:rPr lang="en-US" b="1" dirty="0"/>
            </a:br>
            <a:r>
              <a:rPr lang="ru-RU" sz="3600" dirty="0"/>
              <a:t>Откровение </a:t>
            </a:r>
            <a:r>
              <a:rPr lang="en-US" sz="3600" dirty="0"/>
              <a:t>20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93525" y="1054538"/>
            <a:ext cx="9922475" cy="5760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hangingPunct="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ru-RU" sz="1750" dirty="0"/>
              <a:t>Земное царствование Христа будет длится 1000 лет – </a:t>
            </a:r>
            <a:r>
              <a:rPr lang="ru-RU" sz="1750" dirty="0" err="1"/>
              <a:t>Отк</a:t>
            </a:r>
            <a:r>
              <a:rPr lang="ru-RU" sz="1750" dirty="0"/>
              <a:t>. </a:t>
            </a:r>
            <a:r>
              <a:rPr lang="en-US" sz="1750" dirty="0"/>
              <a:t>20:5-6</a:t>
            </a:r>
          </a:p>
          <a:p>
            <a:pPr marL="285750" indent="-285750" hangingPunct="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ru-RU" sz="1750" dirty="0"/>
              <a:t>Перед вторым приходом Христа будет приглашение на брачную вечерю Агнца – </a:t>
            </a:r>
            <a:r>
              <a:rPr lang="ru-RU" sz="1750" dirty="0" err="1"/>
              <a:t>Отк</a:t>
            </a:r>
            <a:r>
              <a:rPr lang="ru-RU" sz="1750" dirty="0"/>
              <a:t>. </a:t>
            </a:r>
            <a:r>
              <a:rPr lang="en-US" sz="1750" dirty="0"/>
              <a:t>19:7-9</a:t>
            </a:r>
          </a:p>
          <a:p>
            <a:pPr marL="285750" indent="-285750" hangingPunct="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ru-RU" sz="1750" dirty="0"/>
              <a:t>На брачной вечере Агнца будут присутствовать гости </a:t>
            </a:r>
            <a:r>
              <a:rPr lang="en-US" sz="1750" dirty="0"/>
              <a:t>(</a:t>
            </a:r>
            <a:r>
              <a:rPr lang="ru-RU" sz="1750" dirty="0"/>
              <a:t>воскресший Израиль и другие воскресшие ветхозаветные праведники</a:t>
            </a:r>
            <a:r>
              <a:rPr lang="en-US" sz="1750" dirty="0"/>
              <a:t>, </a:t>
            </a:r>
            <a:r>
              <a:rPr lang="ru-RU" sz="1750" dirty="0"/>
              <a:t>воскресшие праведники периода великой скорби и верующие (евреи и язычники</a:t>
            </a:r>
            <a:r>
              <a:rPr lang="en-US" sz="1750" dirty="0"/>
              <a:t>)</a:t>
            </a:r>
            <a:r>
              <a:rPr lang="ru-RU" sz="1750" dirty="0"/>
              <a:t>, пережившие великую скорбь, и ангелы – </a:t>
            </a:r>
            <a:r>
              <a:rPr lang="ru-RU" sz="1750" dirty="0" err="1"/>
              <a:t>Отк</a:t>
            </a:r>
            <a:r>
              <a:rPr lang="ru-RU" sz="1750" dirty="0"/>
              <a:t>. </a:t>
            </a:r>
            <a:r>
              <a:rPr lang="en-US" sz="1750" dirty="0"/>
              <a:t>19:9; </a:t>
            </a:r>
            <a:r>
              <a:rPr lang="ru-RU" sz="1750" dirty="0"/>
              <a:t>ср. Дан. </a:t>
            </a:r>
            <a:r>
              <a:rPr lang="en-US" sz="1750" dirty="0"/>
              <a:t>12:1-2; </a:t>
            </a:r>
            <a:r>
              <a:rPr lang="ru-RU" sz="1750" dirty="0" err="1"/>
              <a:t>Мф</a:t>
            </a:r>
            <a:r>
              <a:rPr lang="en-US" sz="1750" dirty="0"/>
              <a:t>.</a:t>
            </a:r>
            <a:r>
              <a:rPr lang="ru-RU" sz="1750" dirty="0"/>
              <a:t> </a:t>
            </a:r>
            <a:r>
              <a:rPr lang="en-US" sz="1750" dirty="0"/>
              <a:t>6:27; 20:4</a:t>
            </a:r>
            <a:r>
              <a:rPr lang="ru-RU" sz="1750" dirty="0"/>
              <a:t>; Лк. 13:28-29</a:t>
            </a:r>
            <a:endParaRPr lang="en-US" sz="1750" dirty="0"/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ru-RU" sz="1750" dirty="0"/>
              <a:t>Брачная вечеря Агнца наступит, когда Христос женится на Своей Невесте Церкви – </a:t>
            </a:r>
            <a:r>
              <a:rPr lang="ru-RU" sz="1750" dirty="0" err="1"/>
              <a:t>Отк</a:t>
            </a:r>
            <a:r>
              <a:rPr lang="ru-RU" sz="1750" dirty="0"/>
              <a:t>. </a:t>
            </a:r>
            <a:r>
              <a:rPr lang="en-US" sz="1750" dirty="0"/>
              <a:t>19:7-9; </a:t>
            </a:r>
            <a:r>
              <a:rPr lang="ru-RU" sz="1750" dirty="0"/>
              <a:t>ср. </a:t>
            </a:r>
            <a:r>
              <a:rPr lang="ru-RU" sz="1750" dirty="0" err="1"/>
              <a:t>Мф</a:t>
            </a:r>
            <a:r>
              <a:rPr lang="ru-RU" sz="1750" dirty="0"/>
              <a:t>. </a:t>
            </a:r>
            <a:r>
              <a:rPr lang="en-US" sz="1750" dirty="0"/>
              <a:t>22:1-14; 25:1-13; </a:t>
            </a:r>
            <a:r>
              <a:rPr lang="ru-RU" sz="1750" dirty="0"/>
              <a:t>Лк. </a:t>
            </a:r>
            <a:r>
              <a:rPr lang="en-US" sz="1750" dirty="0"/>
              <a:t>14:16-24; </a:t>
            </a:r>
            <a:r>
              <a:rPr lang="ru-RU" sz="1750" dirty="0" err="1"/>
              <a:t>Еф</a:t>
            </a:r>
            <a:r>
              <a:rPr lang="ru-RU" sz="1750" dirty="0"/>
              <a:t>. </a:t>
            </a:r>
            <a:r>
              <a:rPr lang="en-US" sz="1750" dirty="0"/>
              <a:t>5:22-33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ru-RU" sz="1750" dirty="0"/>
              <a:t>Будет установлено 1000-летнее царство – </a:t>
            </a:r>
            <a:r>
              <a:rPr lang="ru-RU" sz="1750" dirty="0" err="1"/>
              <a:t>Иез</a:t>
            </a:r>
            <a:r>
              <a:rPr lang="ru-RU" sz="1750" dirty="0"/>
              <a:t>. </a:t>
            </a:r>
            <a:r>
              <a:rPr lang="en-US" sz="1750" dirty="0"/>
              <a:t>40-48; </a:t>
            </a:r>
            <a:r>
              <a:rPr lang="ru-RU" sz="1750" dirty="0"/>
              <a:t> </a:t>
            </a:r>
            <a:r>
              <a:rPr lang="ru-RU" sz="1750" dirty="0" err="1"/>
              <a:t>Агг</a:t>
            </a:r>
            <a:r>
              <a:rPr lang="ru-RU" sz="1750" dirty="0"/>
              <a:t>. </a:t>
            </a:r>
            <a:r>
              <a:rPr lang="en-US" sz="1750" dirty="0"/>
              <a:t>2:20-22; </a:t>
            </a:r>
            <a:r>
              <a:rPr lang="ru-RU" sz="1750" dirty="0" err="1"/>
              <a:t>Зах</a:t>
            </a:r>
            <a:r>
              <a:rPr lang="en-US" sz="1750" dirty="0"/>
              <a:t>.</a:t>
            </a:r>
            <a:r>
              <a:rPr lang="ru-RU" sz="1750" dirty="0"/>
              <a:t> </a:t>
            </a:r>
            <a:r>
              <a:rPr lang="en-US" sz="1750" dirty="0"/>
              <a:t>6:11-13; </a:t>
            </a:r>
            <a:r>
              <a:rPr lang="ru-RU" sz="1750" dirty="0"/>
              <a:t>ср. </a:t>
            </a:r>
            <a:r>
              <a:rPr lang="ru-RU" sz="1750" dirty="0" err="1"/>
              <a:t>Ис</a:t>
            </a:r>
            <a:r>
              <a:rPr lang="ru-RU" sz="1750" dirty="0"/>
              <a:t>. </a:t>
            </a:r>
            <a:r>
              <a:rPr lang="en-US" sz="1750" dirty="0"/>
              <a:t>2:2-4; 56:6-7; </a:t>
            </a:r>
            <a:r>
              <a:rPr lang="ru-RU" sz="1750" dirty="0" err="1"/>
              <a:t>Мих</a:t>
            </a:r>
            <a:r>
              <a:rPr lang="ru-RU" sz="1750" dirty="0"/>
              <a:t>. </a:t>
            </a:r>
            <a:r>
              <a:rPr lang="en-US" sz="1750" dirty="0"/>
              <a:t>4:1–2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ru-RU" sz="1750" dirty="0"/>
              <a:t>Царь Давид будет князем во время 1000-летнего царства – </a:t>
            </a:r>
            <a:r>
              <a:rPr lang="ru-RU" sz="1750" dirty="0" err="1"/>
              <a:t>Иез</a:t>
            </a:r>
            <a:r>
              <a:rPr lang="ru-RU" sz="1750" dirty="0"/>
              <a:t>. </a:t>
            </a:r>
            <a:r>
              <a:rPr lang="en-US" sz="1750" dirty="0"/>
              <a:t>34:23-24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ru-RU" sz="1750" dirty="0"/>
              <a:t>В Израиле будет достаточно дождя и пищи, никаких опасных зверей не будет. Израиль будет жить безопасно и никогда другие народы не будут обижать Израиль – </a:t>
            </a:r>
            <a:r>
              <a:rPr lang="ru-RU" sz="1750" dirty="0" err="1"/>
              <a:t>Иез</a:t>
            </a:r>
            <a:r>
              <a:rPr lang="ru-RU" sz="1750" dirty="0"/>
              <a:t>. </a:t>
            </a:r>
            <a:r>
              <a:rPr lang="en-US" sz="1750" dirty="0"/>
              <a:t>34:25-29; </a:t>
            </a:r>
            <a:r>
              <a:rPr lang="ru-RU" sz="1750" dirty="0"/>
              <a:t>ср</a:t>
            </a:r>
            <a:r>
              <a:rPr lang="en-US" sz="1750" dirty="0"/>
              <a:t>. </a:t>
            </a:r>
            <a:r>
              <a:rPr lang="ru-RU" sz="1750" dirty="0" err="1"/>
              <a:t>Ис</a:t>
            </a:r>
            <a:r>
              <a:rPr lang="ru-RU" sz="1750" dirty="0"/>
              <a:t>. </a:t>
            </a:r>
            <a:r>
              <a:rPr lang="en-US" sz="1750" dirty="0"/>
              <a:t>61:5-9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ru-RU" sz="1750" dirty="0"/>
              <a:t>Бог восстановит Израиль, и он будет как сад Эдемский – </a:t>
            </a:r>
            <a:r>
              <a:rPr lang="ru-RU" sz="1750" dirty="0" err="1"/>
              <a:t>Ис</a:t>
            </a:r>
            <a:r>
              <a:rPr lang="ru-RU" sz="1750" dirty="0"/>
              <a:t>. </a:t>
            </a:r>
            <a:r>
              <a:rPr lang="en-US" sz="1750" dirty="0"/>
              <a:t>35:1-7; 51:3; </a:t>
            </a:r>
            <a:r>
              <a:rPr lang="ru-RU" sz="1750" dirty="0" err="1"/>
              <a:t>Иез</a:t>
            </a:r>
            <a:r>
              <a:rPr lang="ru-RU" sz="1750" dirty="0"/>
              <a:t>. </a:t>
            </a:r>
            <a:r>
              <a:rPr lang="en-US" sz="1750" dirty="0"/>
              <a:t>36:35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ru-RU" sz="1750" dirty="0"/>
              <a:t>Наступит вечность – </a:t>
            </a:r>
            <a:r>
              <a:rPr lang="ru-RU" sz="1750" dirty="0" err="1"/>
              <a:t>Ис</a:t>
            </a:r>
            <a:r>
              <a:rPr lang="ru-RU" sz="1750" dirty="0"/>
              <a:t>. </a:t>
            </a:r>
            <a:r>
              <a:rPr lang="en-US" sz="1750" dirty="0"/>
              <a:t>65:20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ru-RU" sz="1750" dirty="0"/>
              <a:t>Звери не будут вредить людям, а люди зверям – </a:t>
            </a:r>
            <a:r>
              <a:rPr lang="ru-RU" sz="1750" dirty="0" err="1"/>
              <a:t>Ис</a:t>
            </a:r>
            <a:r>
              <a:rPr lang="ru-RU" sz="1750" dirty="0"/>
              <a:t>. </a:t>
            </a:r>
            <a:r>
              <a:rPr lang="en-US" sz="1750" dirty="0"/>
              <a:t>11:6-8; </a:t>
            </a:r>
            <a:r>
              <a:rPr lang="ru-RU" sz="1750" dirty="0" err="1"/>
              <a:t>Зах</a:t>
            </a:r>
            <a:r>
              <a:rPr lang="en-US" sz="1750" dirty="0"/>
              <a:t>.</a:t>
            </a:r>
            <a:r>
              <a:rPr lang="ru-RU" sz="1750" dirty="0"/>
              <a:t> </a:t>
            </a:r>
            <a:r>
              <a:rPr lang="en-US" sz="1750" dirty="0"/>
              <a:t>14:9; </a:t>
            </a:r>
            <a:r>
              <a:rPr lang="ru-RU" sz="1750" dirty="0"/>
              <a:t>ср</a:t>
            </a:r>
            <a:r>
              <a:rPr lang="en-US" sz="1750" dirty="0"/>
              <a:t>. </a:t>
            </a:r>
            <a:r>
              <a:rPr lang="ru-RU" sz="1750" dirty="0" err="1"/>
              <a:t>Ис</a:t>
            </a:r>
            <a:r>
              <a:rPr lang="ru-RU" sz="1750" dirty="0"/>
              <a:t>. </a:t>
            </a:r>
            <a:r>
              <a:rPr lang="en-US" sz="1750" dirty="0"/>
              <a:t>35:8-9</a:t>
            </a:r>
          </a:p>
          <a:p>
            <a:pPr marL="285750" indent="-285750" hangingPunct="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ru-RU" sz="1750" dirty="0"/>
              <a:t>Воскресшие святые из периодов Церкви и великой скорби</a:t>
            </a:r>
            <a:r>
              <a:rPr lang="en-US" sz="1750" dirty="0"/>
              <a:t> </a:t>
            </a:r>
            <a:r>
              <a:rPr lang="ru-RU" sz="1750" dirty="0"/>
              <a:t>будут царствовать со Христом в 1000-летнем царстве – </a:t>
            </a:r>
            <a:r>
              <a:rPr lang="en-US" sz="1750" dirty="0"/>
              <a:t>2</a:t>
            </a:r>
            <a:r>
              <a:rPr lang="ru-RU" sz="1750" dirty="0"/>
              <a:t> Тим. </a:t>
            </a:r>
            <a:r>
              <a:rPr lang="en-US" sz="1750" dirty="0"/>
              <a:t>2:12; </a:t>
            </a:r>
            <a:r>
              <a:rPr lang="ru-RU" sz="1750" dirty="0" err="1"/>
              <a:t>Отк</a:t>
            </a:r>
            <a:r>
              <a:rPr lang="ru-RU" sz="1750" dirty="0"/>
              <a:t>. </a:t>
            </a:r>
            <a:r>
              <a:rPr lang="en-US" sz="1750" dirty="0"/>
              <a:t>2:26-27; 3:21, 5:6-10; 19:8,</a:t>
            </a:r>
            <a:r>
              <a:rPr lang="ru-RU" sz="1750" dirty="0"/>
              <a:t> </a:t>
            </a:r>
            <a:r>
              <a:rPr lang="en-US" sz="1750" dirty="0"/>
              <a:t>14; 20:4</a:t>
            </a:r>
          </a:p>
          <a:p>
            <a:pPr marL="285750" indent="-285750" hangingPunct="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ru-RU" sz="1750" dirty="0"/>
              <a:t>Сатана будет освобожден в конце 1000-летнего царства и начнет обольщать неверующих,</a:t>
            </a:r>
            <a:br>
              <a:rPr lang="ru-RU" sz="1750" dirty="0"/>
            </a:br>
            <a:r>
              <a:rPr lang="ru-RU" sz="1750" dirty="0"/>
              <a:t>чтобы они восстали против Христа, к своей погибели – </a:t>
            </a:r>
            <a:r>
              <a:rPr lang="ru-RU" sz="1750" dirty="0" err="1"/>
              <a:t>Отк</a:t>
            </a:r>
            <a:r>
              <a:rPr lang="ru-RU" sz="1750" dirty="0"/>
              <a:t>. </a:t>
            </a:r>
            <a:r>
              <a:rPr lang="en-US" sz="1750" dirty="0"/>
              <a:t>20:7-10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4861" y="596108"/>
            <a:ext cx="3658664" cy="6170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50" b="1" dirty="0"/>
              <a:t>Пророчества о 1000-летнем царстве</a:t>
            </a:r>
            <a:endParaRPr lang="en-US" sz="1750" b="1" dirty="0"/>
          </a:p>
          <a:p>
            <a:pPr algn="ctr"/>
            <a:endParaRPr lang="en-US" sz="1000" dirty="0"/>
          </a:p>
          <a:p>
            <a:r>
              <a:rPr lang="ru-RU" sz="1750" b="1" dirty="0" err="1"/>
              <a:t>Ис</a:t>
            </a:r>
            <a:r>
              <a:rPr lang="ru-RU" sz="1750" b="1" dirty="0"/>
              <a:t>. </a:t>
            </a:r>
            <a:r>
              <a:rPr lang="en-US" sz="1750" dirty="0"/>
              <a:t>2:1-4; 4:2-6; 11-12; 19:16-25; 25:1-26:19; 27:2-6,</a:t>
            </a:r>
            <a:r>
              <a:rPr lang="ru-RU" sz="1750" dirty="0"/>
              <a:t> </a:t>
            </a:r>
            <a:r>
              <a:rPr lang="en-US" sz="1750" dirty="0"/>
              <a:t>12-13; 30:18-26; 32:1-8; 33:17-24; 35; 40:3-11; 44:1-5; 49:8-26; 51:3-5; 52:1-2,6-10; 52:6-10,13-15; 54:1-56:8; 61:3-9; 62; 65:19-25; 66:7-14,18-24; </a:t>
            </a:r>
            <a:r>
              <a:rPr lang="ru-RU" sz="1750" b="1" dirty="0" err="1"/>
              <a:t>Иер</a:t>
            </a:r>
            <a:r>
              <a:rPr lang="ru-RU" sz="1750" b="1" dirty="0"/>
              <a:t>. </a:t>
            </a:r>
            <a:r>
              <a:rPr lang="en-US" sz="1750" dirty="0"/>
              <a:t>3:15-19; 23:3-8; 30:8-31:40; 32:37-44; 33:6-18; 46:27-28; 50:19-20,39-40; </a:t>
            </a:r>
            <a:r>
              <a:rPr lang="ru-RU" sz="1750" b="1" dirty="0" err="1"/>
              <a:t>Иез</a:t>
            </a:r>
            <a:r>
              <a:rPr lang="ru-RU" sz="1750" b="1" dirty="0"/>
              <a:t>. </a:t>
            </a:r>
            <a:r>
              <a:rPr lang="en-US" sz="1750" dirty="0"/>
              <a:t>11:17-20; 16:53-55,60-63; 17:22-24; 20:33,39-44; 28:25-26; 34:11-16,23-30; 36:8-15,25-38; 37; 39:25-48:35; </a:t>
            </a:r>
            <a:r>
              <a:rPr lang="ru-RU" sz="1750" b="1" dirty="0"/>
              <a:t>Дан. </a:t>
            </a:r>
            <a:r>
              <a:rPr lang="en-US" sz="1750" dirty="0"/>
              <a:t>2:44-45; 7:27; </a:t>
            </a:r>
            <a:r>
              <a:rPr lang="ru-RU" sz="1750" b="1" dirty="0"/>
              <a:t>Ос. </a:t>
            </a:r>
            <a:r>
              <a:rPr lang="en-US" sz="1750" dirty="0"/>
              <a:t>1:10-2:1; 2:14-23; 3:5; 11:9-11; 14:4-7; </a:t>
            </a:r>
            <a:r>
              <a:rPr lang="ru-RU" sz="1750" b="1" dirty="0" err="1"/>
              <a:t>Иоил</a:t>
            </a:r>
            <a:r>
              <a:rPr lang="ru-RU" sz="1750" b="1" dirty="0"/>
              <a:t>. </a:t>
            </a:r>
            <a:r>
              <a:rPr lang="en-US" sz="1750" dirty="0"/>
              <a:t>2:18-29; 3:17-21; </a:t>
            </a:r>
            <a:r>
              <a:rPr lang="ru-RU" sz="1750" b="1" dirty="0" err="1"/>
              <a:t>Амос</a:t>
            </a:r>
            <a:r>
              <a:rPr lang="ru-RU" sz="1750" b="1" dirty="0"/>
              <a:t>  </a:t>
            </a:r>
            <a:r>
              <a:rPr lang="en-US" sz="1750" dirty="0"/>
              <a:t>9:11-15;  </a:t>
            </a:r>
            <a:r>
              <a:rPr lang="ru-RU" sz="1750" b="1" dirty="0" err="1"/>
              <a:t>Авд</a:t>
            </a:r>
            <a:r>
              <a:rPr lang="en-US" sz="1750" b="1" dirty="0"/>
              <a:t>.</a:t>
            </a:r>
            <a:r>
              <a:rPr lang="ru-RU" sz="1750" b="1" dirty="0"/>
              <a:t> </a:t>
            </a:r>
            <a:r>
              <a:rPr lang="en-US" sz="1750" dirty="0"/>
              <a:t>15-21; </a:t>
            </a:r>
            <a:r>
              <a:rPr lang="ru-RU" sz="1750" b="1" dirty="0" err="1"/>
              <a:t>Мих</a:t>
            </a:r>
            <a:r>
              <a:rPr lang="en-US" sz="1750" b="1" dirty="0"/>
              <a:t>.</a:t>
            </a:r>
            <a:r>
              <a:rPr lang="ru-RU" sz="1750" b="1" dirty="0"/>
              <a:t> </a:t>
            </a:r>
            <a:r>
              <a:rPr lang="en-US" sz="1750" dirty="0"/>
              <a:t>2:12b-13; 4:1-8; 5:4-5 (</a:t>
            </a:r>
            <a:r>
              <a:rPr lang="ru-RU" sz="1750" dirty="0"/>
              <a:t>ср. </a:t>
            </a:r>
            <a:r>
              <a:rPr lang="ru-RU" sz="1750" dirty="0" err="1"/>
              <a:t>ст</a:t>
            </a:r>
            <a:r>
              <a:rPr lang="en-US" sz="1750" dirty="0"/>
              <a:t>. 2-3),7-15; 7:11-12,</a:t>
            </a:r>
            <a:r>
              <a:rPr lang="ru-RU" sz="1750" dirty="0"/>
              <a:t> </a:t>
            </a:r>
            <a:r>
              <a:rPr lang="en-US" sz="1750" dirty="0"/>
              <a:t>15-17; </a:t>
            </a:r>
            <a:r>
              <a:rPr lang="ru-RU" sz="1750" b="1" dirty="0"/>
              <a:t>Соф. </a:t>
            </a:r>
            <a:r>
              <a:rPr lang="en-US" sz="1750" dirty="0"/>
              <a:t>2:7,11; 3:9-20; </a:t>
            </a:r>
            <a:r>
              <a:rPr lang="ru-RU" sz="1750" b="1" dirty="0" err="1"/>
              <a:t>Агг</a:t>
            </a:r>
            <a:r>
              <a:rPr lang="en-US" sz="1750" b="1" dirty="0"/>
              <a:t>.</a:t>
            </a:r>
            <a:r>
              <a:rPr lang="ru-RU" sz="1750" b="1" dirty="0"/>
              <a:t> </a:t>
            </a:r>
            <a:r>
              <a:rPr lang="en-US" sz="1750" dirty="0"/>
              <a:t>2:6-9,23; </a:t>
            </a:r>
            <a:r>
              <a:rPr lang="ru-RU" sz="1750" b="1" dirty="0" err="1"/>
              <a:t>Зах</a:t>
            </a:r>
            <a:r>
              <a:rPr lang="en-US" sz="1750" b="1" dirty="0"/>
              <a:t>.</a:t>
            </a:r>
            <a:r>
              <a:rPr lang="ru-RU" sz="1750" b="1" dirty="0"/>
              <a:t> </a:t>
            </a:r>
            <a:r>
              <a:rPr lang="en-US" sz="1750" dirty="0"/>
              <a:t>2:1-5,10-12; 3:8-10; 6:9-15; 8:1-8,</a:t>
            </a:r>
            <a:r>
              <a:rPr lang="ru-RU" sz="1750" dirty="0"/>
              <a:t> </a:t>
            </a:r>
            <a:r>
              <a:rPr lang="en-US" sz="1750" dirty="0"/>
              <a:t>20-23; 9:5-12; 10:1,</a:t>
            </a:r>
            <a:r>
              <a:rPr lang="ru-RU" sz="1750" dirty="0"/>
              <a:t> </a:t>
            </a:r>
            <a:r>
              <a:rPr lang="en-US" sz="1750" dirty="0"/>
              <a:t>6-12; 12:10-13:6; 14:8-11,</a:t>
            </a:r>
            <a:r>
              <a:rPr lang="ru-RU" sz="1750" dirty="0"/>
              <a:t> </a:t>
            </a:r>
            <a:r>
              <a:rPr lang="en-US" sz="1750" dirty="0"/>
              <a:t>16-21; </a:t>
            </a:r>
            <a:r>
              <a:rPr lang="ru-RU" sz="1750" b="1" dirty="0"/>
              <a:t>Мал</a:t>
            </a:r>
            <a:r>
              <a:rPr lang="en-US" sz="1750" b="1" dirty="0"/>
              <a:t>.</a:t>
            </a:r>
            <a:r>
              <a:rPr lang="ru-RU" sz="1750" b="1" dirty="0"/>
              <a:t> </a:t>
            </a:r>
            <a:r>
              <a:rPr lang="en-US" sz="1750" dirty="0"/>
              <a:t>1:11</a:t>
            </a:r>
          </a:p>
        </p:txBody>
      </p:sp>
    </p:spTree>
    <p:extLst>
      <p:ext uri="{BB962C8B-B14F-4D97-AF65-F5344CB8AC3E}">
        <p14:creationId xmlns:p14="http://schemas.microsoft.com/office/powerpoint/2010/main" val="2684222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5450" y="0"/>
            <a:ext cx="5994587" cy="727950"/>
          </a:xfrm>
        </p:spPr>
        <p:txBody>
          <a:bodyPr>
            <a:noAutofit/>
          </a:bodyPr>
          <a:lstStyle/>
          <a:p>
            <a:pPr algn="ctr"/>
            <a:r>
              <a:rPr lang="ru-RU" b="1" dirty="0"/>
              <a:t>Библейская хронология</a:t>
            </a:r>
            <a:endParaRPr lang="en-US" b="1" dirty="0"/>
          </a:p>
        </p:txBody>
      </p:sp>
      <p:sp>
        <p:nvSpPr>
          <p:cNvPr id="5" name="Right Bracket 4"/>
          <p:cNvSpPr/>
          <p:nvPr/>
        </p:nvSpPr>
        <p:spPr>
          <a:xfrm>
            <a:off x="0" y="4414345"/>
            <a:ext cx="567559" cy="2443655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ight Bracket 5"/>
          <p:cNvSpPr/>
          <p:nvPr/>
        </p:nvSpPr>
        <p:spPr>
          <a:xfrm rot="10800000">
            <a:off x="13148441" y="4414345"/>
            <a:ext cx="567559" cy="2443655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5400000">
            <a:off x="-906612" y="5405339"/>
            <a:ext cx="2380781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Вечное прошлое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7559" y="6421821"/>
            <a:ext cx="1258088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                                   </a:t>
            </a:r>
            <a:r>
              <a:rPr lang="ru-RU" dirty="0">
                <a:solidFill>
                  <a:srgbClr val="FF0000"/>
                </a:solidFill>
              </a:rPr>
              <a:t>До креста</a:t>
            </a:r>
            <a:r>
              <a:rPr lang="en-US" dirty="0">
                <a:solidFill>
                  <a:srgbClr val="FF0000"/>
                </a:solidFill>
              </a:rPr>
              <a:t>			             |				</a:t>
            </a:r>
            <a:r>
              <a:rPr lang="ru-RU" dirty="0">
                <a:solidFill>
                  <a:srgbClr val="FF0000"/>
                </a:solidFill>
              </a:rPr>
              <a:t>После креста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863255" y="3825765"/>
            <a:ext cx="0" cy="1177159"/>
          </a:xfrm>
          <a:prstGeom prst="line">
            <a:avLst/>
          </a:prstGeom>
          <a:scene3d>
            <a:camera prst="perspectiveFront"/>
            <a:lightRig rig="threePt" dir="t"/>
          </a:scene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469117" y="4151586"/>
            <a:ext cx="77776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62303" y="5636171"/>
            <a:ext cx="12210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	          |				</a:t>
            </a:r>
            <a:r>
              <a:rPr lang="en-US" dirty="0"/>
              <a:t>	             |	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2303" y="6005503"/>
            <a:ext cx="12580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                                        4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en-US" dirty="0">
                <a:solidFill>
                  <a:srgbClr val="FFC000"/>
                </a:solidFill>
              </a:rPr>
              <a:t>000 </a:t>
            </a:r>
            <a:r>
              <a:rPr lang="ru-RU" dirty="0">
                <a:solidFill>
                  <a:srgbClr val="FFC000"/>
                </a:solidFill>
              </a:rPr>
              <a:t>лет</a:t>
            </a:r>
            <a:r>
              <a:rPr lang="en-US" dirty="0">
                <a:solidFill>
                  <a:srgbClr val="FFC000"/>
                </a:solidFill>
              </a:rPr>
              <a:t>			             </a:t>
            </a:r>
            <a:r>
              <a:rPr lang="en-US" dirty="0"/>
              <a:t>|</a:t>
            </a:r>
            <a:r>
              <a:rPr lang="en-US" dirty="0">
                <a:solidFill>
                  <a:srgbClr val="FFC000"/>
                </a:solidFill>
              </a:rPr>
              <a:t>                         2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en-US" dirty="0">
                <a:solidFill>
                  <a:srgbClr val="FFC000"/>
                </a:solidFill>
              </a:rPr>
              <a:t>000 </a:t>
            </a:r>
            <a:r>
              <a:rPr lang="ru-RU" dirty="0">
                <a:solidFill>
                  <a:srgbClr val="FFC000"/>
                </a:solidFill>
              </a:rPr>
              <a:t>лет</a:t>
            </a:r>
            <a:r>
              <a:rPr lang="en-US" dirty="0">
                <a:solidFill>
                  <a:srgbClr val="FFC000"/>
                </a:solidFill>
              </a:rPr>
              <a:t>	             7 </a:t>
            </a:r>
            <a:r>
              <a:rPr lang="ru-RU" dirty="0">
                <a:solidFill>
                  <a:srgbClr val="FFC000"/>
                </a:solidFill>
              </a:rPr>
              <a:t>лет</a:t>
            </a:r>
            <a:r>
              <a:rPr lang="en-US" dirty="0">
                <a:solidFill>
                  <a:srgbClr val="FFC000"/>
                </a:solidFill>
              </a:rPr>
              <a:t>         1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en-US" dirty="0">
                <a:solidFill>
                  <a:srgbClr val="FFC000"/>
                </a:solidFill>
              </a:rPr>
              <a:t>000 </a:t>
            </a:r>
            <a:r>
              <a:rPr lang="ru-RU" dirty="0">
                <a:solidFill>
                  <a:srgbClr val="FFC000"/>
                </a:solidFill>
              </a:rPr>
              <a:t>лет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7" name="Right Brace 26"/>
          <p:cNvSpPr/>
          <p:nvPr/>
        </p:nvSpPr>
        <p:spPr>
          <a:xfrm rot="16200000">
            <a:off x="11221497" y="2080297"/>
            <a:ext cx="1776249" cy="321275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0790994" y="2071170"/>
            <a:ext cx="2637260" cy="5232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Наше внимание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805717" y="4469922"/>
            <a:ext cx="476862" cy="232123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ru-RU" sz="1600" b="1" dirty="0"/>
              <a:t>Суд</a:t>
            </a:r>
            <a:endParaRPr lang="en-US" sz="1600" b="1" dirty="0"/>
          </a:p>
        </p:txBody>
      </p:sp>
      <p:sp>
        <p:nvSpPr>
          <p:cNvPr id="4" name="Rectangle 3"/>
          <p:cNvSpPr/>
          <p:nvPr/>
        </p:nvSpPr>
        <p:spPr>
          <a:xfrm>
            <a:off x="523610" y="5636171"/>
            <a:ext cx="16305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1"/>
                </a:solidFill>
              </a:rPr>
              <a:t>Адам - Авраам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80846" y="5636171"/>
            <a:ext cx="10134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Израиль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152463" y="5636171"/>
            <a:ext cx="13113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B050"/>
                </a:solidFill>
              </a:rPr>
              <a:t>Век Церкви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193943" y="5423132"/>
            <a:ext cx="15900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rgbClr val="00B050"/>
                </a:solidFill>
              </a:rPr>
              <a:t>Тысячелетнее </a:t>
            </a:r>
          </a:p>
          <a:p>
            <a:pPr algn="ctr"/>
            <a:r>
              <a:rPr lang="ru-RU" dirty="0">
                <a:solidFill>
                  <a:srgbClr val="00B050"/>
                </a:solidFill>
              </a:rPr>
              <a:t>царство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029217" y="5497671"/>
            <a:ext cx="12451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|</a:t>
            </a:r>
            <a:r>
              <a:rPr lang="ru-RU" dirty="0"/>
              <a:t>Великая</a:t>
            </a:r>
            <a:r>
              <a:rPr lang="en-US" dirty="0"/>
              <a:t>|</a:t>
            </a:r>
            <a:endParaRPr lang="ru-RU" dirty="0"/>
          </a:p>
          <a:p>
            <a:r>
              <a:rPr lang="ru-RU" dirty="0"/>
              <a:t>  скорбь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54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4177" y="0"/>
            <a:ext cx="7265604" cy="133481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Суд у великого белого престола</a:t>
            </a:r>
            <a:br>
              <a:rPr lang="en-US" b="1" dirty="0"/>
            </a:br>
            <a:r>
              <a:rPr lang="ru-RU" sz="3200" dirty="0"/>
              <a:t>Откровение </a:t>
            </a:r>
            <a:r>
              <a:rPr lang="en-US" sz="3200" dirty="0"/>
              <a:t>20:11-15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6200" y="1194911"/>
            <a:ext cx="6535081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ru-RU" dirty="0"/>
              <a:t>Есть два вида воскресения: воскресение праведных и воскресение неправедных </a:t>
            </a:r>
            <a:r>
              <a:rPr lang="en-US" dirty="0"/>
              <a:t>(</a:t>
            </a:r>
            <a:r>
              <a:rPr lang="ru-RU" dirty="0"/>
              <a:t>Ин. </a:t>
            </a:r>
            <a:r>
              <a:rPr lang="en-US" dirty="0"/>
              <a:t>5:28-29). </a:t>
            </a:r>
            <a:r>
              <a:rPr lang="ru-RU" dirty="0"/>
              <a:t>Непосредственно перед Судом у великого белого престола произойдет последнее воскресение. До этого самого момента произойдут следующие воскресения</a:t>
            </a:r>
            <a:r>
              <a:rPr lang="en-US" dirty="0"/>
              <a:t>:</a:t>
            </a:r>
          </a:p>
          <a:p>
            <a:pPr hangingPunct="0"/>
            <a:endParaRPr lang="en-US" sz="1000" dirty="0"/>
          </a:p>
          <a:p>
            <a:pPr marL="342900" indent="-342900" hangingPunct="0">
              <a:buFont typeface="+mj-lt"/>
              <a:buAutoNum type="arabicPeriod"/>
            </a:pPr>
            <a:r>
              <a:rPr lang="ru-RU" dirty="0"/>
              <a:t>Воскресение Церкви в момент восхищения – 1 Фес. </a:t>
            </a:r>
            <a:r>
              <a:rPr lang="en-US" dirty="0"/>
              <a:t>4:13-18</a:t>
            </a:r>
          </a:p>
          <a:p>
            <a:pPr marL="342900" indent="-342900" hangingPunct="0">
              <a:buFont typeface="+mj-lt"/>
              <a:buAutoNum type="arabicPeriod"/>
            </a:pPr>
            <a:r>
              <a:rPr lang="ru-RU" dirty="0"/>
              <a:t>Воскресение двух свидетелей в середине великой скорби – </a:t>
            </a:r>
            <a:r>
              <a:rPr lang="ru-RU" dirty="0" err="1"/>
              <a:t>Отк</a:t>
            </a:r>
            <a:r>
              <a:rPr lang="ru-RU" dirty="0"/>
              <a:t>. </a:t>
            </a:r>
            <a:r>
              <a:rPr lang="en-US" dirty="0"/>
              <a:t>11:11-12</a:t>
            </a:r>
          </a:p>
          <a:p>
            <a:pPr marL="342900" indent="-342900" hangingPunct="0">
              <a:buFont typeface="+mj-lt"/>
              <a:buAutoNum type="arabicPeriod"/>
            </a:pPr>
            <a:r>
              <a:rPr lang="ru-RU" dirty="0"/>
              <a:t>Воскресение святых, переживших великую скорбь</a:t>
            </a:r>
            <a:r>
              <a:rPr lang="en-US" dirty="0"/>
              <a:t>, </a:t>
            </a:r>
            <a:r>
              <a:rPr lang="ru-RU" dirty="0"/>
              <a:t>которые будут царствовать со Христом во время 1000-летнего царства – </a:t>
            </a:r>
            <a:r>
              <a:rPr lang="ru-RU" dirty="0" err="1"/>
              <a:t>Отк</a:t>
            </a:r>
            <a:r>
              <a:rPr lang="ru-RU" dirty="0"/>
              <a:t>. </a:t>
            </a:r>
            <a:r>
              <a:rPr lang="en-US" dirty="0"/>
              <a:t>20:4-6</a:t>
            </a:r>
          </a:p>
          <a:p>
            <a:pPr marL="342900" indent="-342900" hangingPunct="0">
              <a:buFont typeface="+mj-lt"/>
              <a:buAutoNum type="arabicPeriod"/>
            </a:pPr>
            <a:r>
              <a:rPr lang="ru-RU" dirty="0"/>
              <a:t>Воскресение уверовавшего Израиля и других ветхозаветных праведников, которое произойдет после периода великой скорби. Они будут жить в 1000-летнем царстве – Дан. </a:t>
            </a:r>
            <a:r>
              <a:rPr lang="en-US" dirty="0"/>
              <a:t>12:1-3; </a:t>
            </a:r>
            <a:r>
              <a:rPr lang="ru-RU" dirty="0" err="1"/>
              <a:t>Иез</a:t>
            </a:r>
            <a:r>
              <a:rPr lang="en-US" dirty="0"/>
              <a:t>.</a:t>
            </a:r>
            <a:r>
              <a:rPr lang="ru-RU" dirty="0"/>
              <a:t> </a:t>
            </a:r>
            <a:r>
              <a:rPr lang="en-US" dirty="0"/>
              <a:t>37:1-14; </a:t>
            </a:r>
            <a:r>
              <a:rPr lang="ru-RU" dirty="0" err="1"/>
              <a:t>Мф</a:t>
            </a:r>
            <a:r>
              <a:rPr lang="ru-RU" dirty="0"/>
              <a:t>. </a:t>
            </a:r>
            <a:r>
              <a:rPr lang="en-US" dirty="0"/>
              <a:t>8:11</a:t>
            </a:r>
          </a:p>
          <a:p>
            <a:pPr hangingPunct="0"/>
            <a:endParaRPr lang="en-US" sz="1000" dirty="0"/>
          </a:p>
          <a:p>
            <a:pPr hangingPunct="0"/>
            <a:r>
              <a:rPr lang="ru-RU" dirty="0"/>
              <a:t>Кто-то спросит:</a:t>
            </a:r>
            <a:r>
              <a:rPr lang="en-US" dirty="0"/>
              <a:t> </a:t>
            </a:r>
            <a:r>
              <a:rPr lang="ru-RU" dirty="0"/>
              <a:t>«Когда будет воскресение верующих, которые умрут во время 1000-летнего царства? Или возможно ли, что они не будут умирать?»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36979" y="1194911"/>
            <a:ext cx="676077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/>
            <a:r>
              <a:rPr lang="ru-RU" dirty="0"/>
              <a:t>В Исайя </a:t>
            </a:r>
            <a:r>
              <a:rPr lang="en-US" dirty="0"/>
              <a:t>65:20 </a:t>
            </a:r>
            <a:r>
              <a:rPr lang="ru-RU" dirty="0"/>
              <a:t>говорится, что они умрут</a:t>
            </a:r>
            <a:r>
              <a:rPr lang="en-US" dirty="0"/>
              <a:t>:</a:t>
            </a:r>
          </a:p>
          <a:p>
            <a:pPr hangingPunct="0"/>
            <a:endParaRPr lang="en-US" dirty="0"/>
          </a:p>
          <a:p>
            <a:pPr marL="358775" indent="-358775" hangingPunct="0"/>
            <a:r>
              <a:rPr lang="en-US" dirty="0"/>
              <a:t>       </a:t>
            </a:r>
            <a:r>
              <a:rPr lang="ru-RU" dirty="0"/>
              <a:t>«Там не будет более малолетнего и </a:t>
            </a:r>
            <a:r>
              <a:rPr lang="ru-RU" b="1" dirty="0"/>
              <a:t>старца, который не достигал бы полноты дней своих</a:t>
            </a:r>
            <a:r>
              <a:rPr lang="ru-RU" dirty="0"/>
              <a:t>; ибо столетний будет умирать юношею, но столетний грешник будет проклинаем»</a:t>
            </a:r>
            <a:endParaRPr lang="en-US" dirty="0"/>
          </a:p>
          <a:p>
            <a:pPr hangingPunct="0"/>
            <a:endParaRPr lang="en-US" dirty="0"/>
          </a:p>
          <a:p>
            <a:pPr hangingPunct="0"/>
            <a:r>
              <a:rPr lang="ru-RU" dirty="0"/>
              <a:t>Сравнивая Откровение </a:t>
            </a:r>
            <a:r>
              <a:rPr lang="en-US" dirty="0"/>
              <a:t>20:5-6 </a:t>
            </a:r>
            <a:r>
              <a:rPr lang="ru-RU" dirty="0"/>
              <a:t>с Откровением </a:t>
            </a:r>
            <a:r>
              <a:rPr lang="en-US" dirty="0"/>
              <a:t>20:11-15 (</a:t>
            </a:r>
            <a:r>
              <a:rPr lang="ru-RU" dirty="0"/>
              <a:t>особенно стихи</a:t>
            </a:r>
            <a:r>
              <a:rPr lang="en-US" dirty="0"/>
              <a:t> 6 </a:t>
            </a:r>
            <a:r>
              <a:rPr lang="ru-RU" dirty="0"/>
              <a:t>и </a:t>
            </a:r>
            <a:r>
              <a:rPr lang="en-US" dirty="0"/>
              <a:t>14), </a:t>
            </a:r>
            <a:r>
              <a:rPr lang="ru-RU" dirty="0"/>
              <a:t>создается впечатление, что Суд у великого белого престола с самого начала предназначен для неправедных</a:t>
            </a:r>
            <a:r>
              <a:rPr lang="en-US" dirty="0"/>
              <a:t>. </a:t>
            </a:r>
            <a:r>
              <a:rPr lang="ru-RU" dirty="0"/>
              <a:t>Однако обратите внимание, что на этом Суде будет использоваться книга жизни. Поэтому ее использование можно объяснить тем, что тогда умрут праведники, жившие в 1000-летнем царстве и они тоже будут судимы. Кроме того, верующие, оставшиеся в живых к концу 1000-летнего царства должны будут получить новые тела и также предстать пред судом. Поэтому, скорее всего, они тоже будут находиться на Суде у великого белого престола. 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88068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5247" y="0"/>
            <a:ext cx="8444753" cy="164122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dirty="0"/>
              <a:t>Суд у великого белого престола</a:t>
            </a:r>
            <a:br>
              <a:rPr lang="en-US" b="1" dirty="0"/>
            </a:br>
            <a:r>
              <a:rPr lang="ru-RU" b="1" dirty="0"/>
              <a:t>продолжение</a:t>
            </a:r>
            <a:r>
              <a:rPr lang="en-US" sz="4000" b="1" dirty="0"/>
              <a:t>…</a:t>
            </a:r>
            <a:br>
              <a:rPr lang="en-US" b="1" dirty="0"/>
            </a:br>
            <a:r>
              <a:rPr lang="ru-RU" sz="3200" dirty="0"/>
              <a:t>Откровение </a:t>
            </a:r>
            <a:r>
              <a:rPr lang="en-US" sz="3200" dirty="0"/>
              <a:t>20:11-15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81750" y="2011340"/>
            <a:ext cx="1291045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Во время Суда у великого белого престола Иисус будет Судьей</a:t>
            </a:r>
            <a:r>
              <a:rPr lang="en-US" dirty="0"/>
              <a:t> (</a:t>
            </a:r>
            <a:r>
              <a:rPr lang="ru-RU" dirty="0"/>
              <a:t>Ин. </a:t>
            </a:r>
            <a:r>
              <a:rPr lang="en-US" dirty="0"/>
              <a:t>5:22; </a:t>
            </a:r>
            <a:r>
              <a:rPr lang="ru-RU" dirty="0"/>
              <a:t>Ср. </a:t>
            </a:r>
            <a:r>
              <a:rPr lang="ru-RU" dirty="0" err="1"/>
              <a:t>Деян</a:t>
            </a:r>
            <a:r>
              <a:rPr lang="ru-RU" dirty="0"/>
              <a:t>. </a:t>
            </a:r>
            <a:r>
              <a:rPr lang="en-US" dirty="0"/>
              <a:t>10:42; 17:31) </a:t>
            </a:r>
            <a:r>
              <a:rPr lang="ru-RU" dirty="0"/>
              <a:t>и произойдет следующее</a:t>
            </a:r>
            <a:r>
              <a:rPr lang="en-US" dirty="0"/>
              <a:t>:</a:t>
            </a:r>
          </a:p>
          <a:p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/>
              <a:t>Небо и земля удалятся ибо будут уничтожены огнем</a:t>
            </a:r>
            <a:r>
              <a:rPr lang="en-US" dirty="0"/>
              <a:t> (2</a:t>
            </a:r>
            <a:r>
              <a:rPr lang="ru-RU" dirty="0"/>
              <a:t> Пет</a:t>
            </a:r>
            <a:r>
              <a:rPr lang="en-US" dirty="0"/>
              <a:t>.</a:t>
            </a:r>
            <a:r>
              <a:rPr lang="ru-RU" dirty="0"/>
              <a:t> </a:t>
            </a:r>
            <a:r>
              <a:rPr lang="en-US" dirty="0"/>
              <a:t>3:10-12) – </a:t>
            </a:r>
            <a:r>
              <a:rPr lang="ru-RU" dirty="0"/>
              <a:t>ст.</a:t>
            </a:r>
            <a:r>
              <a:rPr lang="en-US" dirty="0"/>
              <a:t> 11; </a:t>
            </a:r>
            <a:r>
              <a:rPr lang="ru-RU" dirty="0" err="1"/>
              <a:t>Ис</a:t>
            </a:r>
            <a:r>
              <a:rPr lang="ru-RU" dirty="0"/>
              <a:t>. </a:t>
            </a:r>
            <a:r>
              <a:rPr lang="en-US" dirty="0"/>
              <a:t>51:6; </a:t>
            </a:r>
            <a:r>
              <a:rPr lang="ru-RU" dirty="0"/>
              <a:t>ср. </a:t>
            </a:r>
            <a:r>
              <a:rPr lang="ru-RU" dirty="0" err="1"/>
              <a:t>Пс</a:t>
            </a:r>
            <a:r>
              <a:rPr lang="ru-RU" dirty="0"/>
              <a:t>. </a:t>
            </a:r>
            <a:r>
              <a:rPr lang="en-US" dirty="0"/>
              <a:t>10</a:t>
            </a:r>
            <a:r>
              <a:rPr lang="ru-RU" dirty="0"/>
              <a:t>1</a:t>
            </a:r>
            <a:r>
              <a:rPr lang="en-US" dirty="0"/>
              <a:t>:2</a:t>
            </a:r>
            <a:r>
              <a:rPr lang="ru-RU" dirty="0"/>
              <a:t>6-27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/>
              <a:t>Все умершие </a:t>
            </a:r>
            <a:r>
              <a:rPr lang="en-US" dirty="0"/>
              <a:t>(</a:t>
            </a:r>
            <a:r>
              <a:rPr lang="ru-RU" dirty="0"/>
              <a:t>неправедные от начала мира и возможно праведники 1000-летнего царства) и оставшиеся в живых после 1000-летнего царства предстанут пред Христом на суде – ст.</a:t>
            </a:r>
            <a:r>
              <a:rPr lang="en-US" dirty="0"/>
              <a:t> 12,</a:t>
            </a:r>
            <a:r>
              <a:rPr lang="ru-RU" dirty="0"/>
              <a:t> </a:t>
            </a:r>
            <a:r>
              <a:rPr lang="en-US" dirty="0"/>
              <a:t>13</a:t>
            </a:r>
          </a:p>
          <a:p>
            <a:pPr hangingPunct="0"/>
            <a:endParaRPr lang="en-US" dirty="0"/>
          </a:p>
          <a:p>
            <a:pPr hangingPunct="0"/>
            <a:r>
              <a:rPr lang="ru-RU" dirty="0"/>
              <a:t>Если имя человека найдено в книге жизни, он войдет в вечность с Иисусом. Если его имя не будет найдено в книге жизни, то он будет судим по делам своим, означая, что одни будут страдать больше, чем другие </a:t>
            </a:r>
            <a:r>
              <a:rPr lang="en-US" dirty="0"/>
              <a:t>(</a:t>
            </a:r>
            <a:r>
              <a:rPr lang="ru-RU" dirty="0" err="1"/>
              <a:t>Мф</a:t>
            </a:r>
            <a:r>
              <a:rPr lang="en-US" dirty="0"/>
              <a:t>. 16:27; </a:t>
            </a:r>
            <a:r>
              <a:rPr lang="ru-RU" dirty="0" err="1"/>
              <a:t>Отк</a:t>
            </a:r>
            <a:r>
              <a:rPr lang="ru-RU" dirty="0"/>
              <a:t>. </a:t>
            </a:r>
            <a:r>
              <a:rPr lang="en-US" dirty="0"/>
              <a:t>2:23). </a:t>
            </a:r>
            <a:r>
              <a:rPr lang="ru-RU" dirty="0"/>
              <a:t>Затем все они будут живыми брошены в озеро огненное на веки веков </a:t>
            </a:r>
            <a:r>
              <a:rPr lang="en-US" dirty="0"/>
              <a:t>(</a:t>
            </a:r>
            <a:r>
              <a:rPr lang="ru-RU" dirty="0" err="1"/>
              <a:t>Отк</a:t>
            </a:r>
            <a:r>
              <a:rPr lang="ru-RU" dirty="0"/>
              <a:t>.</a:t>
            </a:r>
            <a:r>
              <a:rPr lang="en-US" dirty="0"/>
              <a:t> 20:12-15).</a:t>
            </a:r>
          </a:p>
        </p:txBody>
      </p:sp>
    </p:spTree>
    <p:extLst>
      <p:ext uri="{BB962C8B-B14F-4D97-AF65-F5344CB8AC3E}">
        <p14:creationId xmlns:p14="http://schemas.microsoft.com/office/powerpoint/2010/main" val="374664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5450" y="0"/>
            <a:ext cx="5994587" cy="727950"/>
          </a:xfrm>
        </p:spPr>
        <p:txBody>
          <a:bodyPr>
            <a:noAutofit/>
          </a:bodyPr>
          <a:lstStyle/>
          <a:p>
            <a:pPr algn="ctr"/>
            <a:r>
              <a:rPr lang="ru-RU" b="1" dirty="0"/>
              <a:t>Библейская хронология</a:t>
            </a:r>
            <a:endParaRPr lang="en-US" b="1" dirty="0"/>
          </a:p>
        </p:txBody>
      </p:sp>
      <p:sp>
        <p:nvSpPr>
          <p:cNvPr id="5" name="Right Bracket 4"/>
          <p:cNvSpPr/>
          <p:nvPr/>
        </p:nvSpPr>
        <p:spPr>
          <a:xfrm>
            <a:off x="0" y="4414345"/>
            <a:ext cx="567559" cy="2443655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ight Bracket 5"/>
          <p:cNvSpPr/>
          <p:nvPr/>
        </p:nvSpPr>
        <p:spPr>
          <a:xfrm rot="10800000">
            <a:off x="13148441" y="4414345"/>
            <a:ext cx="567559" cy="2443655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5400000">
            <a:off x="-906612" y="5405339"/>
            <a:ext cx="2380781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Вечное прошлое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rot="16200000">
            <a:off x="12265974" y="5405339"/>
            <a:ext cx="2332498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Вечное будущее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7559" y="6421821"/>
            <a:ext cx="1258088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                                   </a:t>
            </a:r>
            <a:r>
              <a:rPr lang="ru-RU" dirty="0">
                <a:solidFill>
                  <a:srgbClr val="FF0000"/>
                </a:solidFill>
              </a:rPr>
              <a:t>До креста</a:t>
            </a:r>
            <a:r>
              <a:rPr lang="en-US" dirty="0">
                <a:solidFill>
                  <a:srgbClr val="FF0000"/>
                </a:solidFill>
              </a:rPr>
              <a:t>			             |				</a:t>
            </a:r>
            <a:r>
              <a:rPr lang="ru-RU" dirty="0">
                <a:solidFill>
                  <a:srgbClr val="FF0000"/>
                </a:solidFill>
              </a:rPr>
              <a:t>После креста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863255" y="3825765"/>
            <a:ext cx="0" cy="1177159"/>
          </a:xfrm>
          <a:prstGeom prst="line">
            <a:avLst/>
          </a:prstGeom>
          <a:scene3d>
            <a:camera prst="perspectiveFront"/>
            <a:lightRig rig="threePt" dir="t"/>
          </a:scene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469117" y="4151586"/>
            <a:ext cx="77776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62303" y="5636171"/>
            <a:ext cx="12210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	          |				</a:t>
            </a:r>
            <a:r>
              <a:rPr lang="en-US" dirty="0"/>
              <a:t>	             |	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2303" y="6005503"/>
            <a:ext cx="12580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                                        4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en-US" dirty="0">
                <a:solidFill>
                  <a:srgbClr val="FFC000"/>
                </a:solidFill>
              </a:rPr>
              <a:t>000 </a:t>
            </a:r>
            <a:r>
              <a:rPr lang="ru-RU" dirty="0">
                <a:solidFill>
                  <a:srgbClr val="FFC000"/>
                </a:solidFill>
              </a:rPr>
              <a:t>лет</a:t>
            </a:r>
            <a:r>
              <a:rPr lang="en-US" dirty="0">
                <a:solidFill>
                  <a:srgbClr val="FFC000"/>
                </a:solidFill>
              </a:rPr>
              <a:t>			             </a:t>
            </a:r>
            <a:r>
              <a:rPr lang="en-US" dirty="0"/>
              <a:t>|</a:t>
            </a:r>
            <a:r>
              <a:rPr lang="en-US" dirty="0">
                <a:solidFill>
                  <a:srgbClr val="FFC000"/>
                </a:solidFill>
              </a:rPr>
              <a:t>                         2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en-US" dirty="0">
                <a:solidFill>
                  <a:srgbClr val="FFC000"/>
                </a:solidFill>
              </a:rPr>
              <a:t>000 </a:t>
            </a:r>
            <a:r>
              <a:rPr lang="ru-RU" dirty="0">
                <a:solidFill>
                  <a:srgbClr val="FFC000"/>
                </a:solidFill>
              </a:rPr>
              <a:t>лет</a:t>
            </a:r>
            <a:r>
              <a:rPr lang="en-US" dirty="0">
                <a:solidFill>
                  <a:srgbClr val="FFC000"/>
                </a:solidFill>
              </a:rPr>
              <a:t>	             7 </a:t>
            </a:r>
            <a:r>
              <a:rPr lang="ru-RU" dirty="0">
                <a:solidFill>
                  <a:srgbClr val="FFC000"/>
                </a:solidFill>
              </a:rPr>
              <a:t>лет</a:t>
            </a:r>
            <a:r>
              <a:rPr lang="en-US" dirty="0">
                <a:solidFill>
                  <a:srgbClr val="FFC000"/>
                </a:solidFill>
              </a:rPr>
              <a:t>         1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en-US" dirty="0">
                <a:solidFill>
                  <a:srgbClr val="FFC000"/>
                </a:solidFill>
              </a:rPr>
              <a:t>000 </a:t>
            </a:r>
            <a:r>
              <a:rPr lang="ru-RU" dirty="0">
                <a:solidFill>
                  <a:srgbClr val="FFC000"/>
                </a:solidFill>
              </a:rPr>
              <a:t>лет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7" name="Right Brace 26"/>
          <p:cNvSpPr/>
          <p:nvPr/>
        </p:nvSpPr>
        <p:spPr>
          <a:xfrm rot="16200000">
            <a:off x="11221497" y="2080297"/>
            <a:ext cx="1776249" cy="321275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0790994" y="2071170"/>
            <a:ext cx="2637260" cy="5232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Наше внимание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805717" y="4469922"/>
            <a:ext cx="476862" cy="232123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ru-RU" sz="1600" b="1" dirty="0"/>
              <a:t>Суд</a:t>
            </a:r>
            <a:endParaRPr lang="en-US" sz="1600" b="1" dirty="0"/>
          </a:p>
        </p:txBody>
      </p:sp>
      <p:sp>
        <p:nvSpPr>
          <p:cNvPr id="4" name="Rectangle 3"/>
          <p:cNvSpPr/>
          <p:nvPr/>
        </p:nvSpPr>
        <p:spPr>
          <a:xfrm>
            <a:off x="523610" y="5636171"/>
            <a:ext cx="16305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1"/>
                </a:solidFill>
              </a:rPr>
              <a:t>Адам - Авраам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80846" y="5636171"/>
            <a:ext cx="10134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Израиль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152463" y="5636171"/>
            <a:ext cx="13113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B050"/>
                </a:solidFill>
              </a:rPr>
              <a:t>Век Церкви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155843" y="5461232"/>
            <a:ext cx="15900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B050"/>
                </a:solidFill>
              </a:rPr>
              <a:t>Тысячелетнее </a:t>
            </a:r>
          </a:p>
          <a:p>
            <a:r>
              <a:rPr lang="ru-RU" dirty="0">
                <a:solidFill>
                  <a:srgbClr val="00B050"/>
                </a:solidFill>
              </a:rPr>
              <a:t>царство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029217" y="5497671"/>
            <a:ext cx="12451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|</a:t>
            </a:r>
            <a:r>
              <a:rPr lang="ru-RU" dirty="0"/>
              <a:t>Великая</a:t>
            </a:r>
            <a:r>
              <a:rPr lang="en-US" dirty="0"/>
              <a:t>|</a:t>
            </a:r>
            <a:endParaRPr lang="ru-RU" dirty="0"/>
          </a:p>
          <a:p>
            <a:r>
              <a:rPr lang="ru-RU" dirty="0"/>
              <a:t>  скорбь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54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0047" y="0"/>
            <a:ext cx="8713089" cy="128226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Вечность:</a:t>
            </a:r>
            <a:r>
              <a:rPr lang="en-US" b="1" dirty="0"/>
              <a:t> </a:t>
            </a:r>
            <a:r>
              <a:rPr lang="ru-RU" b="1" dirty="0"/>
              <a:t>новое небо и земля</a:t>
            </a:r>
            <a:br>
              <a:rPr lang="en-US" b="1" dirty="0"/>
            </a:br>
            <a:r>
              <a:rPr lang="ru-RU" sz="3200" dirty="0"/>
              <a:t>Откровение </a:t>
            </a:r>
            <a:r>
              <a:rPr lang="en-US" sz="3200" dirty="0"/>
              <a:t>21-22 (</a:t>
            </a:r>
            <a:r>
              <a:rPr lang="ru-RU" sz="3200" dirty="0" err="1"/>
              <a:t>Ис</a:t>
            </a:r>
            <a:r>
              <a:rPr lang="en-US" sz="3200" dirty="0"/>
              <a:t>.</a:t>
            </a:r>
            <a:r>
              <a:rPr lang="ru-RU" sz="3200" dirty="0"/>
              <a:t> </a:t>
            </a:r>
            <a:r>
              <a:rPr lang="en-US" sz="3200" dirty="0"/>
              <a:t>65:17-18; 66:22; 2</a:t>
            </a:r>
            <a:r>
              <a:rPr lang="ru-RU" sz="3200" dirty="0"/>
              <a:t> Пет. </a:t>
            </a:r>
            <a:r>
              <a:rPr lang="en-US" sz="3200" dirty="0"/>
              <a:t>3:13)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187669"/>
            <a:ext cx="8492359" cy="480131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365125" indent="-365125" hangingPunct="0"/>
            <a:r>
              <a:rPr lang="en-US" dirty="0"/>
              <a:t>1 </a:t>
            </a:r>
            <a:r>
              <a:rPr lang="ru-RU" dirty="0"/>
              <a:t>    И увидел я новое небо и новую землю, ибо прежнее небо и прежняя земля миновали, и моря уже нет</a:t>
            </a:r>
            <a:r>
              <a:rPr lang="en-US" dirty="0"/>
              <a:t>.</a:t>
            </a:r>
          </a:p>
          <a:p>
            <a:pPr marL="365760" indent="-365760" hangingPunct="0"/>
            <a:r>
              <a:rPr lang="en-US" dirty="0"/>
              <a:t>2 </a:t>
            </a:r>
            <a:r>
              <a:rPr lang="ru-RU" dirty="0"/>
              <a:t>	И я, Иоанн, увидел святой город Иерусалим, новый, сходящий от Бога с неба, приготовленный как невеста, украшенная для мужа своего</a:t>
            </a:r>
            <a:r>
              <a:rPr lang="en-US" dirty="0"/>
              <a:t>.</a:t>
            </a:r>
          </a:p>
          <a:p>
            <a:pPr marL="365760" indent="-365760" hangingPunct="0"/>
            <a:r>
              <a:rPr lang="en-US" dirty="0"/>
              <a:t>3 </a:t>
            </a:r>
            <a:r>
              <a:rPr lang="ru-RU" dirty="0"/>
              <a:t>	И услышал я громкий голос с неба, говорящий: се, скиния Бога с человеками, и Он будет обитать с ними; они будут Его народом, и Сам Бог с ними будет Богом их</a:t>
            </a:r>
            <a:r>
              <a:rPr lang="en-US" dirty="0"/>
              <a:t>,</a:t>
            </a:r>
          </a:p>
          <a:p>
            <a:pPr marL="365760" indent="-365760" hangingPunct="0"/>
            <a:r>
              <a:rPr lang="en-US" dirty="0"/>
              <a:t>4 </a:t>
            </a:r>
            <a:r>
              <a:rPr lang="ru-RU" dirty="0"/>
              <a:t>	И отрет Бог всякую слезу с очей их, и смерти не будет уже; ни плача, ни вопля, ни болезни уже не будет, ибо прежнее прошло</a:t>
            </a:r>
            <a:r>
              <a:rPr lang="en-US" dirty="0"/>
              <a:t>.</a:t>
            </a:r>
          </a:p>
          <a:p>
            <a:pPr marL="365760" indent="-365760" hangingPunct="0"/>
            <a:r>
              <a:rPr lang="en-US" dirty="0"/>
              <a:t>5 </a:t>
            </a:r>
            <a:r>
              <a:rPr lang="ru-RU" dirty="0"/>
              <a:t>	И сказал Сидящий на престоле: се, творю все новое. И говорит мне: напиши; ибо слова сии истинны и верны</a:t>
            </a:r>
            <a:r>
              <a:rPr lang="en-US" dirty="0"/>
              <a:t>.”</a:t>
            </a:r>
          </a:p>
          <a:p>
            <a:pPr marL="365760" indent="-365760" hangingPunct="0"/>
            <a:r>
              <a:rPr lang="en-US" dirty="0"/>
              <a:t>6 </a:t>
            </a:r>
            <a:r>
              <a:rPr lang="ru-RU" dirty="0"/>
              <a:t>	И сказал мне: совершилось! Я </a:t>
            </a:r>
            <a:r>
              <a:rPr lang="ru-RU" dirty="0" err="1"/>
              <a:t>есмь</a:t>
            </a:r>
            <a:r>
              <a:rPr lang="ru-RU" dirty="0"/>
              <a:t> Альфа и Омега, начало и конец; жаждущему дам даром от источника воды живой</a:t>
            </a:r>
            <a:r>
              <a:rPr lang="en-US" dirty="0"/>
              <a:t>.</a:t>
            </a:r>
          </a:p>
          <a:p>
            <a:pPr marL="365760" indent="-365760" hangingPunct="0"/>
            <a:r>
              <a:rPr lang="en-US" dirty="0"/>
              <a:t>7 </a:t>
            </a:r>
            <a:r>
              <a:rPr lang="ru-RU" dirty="0"/>
              <a:t>	Побеждающий наследует все, и буду ему Богом, и он будет Мне сыном</a:t>
            </a:r>
            <a:r>
              <a:rPr lang="en-US" dirty="0"/>
              <a:t>.</a:t>
            </a:r>
          </a:p>
          <a:p>
            <a:pPr marL="365760" indent="-365760" hangingPunct="0"/>
            <a:r>
              <a:rPr lang="en-US" dirty="0"/>
              <a:t>8 </a:t>
            </a:r>
            <a:r>
              <a:rPr lang="ru-RU" dirty="0"/>
              <a:t>	Боязливых же и неверных, и скверных и убийц, и </a:t>
            </a:r>
            <a:r>
              <a:rPr lang="ru-RU" dirty="0" err="1"/>
              <a:t>любодеев</a:t>
            </a:r>
            <a:r>
              <a:rPr lang="ru-RU" dirty="0"/>
              <a:t> и чародеев, и </a:t>
            </a:r>
            <a:r>
              <a:rPr lang="ru-RU" dirty="0" err="1"/>
              <a:t>идолослужителей</a:t>
            </a:r>
            <a:r>
              <a:rPr lang="ru-RU" dirty="0"/>
              <a:t> и всех лжецов участь в озере, горящем огнем и серою. Это смерть вторая</a:t>
            </a:r>
            <a:r>
              <a:rPr lang="en-US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58377" y="1187668"/>
            <a:ext cx="515762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Новое небо и новая земля вместе с новым Иерусалимом будут созданы для всех верующих всех времен, чтобы жить с Богом , Иисусом и Святым Духом.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ru-RU" dirty="0">
                <a:solidFill>
                  <a:srgbClr val="0070C0"/>
                </a:solidFill>
              </a:rPr>
              <a:t>Это будет невероятно прекрасное место</a:t>
            </a:r>
            <a:r>
              <a:rPr lang="en-US" dirty="0">
                <a:solidFill>
                  <a:srgbClr val="0070C0"/>
                </a:solidFill>
              </a:rPr>
              <a:t>! </a:t>
            </a:r>
            <a:r>
              <a:rPr lang="ru-RU" dirty="0">
                <a:solidFill>
                  <a:srgbClr val="0070C0"/>
                </a:solidFill>
              </a:rPr>
              <a:t>Вот некоторые сведения о Новом Иерусалиме</a:t>
            </a:r>
            <a:r>
              <a:rPr lang="en-US" dirty="0">
                <a:solidFill>
                  <a:srgbClr val="0070C0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70C0"/>
                </a:solidFill>
              </a:rPr>
              <a:t>Он будет </a:t>
            </a:r>
            <a:r>
              <a:rPr lang="en-US" dirty="0">
                <a:solidFill>
                  <a:srgbClr val="0070C0"/>
                </a:solidFill>
              </a:rPr>
              <a:t>2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414 </a:t>
            </a:r>
            <a:r>
              <a:rPr lang="ru-RU" dirty="0">
                <a:solidFill>
                  <a:srgbClr val="0070C0"/>
                </a:solidFill>
              </a:rPr>
              <a:t>км в ширину, высоту и длину –</a:t>
            </a:r>
            <a:r>
              <a:rPr lang="en-US" dirty="0">
                <a:solidFill>
                  <a:srgbClr val="0070C0"/>
                </a:solidFill>
              </a:rPr>
              <a:t> 21:15-16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70C0"/>
                </a:solidFill>
              </a:rPr>
              <a:t>Там будет 12 жемчужных ворот – </a:t>
            </a:r>
            <a:r>
              <a:rPr lang="en-US" dirty="0">
                <a:solidFill>
                  <a:srgbClr val="0070C0"/>
                </a:solidFill>
              </a:rPr>
              <a:t>21:12,21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70C0"/>
                </a:solidFill>
              </a:rPr>
              <a:t>Там будет 12 оснований из драгоценных камней – </a:t>
            </a:r>
            <a:r>
              <a:rPr lang="en-US" dirty="0">
                <a:solidFill>
                  <a:srgbClr val="0070C0"/>
                </a:solidFill>
              </a:rPr>
              <a:t>21:14,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19-20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70C0"/>
                </a:solidFill>
              </a:rPr>
              <a:t>Стены будут из </a:t>
            </a:r>
            <a:r>
              <a:rPr lang="ru-RU" dirty="0" err="1">
                <a:solidFill>
                  <a:srgbClr val="0070C0"/>
                </a:solidFill>
              </a:rPr>
              <a:t>ясписа</a:t>
            </a:r>
            <a:r>
              <a:rPr lang="ru-RU" dirty="0">
                <a:solidFill>
                  <a:srgbClr val="0070C0"/>
                </a:solidFill>
              </a:rPr>
              <a:t> – </a:t>
            </a:r>
            <a:r>
              <a:rPr lang="en-US" dirty="0">
                <a:solidFill>
                  <a:srgbClr val="0070C0"/>
                </a:solidFill>
              </a:rPr>
              <a:t>21:18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70C0"/>
                </a:solidFill>
              </a:rPr>
              <a:t>Город будет из чистого золота – </a:t>
            </a:r>
            <a:r>
              <a:rPr lang="en-US" dirty="0">
                <a:solidFill>
                  <a:srgbClr val="0070C0"/>
                </a:solidFill>
              </a:rPr>
              <a:t>21:18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70C0"/>
                </a:solidFill>
              </a:rPr>
              <a:t>Там будет река, но не будет моря – </a:t>
            </a:r>
            <a:r>
              <a:rPr lang="en-US" dirty="0">
                <a:solidFill>
                  <a:srgbClr val="0070C0"/>
                </a:solidFill>
              </a:rPr>
              <a:t>21:1; 22:1-2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>
                <a:solidFill>
                  <a:srgbClr val="0070C0"/>
                </a:solidFill>
              </a:rPr>
              <a:t>Там </a:t>
            </a:r>
            <a:r>
              <a:rPr lang="ru-RU" dirty="0">
                <a:solidFill>
                  <a:srgbClr val="0070C0"/>
                </a:solidFill>
              </a:rPr>
              <a:t>не будет храма, потому что там будут обитать Бог и Иисус –</a:t>
            </a:r>
            <a:r>
              <a:rPr lang="en-US" dirty="0">
                <a:solidFill>
                  <a:srgbClr val="0070C0"/>
                </a:solidFill>
              </a:rPr>
              <a:t> 21:22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70C0"/>
                </a:solidFill>
              </a:rPr>
              <a:t>Там не будет ни солнца, ни луны, ни ночи, ни светильников, потому что там будут обитать Бог и Иисус – </a:t>
            </a:r>
            <a:r>
              <a:rPr lang="en-US" dirty="0">
                <a:solidFill>
                  <a:srgbClr val="0070C0"/>
                </a:solidFill>
              </a:rPr>
              <a:t>21:23; 22:5</a:t>
            </a:r>
          </a:p>
        </p:txBody>
      </p:sp>
    </p:spTree>
    <p:extLst>
      <p:ext uri="{BB962C8B-B14F-4D97-AF65-F5344CB8AC3E}">
        <p14:creationId xmlns:p14="http://schemas.microsoft.com/office/powerpoint/2010/main" val="3186059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3632" y="151179"/>
            <a:ext cx="1350873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solidFill>
                  <a:srgbClr val="00B050"/>
                </a:solidFill>
              </a:rPr>
              <a:t>Библия заканчивается так же, как и начинается</a:t>
            </a:r>
            <a:r>
              <a:rPr lang="en-US" sz="5400" dirty="0">
                <a:solidFill>
                  <a:srgbClr val="00B050"/>
                </a:solidFill>
              </a:rPr>
              <a:t> – </a:t>
            </a:r>
            <a:r>
              <a:rPr lang="ru-RU" sz="5400" dirty="0">
                <a:solidFill>
                  <a:srgbClr val="00B050"/>
                </a:solidFill>
              </a:rPr>
              <a:t>человек в совершенном общении с Богом</a:t>
            </a:r>
            <a:r>
              <a:rPr lang="en-US" sz="5400" dirty="0">
                <a:solidFill>
                  <a:srgbClr val="00B050"/>
                </a:solidFill>
              </a:rPr>
              <a:t>, </a:t>
            </a:r>
            <a:r>
              <a:rPr lang="ru-RU" sz="5400" dirty="0">
                <a:solidFill>
                  <a:srgbClr val="00B050"/>
                </a:solidFill>
              </a:rPr>
              <a:t>в совершенном мире, находящемся в совершенной вселенной</a:t>
            </a:r>
            <a:r>
              <a:rPr lang="en-US" sz="5400" dirty="0">
                <a:solidFill>
                  <a:srgbClr val="00B050"/>
                </a:solidFill>
              </a:rPr>
              <a:t>, </a:t>
            </a:r>
            <a:r>
              <a:rPr lang="ru-RU" sz="5400" dirty="0">
                <a:solidFill>
                  <a:srgbClr val="00B050"/>
                </a:solidFill>
              </a:rPr>
              <a:t>которой никогда не касался грех</a:t>
            </a:r>
            <a:r>
              <a:rPr lang="en-US" sz="5400" dirty="0">
                <a:solidFill>
                  <a:srgbClr val="00B050"/>
                </a:solidFill>
              </a:rPr>
              <a:t>. </a:t>
            </a:r>
            <a:r>
              <a:rPr lang="ru-RU" sz="5400" dirty="0">
                <a:solidFill>
                  <a:srgbClr val="00B050"/>
                </a:solidFill>
              </a:rPr>
              <a:t>Однако на этот раз грех уже не будет проблемой</a:t>
            </a:r>
            <a:r>
              <a:rPr lang="en-US" sz="5400" dirty="0">
                <a:solidFill>
                  <a:srgbClr val="00B050"/>
                </a:solidFill>
              </a:rPr>
              <a:t>! </a:t>
            </a:r>
            <a:r>
              <a:rPr lang="ru-RU" sz="5400" dirty="0">
                <a:solidFill>
                  <a:srgbClr val="00B050"/>
                </a:solidFill>
              </a:rPr>
              <a:t>Спасибо Отец и Сын и Дух Святой</a:t>
            </a:r>
            <a:r>
              <a:rPr lang="en-US" sz="5400" dirty="0">
                <a:solidFill>
                  <a:srgbClr val="00B05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4411446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538" y="1445740"/>
            <a:ext cx="14016820" cy="566205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80437" y="2018198"/>
            <a:ext cx="11550869" cy="4517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  <a:tabLst>
                <a:tab pos="228600" algn="r"/>
                <a:tab pos="457200" algn="l"/>
              </a:tabLst>
            </a:pPr>
            <a:r>
              <a:rPr lang="ru-RU" sz="2800" b="1" dirty="0">
                <a:latin typeface="Calibri" panose="020F0502020204030204" pitchFamily="34" charset="0"/>
              </a:rPr>
              <a:t>Иисус говорит</a:t>
            </a:r>
            <a:r>
              <a:rPr lang="en-US" sz="2800" dirty="0">
                <a:latin typeface="Calibri" panose="020F0502020204030204" pitchFamily="34" charset="0"/>
              </a:rPr>
              <a:t>:</a:t>
            </a:r>
            <a:r>
              <a:rPr lang="ru-RU" sz="2800" dirty="0">
                <a:latin typeface="Calibri" panose="020F0502020204030204" pitchFamily="34" charset="0"/>
              </a:rPr>
              <a:t> </a:t>
            </a:r>
          </a:p>
          <a:p>
            <a:pPr algn="ctr">
              <a:lnSpc>
                <a:spcPct val="115000"/>
              </a:lnSpc>
              <a:spcAft>
                <a:spcPts val="600"/>
              </a:spcAft>
              <a:tabLst>
                <a:tab pos="228600" algn="r"/>
                <a:tab pos="457200" algn="l"/>
              </a:tabLst>
            </a:pPr>
            <a:r>
              <a:rPr lang="en-US" sz="2800" dirty="0">
                <a:latin typeface="Calibri" panose="020F0502020204030204" pitchFamily="34" charset="0"/>
              </a:rPr>
              <a:t>	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«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Се, гряду скоро, и возмездие Мое со Мною,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</a:p>
          <a:p>
            <a:pPr algn="ctr">
              <a:lnSpc>
                <a:spcPct val="115000"/>
              </a:lnSpc>
              <a:spcAft>
                <a:spcPts val="600"/>
              </a:spcAft>
              <a:tabLst>
                <a:tab pos="228600" algn="r"/>
                <a:tab pos="457200" algn="l"/>
              </a:tabLst>
            </a:pP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чтобы воздать каждому по делам его. </a:t>
            </a:r>
          </a:p>
          <a:p>
            <a:pPr algn="ctr">
              <a:lnSpc>
                <a:spcPct val="115000"/>
              </a:lnSpc>
              <a:spcAft>
                <a:spcPts val="600"/>
              </a:spcAft>
              <a:tabLst>
                <a:tab pos="228600" algn="r"/>
                <a:tab pos="457200" algn="l"/>
              </a:tabLst>
            </a:pP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Я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есмь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Альфа и Омега, начало и конец, Первый и Последний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»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algn="ctr">
              <a:lnSpc>
                <a:spcPct val="115000"/>
              </a:lnSpc>
              <a:spcAft>
                <a:spcPts val="600"/>
              </a:spcAft>
              <a:tabLst>
                <a:tab pos="228600" algn="r"/>
                <a:tab pos="457200" algn="l"/>
              </a:tabLst>
            </a:pPr>
            <a:r>
              <a:rPr lang="ru-RU" sz="2800" i="1" dirty="0">
                <a:latin typeface="Calibri" panose="020F0502020204030204" pitchFamily="34" charset="0"/>
              </a:rPr>
              <a:t>Откровение </a:t>
            </a:r>
            <a:r>
              <a:rPr lang="en-US" sz="2800" i="1" dirty="0">
                <a:latin typeface="Calibri" panose="020F0502020204030204" pitchFamily="34" charset="0"/>
              </a:rPr>
              <a:t>22:12–13</a:t>
            </a:r>
          </a:p>
          <a:p>
            <a:pPr marL="457200" marR="0" indent="-4572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228600" algn="r"/>
                <a:tab pos="457200" algn="l"/>
              </a:tabLst>
            </a:pPr>
            <a:r>
              <a:rPr lang="ru-RU" sz="2800" b="1" dirty="0">
                <a:latin typeface="Calibri" panose="020F0502020204030204" pitchFamily="34" charset="0"/>
              </a:rPr>
              <a:t>Иоанн говорит</a:t>
            </a:r>
            <a:r>
              <a:rPr lang="en-US" sz="2800" dirty="0">
                <a:latin typeface="Calibri" panose="020F0502020204030204" pitchFamily="34" charset="0"/>
              </a:rPr>
              <a:t>:</a:t>
            </a:r>
          </a:p>
          <a:p>
            <a:pPr algn="ctr">
              <a:spcAft>
                <a:spcPts val="600"/>
              </a:spcAft>
            </a:pPr>
            <a:r>
              <a:rPr lang="ru-RU" sz="2800" dirty="0"/>
              <a:t>«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Благодать Господа нашего Иисуса Христа со всеми вами. Аминь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i="1" dirty="0"/>
              <a:t>Откровение </a:t>
            </a:r>
            <a:r>
              <a:rPr lang="en-US" sz="2800" i="1" dirty="0"/>
              <a:t>22:21</a:t>
            </a:r>
            <a:endParaRPr lang="en-US" i="1" dirty="0">
              <a:effectLst/>
              <a:latin typeface="Calibri" panose="020F0502020204030204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42975" y="365126"/>
            <a:ext cx="11830050" cy="1325563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В заключении у нас есть несколько слов от Иисуса и Апостола Иоанна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24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164620" y="0"/>
            <a:ext cx="549494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Период великой скорби</a:t>
            </a:r>
            <a:br>
              <a:rPr lang="en-US" b="1" dirty="0"/>
            </a:br>
            <a:r>
              <a:rPr lang="ru-RU" sz="3200" b="1" dirty="0"/>
              <a:t>Ее цель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20338" y="1325563"/>
            <a:ext cx="533182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Цель великой скорби пятигранна:</a:t>
            </a:r>
            <a:endParaRPr lang="en-US" dirty="0"/>
          </a:p>
          <a:p>
            <a:endParaRPr lang="en-US" dirty="0"/>
          </a:p>
          <a:p>
            <a:pPr marL="548640" indent="-342900">
              <a:buFont typeface="+mj-lt"/>
              <a:buAutoNum type="arabicPeriod"/>
            </a:pPr>
            <a:r>
              <a:rPr lang="ru-RU" dirty="0"/>
              <a:t>Принести конец правлению человека на земле</a:t>
            </a:r>
            <a:endParaRPr lang="en-US" dirty="0"/>
          </a:p>
          <a:p>
            <a:pPr marL="548640" indent="-342900">
              <a:buFont typeface="+mj-lt"/>
              <a:buAutoNum type="arabicPeriod"/>
            </a:pPr>
            <a:r>
              <a:rPr lang="ru-RU" dirty="0"/>
              <a:t>Установить правление Христа на земле</a:t>
            </a:r>
            <a:endParaRPr lang="en-US" dirty="0"/>
          </a:p>
          <a:p>
            <a:pPr marL="548640" indent="-342900">
              <a:buFont typeface="+mj-lt"/>
              <a:buAutoNum type="arabicPeriod"/>
            </a:pPr>
            <a:r>
              <a:rPr lang="ru-RU" dirty="0"/>
              <a:t>Собрать Израиль к своему Богу</a:t>
            </a:r>
            <a:endParaRPr lang="en-US" dirty="0"/>
          </a:p>
          <a:p>
            <a:pPr marL="548640" indent="-342900">
              <a:buFont typeface="+mj-lt"/>
              <a:buAutoNum type="arabicPeriod"/>
            </a:pPr>
            <a:r>
              <a:rPr lang="ru-RU" dirty="0"/>
              <a:t>Основать царство, обещанное Израилю</a:t>
            </a:r>
            <a:endParaRPr lang="en-US" dirty="0"/>
          </a:p>
          <a:p>
            <a:pPr marL="548640" indent="-342900">
              <a:buFont typeface="+mj-lt"/>
              <a:buAutoNum type="arabicPeriod"/>
            </a:pPr>
            <a:r>
              <a:rPr lang="ru-RU" dirty="0"/>
              <a:t>Произвести суд над языческими народами</a:t>
            </a:r>
            <a:endParaRPr lang="en-US" dirty="0"/>
          </a:p>
          <a:p>
            <a:endParaRPr lang="en-US" dirty="0"/>
          </a:p>
          <a:p>
            <a:r>
              <a:rPr lang="ru-RU" dirty="0"/>
              <a:t>Несмотря на то, что некоторые учат, будто у Израиля нет будущего и будто Церковь заняла место Израиля и унаследовала все его благословения – в результате этого исследования мы убедимся, что это не так. Собирание Израильского народа в Тысячелетнем царстве (Миллениуме) многократно упоминается как в ветхозаветных пророках, так и в самом Новом Завете. У Израиля есть будущее. Пророк Иеремия ясно дает это понять, когда пишет: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683828" y="1325563"/>
            <a:ext cx="6858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Иеремия </a:t>
            </a:r>
            <a:r>
              <a:rPr lang="en-US" b="1" dirty="0"/>
              <a:t>31:35–37 </a:t>
            </a:r>
          </a:p>
          <a:p>
            <a:endParaRPr lang="en-US" dirty="0"/>
          </a:p>
          <a:p>
            <a:r>
              <a:rPr lang="en-US" dirty="0"/>
              <a:t>35    </a:t>
            </a:r>
            <a:r>
              <a:rPr lang="ru-RU" dirty="0"/>
              <a:t>«Так говорит Господь, </a:t>
            </a:r>
            <a:endParaRPr lang="en-US" dirty="0"/>
          </a:p>
          <a:p>
            <a:r>
              <a:rPr lang="en-US" dirty="0"/>
              <a:t>         </a:t>
            </a:r>
            <a:r>
              <a:rPr lang="ru-RU" dirty="0"/>
              <a:t>Который дал солнце для освещения днем</a:t>
            </a:r>
            <a:endParaRPr lang="en-US" dirty="0"/>
          </a:p>
          <a:p>
            <a:r>
              <a:rPr lang="en-US" dirty="0"/>
              <a:t>         </a:t>
            </a:r>
            <a:r>
              <a:rPr lang="ru-RU" dirty="0"/>
              <a:t>уставы луне и звездам для освещения ночью</a:t>
            </a:r>
            <a:r>
              <a:rPr lang="en-US" dirty="0"/>
              <a:t>,</a:t>
            </a:r>
          </a:p>
          <a:p>
            <a:r>
              <a:rPr lang="en-US" dirty="0"/>
              <a:t>         </a:t>
            </a:r>
            <a:r>
              <a:rPr lang="ru-RU" dirty="0"/>
              <a:t>Который возмущает море, так что волны его ревут</a:t>
            </a:r>
            <a:r>
              <a:rPr lang="en-US" dirty="0"/>
              <a:t>;</a:t>
            </a:r>
          </a:p>
          <a:p>
            <a:r>
              <a:rPr lang="en-US" dirty="0"/>
              <a:t>         </a:t>
            </a:r>
            <a:r>
              <a:rPr lang="ru-RU" dirty="0"/>
              <a:t>Господь </a:t>
            </a:r>
            <a:r>
              <a:rPr lang="ru-RU" dirty="0" err="1"/>
              <a:t>Саваоф</a:t>
            </a:r>
            <a:r>
              <a:rPr lang="ru-RU" dirty="0"/>
              <a:t> - имя Ему</a:t>
            </a:r>
            <a:r>
              <a:rPr lang="en-US" dirty="0"/>
              <a:t>:</a:t>
            </a:r>
          </a:p>
          <a:p>
            <a:r>
              <a:rPr lang="en-US" dirty="0"/>
              <a:t>36     </a:t>
            </a:r>
            <a:r>
              <a:rPr lang="ru-RU" dirty="0"/>
              <a:t>Если сии уставы перестанут действовать</a:t>
            </a:r>
            <a:endParaRPr lang="en-US" dirty="0"/>
          </a:p>
          <a:p>
            <a:r>
              <a:rPr lang="en-US" dirty="0"/>
              <a:t>         </a:t>
            </a:r>
            <a:r>
              <a:rPr lang="ru-RU" dirty="0"/>
              <a:t>предо Мною</a:t>
            </a:r>
            <a:r>
              <a:rPr lang="en-US" dirty="0"/>
              <a:t>,</a:t>
            </a:r>
            <a:r>
              <a:rPr lang="ru-RU" dirty="0"/>
              <a:t> -</a:t>
            </a:r>
            <a:r>
              <a:rPr lang="en-US" dirty="0"/>
              <a:t> </a:t>
            </a:r>
            <a:r>
              <a:rPr lang="ru-RU" dirty="0"/>
              <a:t>говорит Господь,</a:t>
            </a:r>
            <a:endParaRPr lang="en-US" dirty="0"/>
          </a:p>
          <a:p>
            <a:r>
              <a:rPr lang="en-US" dirty="0"/>
              <a:t>         </a:t>
            </a:r>
            <a:r>
              <a:rPr lang="ru-RU" dirty="0"/>
              <a:t>то и племя </a:t>
            </a:r>
            <a:r>
              <a:rPr lang="ru-RU" dirty="0" err="1"/>
              <a:t>Израилево</a:t>
            </a:r>
            <a:r>
              <a:rPr lang="ru-RU" dirty="0"/>
              <a:t> перестанет быть народом </a:t>
            </a:r>
            <a:endParaRPr lang="en-US" dirty="0"/>
          </a:p>
          <a:p>
            <a:r>
              <a:rPr lang="en-US" dirty="0"/>
              <a:t>         </a:t>
            </a:r>
            <a:r>
              <a:rPr lang="ru-RU" dirty="0"/>
              <a:t>предо Мною навсегда»</a:t>
            </a:r>
            <a:r>
              <a:rPr lang="en-US" dirty="0"/>
              <a:t>.</a:t>
            </a:r>
          </a:p>
          <a:p>
            <a:r>
              <a:rPr lang="en-US" dirty="0"/>
              <a:t>37     </a:t>
            </a:r>
            <a:r>
              <a:rPr lang="ru-RU" dirty="0"/>
              <a:t>«Так говорит Господь:</a:t>
            </a:r>
            <a:endParaRPr lang="en-US" dirty="0"/>
          </a:p>
          <a:p>
            <a:r>
              <a:rPr lang="en-US" dirty="0"/>
              <a:t>         </a:t>
            </a:r>
            <a:r>
              <a:rPr lang="ru-RU" dirty="0"/>
              <a:t>если небо может быть измерено вверху</a:t>
            </a:r>
            <a:endParaRPr lang="en-US" dirty="0"/>
          </a:p>
          <a:p>
            <a:r>
              <a:rPr lang="en-US" dirty="0"/>
              <a:t>         </a:t>
            </a:r>
            <a:r>
              <a:rPr lang="ru-RU" dirty="0"/>
              <a:t>и основания земли внизу</a:t>
            </a:r>
            <a:r>
              <a:rPr lang="en-US" dirty="0"/>
              <a:t>,</a:t>
            </a:r>
          </a:p>
          <a:p>
            <a:r>
              <a:rPr lang="en-US" dirty="0"/>
              <a:t>         </a:t>
            </a:r>
            <a:r>
              <a:rPr lang="ru-RU" dirty="0"/>
              <a:t>то и Я отвергну все племя </a:t>
            </a:r>
            <a:r>
              <a:rPr lang="ru-RU" dirty="0" err="1"/>
              <a:t>Израилево</a:t>
            </a:r>
            <a:endParaRPr lang="en-US" dirty="0"/>
          </a:p>
          <a:p>
            <a:r>
              <a:rPr lang="en-US" dirty="0"/>
              <a:t>         </a:t>
            </a:r>
            <a:r>
              <a:rPr lang="ru-RU" dirty="0"/>
              <a:t>за все то, что они делали, - говорит  Господь».</a:t>
            </a:r>
            <a:endParaRPr lang="en-US" dirty="0"/>
          </a:p>
          <a:p>
            <a:endParaRPr lang="en-US" dirty="0"/>
          </a:p>
          <a:p>
            <a:r>
              <a:rPr lang="ru-RU" dirty="0"/>
              <a:t>Также  см. Иеремия </a:t>
            </a:r>
            <a:r>
              <a:rPr lang="en-US" dirty="0"/>
              <a:t>33:19-26 </a:t>
            </a:r>
            <a:r>
              <a:rPr lang="ru-RU" dirty="0"/>
              <a:t>и Римлянам </a:t>
            </a:r>
            <a:r>
              <a:rPr lang="en-US" dirty="0"/>
              <a:t>11.</a:t>
            </a:r>
          </a:p>
        </p:txBody>
      </p:sp>
    </p:spTree>
    <p:extLst>
      <p:ext uri="{BB962C8B-B14F-4D97-AF65-F5344CB8AC3E}">
        <p14:creationId xmlns:p14="http://schemas.microsoft.com/office/powerpoint/2010/main" val="239222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0297" y="0"/>
            <a:ext cx="7253968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Период великой скорби</a:t>
            </a:r>
            <a:br>
              <a:rPr lang="en-US" b="1" dirty="0"/>
            </a:br>
            <a:r>
              <a:rPr lang="ru-RU" sz="3200" b="1" dirty="0"/>
              <a:t>время Божьего гнева: Откровение </a:t>
            </a:r>
            <a:r>
              <a:rPr lang="en-US" sz="3200" b="1" dirty="0"/>
              <a:t>5-19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87690" y="1325563"/>
            <a:ext cx="386389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Ветхозаветные пророчества о великой скорби:</a:t>
            </a:r>
            <a:endParaRPr lang="en-US" b="1" dirty="0"/>
          </a:p>
          <a:p>
            <a:pPr algn="ctr"/>
            <a:endParaRPr lang="en-US" sz="1000" dirty="0"/>
          </a:p>
          <a:p>
            <a:r>
              <a:rPr lang="ru-RU" b="1" dirty="0" err="1"/>
              <a:t>Ис</a:t>
            </a:r>
            <a:r>
              <a:rPr lang="ru-RU" dirty="0"/>
              <a:t>. 2:12-22; 24; 26:20-27:1; 34:1-4; 61:2б; 63:1-6; 66:15-16;  </a:t>
            </a:r>
            <a:r>
              <a:rPr lang="ru-RU" b="1" dirty="0" err="1"/>
              <a:t>Иер</a:t>
            </a:r>
            <a:r>
              <a:rPr lang="ru-RU" b="1" dirty="0"/>
              <a:t>. </a:t>
            </a:r>
            <a:r>
              <a:rPr lang="ru-RU" dirty="0"/>
              <a:t>25:30-38; 30:1-7,23-24; 50:3-5,13-16; 51:45-51;  </a:t>
            </a:r>
            <a:r>
              <a:rPr lang="ru-RU" b="1" dirty="0" err="1"/>
              <a:t>Иез</a:t>
            </a:r>
            <a:r>
              <a:rPr lang="ru-RU" dirty="0"/>
              <a:t>. 20:33-38; 38:1-39:24;  </a:t>
            </a:r>
            <a:r>
              <a:rPr lang="ru-RU" b="1" dirty="0"/>
              <a:t>Дан. </a:t>
            </a:r>
            <a:r>
              <a:rPr lang="ru-RU" dirty="0"/>
              <a:t>2:31-43; 7-8; 9:24-27; 12:1,11-12; </a:t>
            </a:r>
            <a:r>
              <a:rPr lang="ru-RU" b="1" dirty="0"/>
              <a:t>Иол. </a:t>
            </a:r>
            <a:r>
              <a:rPr lang="ru-RU" dirty="0"/>
              <a:t>2:1-17, 30-32; 3:1-3, 9-17;  </a:t>
            </a:r>
            <a:r>
              <a:rPr lang="ru-RU" b="1" dirty="0" err="1"/>
              <a:t>Мих</a:t>
            </a:r>
            <a:r>
              <a:rPr lang="ru-RU" dirty="0"/>
              <a:t>.  4:11-13; 5:5б-6;  </a:t>
            </a:r>
            <a:r>
              <a:rPr lang="ru-RU" b="1" dirty="0"/>
              <a:t>Соф. </a:t>
            </a:r>
            <a:r>
              <a:rPr lang="ru-RU" dirty="0"/>
              <a:t>1:2-3, 14-2:3; 2:9-11; 3:8;  </a:t>
            </a:r>
            <a:r>
              <a:rPr lang="ru-RU" b="1" dirty="0" err="1"/>
              <a:t>Агг</a:t>
            </a:r>
            <a:r>
              <a:rPr lang="ru-RU" dirty="0"/>
              <a:t>. 2:20-22; </a:t>
            </a:r>
            <a:r>
              <a:rPr lang="ru-RU" b="1" dirty="0" err="1"/>
              <a:t>Зах</a:t>
            </a:r>
            <a:r>
              <a:rPr lang="ru-RU" b="1" dirty="0"/>
              <a:t>.</a:t>
            </a:r>
            <a:r>
              <a:rPr lang="ru-RU" dirty="0"/>
              <a:t> 2:8-9; 9:10; 10:2-5; 12; 13:8; 14:1-7,12-15; </a:t>
            </a:r>
            <a:r>
              <a:rPr lang="ru-RU" b="1" dirty="0"/>
              <a:t>Мал.</a:t>
            </a:r>
            <a:r>
              <a:rPr lang="ru-RU" dirty="0"/>
              <a:t> 3:1б-4; 4:1-3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9761" y="1371600"/>
            <a:ext cx="4513439" cy="5292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День Господень:</a:t>
            </a:r>
            <a:endParaRPr lang="en-US" b="1" dirty="0"/>
          </a:p>
          <a:p>
            <a:endParaRPr lang="en-US" sz="1000" dirty="0"/>
          </a:p>
          <a:p>
            <a:r>
              <a:rPr lang="ru-RU" dirty="0"/>
              <a:t>День Господень – это период, который начинается с великой скорби и длится вплоть до уничтожения этого неба и земли, включая Тысячелетнее царство (2</a:t>
            </a:r>
            <a:r>
              <a:rPr lang="en-US" dirty="0"/>
              <a:t> </a:t>
            </a:r>
            <a:r>
              <a:rPr lang="ru-RU" dirty="0"/>
              <a:t>Пет. 3:10). Когда люди слышат фразу «День Господень», то большинство из них представляют себе великую скорбь, а не Тысячелетнее царство. Одна из причин такого понимания заключается в том, что большинство отрывков, в которых упоминается о Дне Господнем,  говорят о дне суда и погибели (Ср. Соф. 1:14-2:3).</a:t>
            </a:r>
            <a:endParaRPr lang="en-US" dirty="0"/>
          </a:p>
          <a:p>
            <a:endParaRPr lang="en-US" sz="600" dirty="0"/>
          </a:p>
          <a:p>
            <a:r>
              <a:rPr lang="ru-RU" dirty="0"/>
              <a:t>Тексты, в которых День Господень рассматривается, ссылаясь на великую скорбь: </a:t>
            </a:r>
            <a:r>
              <a:rPr lang="ru-RU" dirty="0" err="1"/>
              <a:t>Ис</a:t>
            </a:r>
            <a:r>
              <a:rPr lang="ru-RU" dirty="0"/>
              <a:t>. 13:6-16;  Иол. 2:1, 11, 30-31; 3:1-17;  </a:t>
            </a:r>
            <a:r>
              <a:rPr lang="ru-RU" dirty="0" err="1"/>
              <a:t>Авд</a:t>
            </a:r>
            <a:r>
              <a:rPr lang="ru-RU" dirty="0"/>
              <a:t>. 1:15;  Соф. 1:14-2:3;  Мал. 3:1б-4; 4:1-3; 2 Пет. 3:10-12;  </a:t>
            </a:r>
            <a:r>
              <a:rPr lang="ru-RU" dirty="0" err="1"/>
              <a:t>Отк</a:t>
            </a:r>
            <a:r>
              <a:rPr lang="ru-RU" dirty="0"/>
              <a:t>. 6:12-17</a:t>
            </a:r>
            <a:r>
              <a:rPr lang="en-US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462977" y="1339555"/>
            <a:ext cx="3859618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Бедственное время Иакова</a:t>
            </a:r>
            <a:endParaRPr lang="en-US" b="1" dirty="0"/>
          </a:p>
          <a:p>
            <a:endParaRPr lang="en-US" sz="1000" dirty="0"/>
          </a:p>
          <a:p>
            <a:r>
              <a:rPr lang="ru-RU" dirty="0"/>
              <a:t>Великая скорбь также названа бедственным временем Иакова. В </a:t>
            </a:r>
            <a:r>
              <a:rPr lang="ru-RU" dirty="0" err="1"/>
              <a:t>Иер</a:t>
            </a:r>
            <a:r>
              <a:rPr lang="ru-RU" dirty="0"/>
              <a:t>. 30:7 о великой скорби говорится так:</a:t>
            </a:r>
            <a:endParaRPr lang="en-US" dirty="0"/>
          </a:p>
          <a:p>
            <a:endParaRPr lang="en-US" dirty="0"/>
          </a:p>
          <a:p>
            <a:pPr lvl="1"/>
            <a:r>
              <a:rPr lang="ru-RU" dirty="0"/>
              <a:t>О, горе! велик тот день, не было подобного ему; это - бедственное время для Иакова, но он будет спасен от него.</a:t>
            </a:r>
            <a:endParaRPr lang="en-US" dirty="0"/>
          </a:p>
          <a:p>
            <a:endParaRPr lang="en-US" dirty="0"/>
          </a:p>
          <a:p>
            <a:r>
              <a:rPr lang="ru-RU" dirty="0"/>
              <a:t>См. </a:t>
            </a:r>
            <a:r>
              <a:rPr lang="ru-RU" dirty="0" err="1"/>
              <a:t>Иер</a:t>
            </a:r>
            <a:r>
              <a:rPr lang="ru-RU" dirty="0"/>
              <a:t>. 30:4-7 и Дан. 12:1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87690" y="5018882"/>
            <a:ext cx="386389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Новозаветные тексты о великой скорби:</a:t>
            </a:r>
            <a:endParaRPr lang="en-US" b="1" dirty="0"/>
          </a:p>
          <a:p>
            <a:pPr algn="ctr"/>
            <a:endParaRPr lang="en-US" sz="1000" dirty="0"/>
          </a:p>
          <a:p>
            <a:r>
              <a:rPr lang="ru-RU" dirty="0" err="1"/>
              <a:t>Мф</a:t>
            </a:r>
            <a:r>
              <a:rPr lang="ru-RU" dirty="0"/>
              <a:t>. 24:1-31;  </a:t>
            </a:r>
            <a:r>
              <a:rPr lang="ru-RU" dirty="0" err="1"/>
              <a:t>Мк</a:t>
            </a:r>
            <a:r>
              <a:rPr lang="ru-RU" dirty="0"/>
              <a:t>. 13:3-27;  Лк. 21:5-28;  1 Фес. 5:1-11;  2 Фес.  2:1-12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462977" y="5018882"/>
            <a:ext cx="38596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Период Божьего гнева:</a:t>
            </a:r>
            <a:endParaRPr lang="en-US" b="1" dirty="0"/>
          </a:p>
          <a:p>
            <a:endParaRPr lang="en-US" sz="1000" dirty="0"/>
          </a:p>
          <a:p>
            <a:r>
              <a:rPr lang="ru-RU" dirty="0"/>
              <a:t>1 Фес. 5:9; </a:t>
            </a:r>
            <a:r>
              <a:rPr lang="ru-RU" dirty="0" err="1"/>
              <a:t>Отк</a:t>
            </a:r>
            <a:r>
              <a:rPr lang="ru-RU" dirty="0"/>
              <a:t>. 6:16-17; 11:18; 15:1; 14:10; 15:7; 16:1, 19; 19:15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79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0886" y="0"/>
            <a:ext cx="555554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70-я </a:t>
            </a:r>
            <a:r>
              <a:rPr lang="ru-RU" b="1" dirty="0" err="1"/>
              <a:t>седьмина</a:t>
            </a:r>
            <a:r>
              <a:rPr lang="ru-RU" b="1" dirty="0"/>
              <a:t> Даниила</a:t>
            </a:r>
            <a:br>
              <a:rPr lang="en-US" b="1" dirty="0"/>
            </a:br>
            <a:r>
              <a:rPr lang="ru-RU" sz="3200" b="1" dirty="0"/>
              <a:t>Даниил </a:t>
            </a:r>
            <a:r>
              <a:rPr lang="en-US" sz="3200" b="1" dirty="0"/>
              <a:t>9:24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160283" y="1339815"/>
            <a:ext cx="5757042" cy="535531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dirty="0"/>
              <a:t>«Семьдесят </a:t>
            </a:r>
            <a:r>
              <a:rPr lang="ru-RU" dirty="0" err="1"/>
              <a:t>седмин</a:t>
            </a:r>
            <a:r>
              <a:rPr lang="ru-RU" dirty="0"/>
              <a:t> определены для народа твоего и святого города твоего</a:t>
            </a:r>
            <a:r>
              <a:rPr lang="en-US" dirty="0"/>
              <a:t>,</a:t>
            </a:r>
            <a:r>
              <a:rPr lang="ru-RU" dirty="0"/>
              <a:t> чтобы</a:t>
            </a:r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FF0000"/>
                </a:solidFill>
              </a:rPr>
              <a:t>покрыто</a:t>
            </a:r>
            <a:r>
              <a:rPr lang="en-US" dirty="0"/>
              <a:t> </a:t>
            </a:r>
            <a:r>
              <a:rPr lang="ru-RU" dirty="0"/>
              <a:t>было преступление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FF0000"/>
                </a:solidFill>
              </a:rPr>
              <a:t>запечатаны </a:t>
            </a:r>
            <a:r>
              <a:rPr lang="ru-RU" dirty="0"/>
              <a:t>были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грехи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FF0000"/>
                </a:solidFill>
              </a:rPr>
              <a:t>заглажены </a:t>
            </a:r>
            <a:r>
              <a:rPr lang="ru-RU" dirty="0"/>
              <a:t>беззакония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FF0000"/>
                </a:solidFill>
              </a:rPr>
              <a:t>приведена </a:t>
            </a:r>
            <a:r>
              <a:rPr lang="ru-RU" dirty="0"/>
              <a:t>была правда вечная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FF0000"/>
                </a:solidFill>
              </a:rPr>
              <a:t>запечатаны </a:t>
            </a:r>
            <a:r>
              <a:rPr lang="ru-RU" dirty="0"/>
              <a:t>были видение и пророк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FF0000"/>
                </a:solidFill>
              </a:rPr>
              <a:t>помазан </a:t>
            </a:r>
            <a:r>
              <a:rPr lang="ru-RU" dirty="0"/>
              <a:t>Святой святых»  (</a:t>
            </a:r>
            <a:r>
              <a:rPr lang="ru-RU" sz="1200" i="1" dirty="0"/>
              <a:t>Синодальный перевод - прим пер.</a:t>
            </a:r>
            <a:r>
              <a:rPr lang="ru-RU" dirty="0"/>
              <a:t>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74979" y="1339815"/>
            <a:ext cx="764102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К концу периода 70-ти </a:t>
            </a:r>
            <a:r>
              <a:rPr lang="ru-RU" dirty="0" err="1">
                <a:solidFill>
                  <a:srgbClr val="0070C0"/>
                </a:solidFill>
              </a:rPr>
              <a:t>седьмин</a:t>
            </a:r>
            <a:r>
              <a:rPr lang="ru-RU" dirty="0">
                <a:solidFill>
                  <a:srgbClr val="0070C0"/>
                </a:solidFill>
              </a:rPr>
              <a:t> (490 лет), с Израилем и Иерусалимом произойдут следующие события </a:t>
            </a:r>
            <a:r>
              <a:rPr lang="en-US" dirty="0">
                <a:solidFill>
                  <a:srgbClr val="0070C0"/>
                </a:solidFill>
              </a:rPr>
              <a:t>:</a:t>
            </a:r>
            <a:endParaRPr lang="ru-RU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70C0"/>
                </a:solidFill>
              </a:rPr>
              <a:t>Христос положит </a:t>
            </a:r>
            <a:r>
              <a:rPr lang="ru-RU" dirty="0">
                <a:solidFill>
                  <a:srgbClr val="FF0000"/>
                </a:solidFill>
              </a:rPr>
              <a:t>конец</a:t>
            </a:r>
            <a:r>
              <a:rPr lang="ru-RU" dirty="0">
                <a:solidFill>
                  <a:srgbClr val="0070C0"/>
                </a:solidFill>
              </a:rPr>
              <a:t> их непослушанию, когда уверовавший остаток получит новое сердце (</a:t>
            </a:r>
            <a:r>
              <a:rPr lang="ru-RU" dirty="0" err="1">
                <a:solidFill>
                  <a:srgbClr val="0070C0"/>
                </a:solidFill>
              </a:rPr>
              <a:t>Иер</a:t>
            </a:r>
            <a:r>
              <a:rPr lang="ru-RU" dirty="0">
                <a:solidFill>
                  <a:srgbClr val="0070C0"/>
                </a:solidFill>
              </a:rPr>
              <a:t>. 31:31-34, </a:t>
            </a:r>
            <a:r>
              <a:rPr lang="ru-RU" dirty="0" err="1">
                <a:solidFill>
                  <a:srgbClr val="0070C0"/>
                </a:solidFill>
              </a:rPr>
              <a:t>Зах</a:t>
            </a:r>
            <a:r>
              <a:rPr lang="ru-RU" dirty="0">
                <a:solidFill>
                  <a:srgbClr val="0070C0"/>
                </a:solidFill>
              </a:rPr>
              <a:t>. 12:10, ср. 1 Ин.3:4-10)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ru-RU" dirty="0">
                <a:solidFill>
                  <a:srgbClr val="0070C0"/>
                </a:solidFill>
              </a:rPr>
              <a:t>и, таким образом, они будут жить с Иисусом и следовать за Ним во время Его второго пришествия </a:t>
            </a:r>
            <a:r>
              <a:rPr lang="en-US" dirty="0">
                <a:solidFill>
                  <a:srgbClr val="0070C0"/>
                </a:solidFill>
              </a:rPr>
              <a:t>(</a:t>
            </a:r>
            <a:r>
              <a:rPr lang="ru-RU" dirty="0" err="1">
                <a:solidFill>
                  <a:srgbClr val="0070C0"/>
                </a:solidFill>
              </a:rPr>
              <a:t>Ис</a:t>
            </a:r>
            <a:r>
              <a:rPr lang="ru-RU" dirty="0">
                <a:solidFill>
                  <a:srgbClr val="0070C0"/>
                </a:solidFill>
              </a:rPr>
              <a:t>. </a:t>
            </a:r>
            <a:r>
              <a:rPr lang="en-US" dirty="0">
                <a:solidFill>
                  <a:srgbClr val="0070C0"/>
                </a:solidFill>
              </a:rPr>
              <a:t>62:10-12)</a:t>
            </a:r>
            <a:endParaRPr lang="ru-RU" dirty="0">
              <a:solidFill>
                <a:srgbClr val="0070C0"/>
              </a:solidFill>
            </a:endParaRP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rgbClr val="0070C0"/>
              </a:solidFill>
            </a:endParaRP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70C0"/>
                </a:solidFill>
              </a:rPr>
              <a:t>Христос </a:t>
            </a:r>
            <a:r>
              <a:rPr lang="ru-RU" dirty="0">
                <a:solidFill>
                  <a:srgbClr val="FF0000"/>
                </a:solidFill>
              </a:rPr>
              <a:t>поглотит, уничтожит, запечатает </a:t>
            </a:r>
            <a:r>
              <a:rPr lang="ru-RU" dirty="0">
                <a:solidFill>
                  <a:srgbClr val="0070C0"/>
                </a:solidFill>
              </a:rPr>
              <a:t>их грех – что было совершено на кресте, но Израиль осознает это только во время Его второго пришествия </a:t>
            </a:r>
            <a:r>
              <a:rPr lang="en-US" dirty="0">
                <a:solidFill>
                  <a:srgbClr val="0070C0"/>
                </a:solidFill>
              </a:rPr>
              <a:t>(</a:t>
            </a:r>
            <a:r>
              <a:rPr lang="ru-RU" dirty="0">
                <a:solidFill>
                  <a:srgbClr val="0070C0"/>
                </a:solidFill>
              </a:rPr>
              <a:t>ср</a:t>
            </a:r>
            <a:r>
              <a:rPr lang="en-US" dirty="0">
                <a:solidFill>
                  <a:srgbClr val="0070C0"/>
                </a:solidFill>
              </a:rPr>
              <a:t>. </a:t>
            </a:r>
            <a:r>
              <a:rPr lang="ru-RU" dirty="0" err="1">
                <a:solidFill>
                  <a:srgbClr val="0070C0"/>
                </a:solidFill>
              </a:rPr>
              <a:t>Иез</a:t>
            </a:r>
            <a:r>
              <a:rPr lang="ru-RU" dirty="0">
                <a:solidFill>
                  <a:srgbClr val="0070C0"/>
                </a:solidFill>
              </a:rPr>
              <a:t>. </a:t>
            </a:r>
            <a:r>
              <a:rPr lang="en-US" dirty="0">
                <a:solidFill>
                  <a:srgbClr val="0070C0"/>
                </a:solidFill>
              </a:rPr>
              <a:t>36:26-29)</a:t>
            </a:r>
            <a:endParaRPr lang="ru-RU" dirty="0">
              <a:solidFill>
                <a:srgbClr val="0070C0"/>
              </a:solidFill>
            </a:endParaRP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rgbClr val="0070C0"/>
              </a:solidFill>
            </a:endParaRP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70C0"/>
                </a:solidFill>
              </a:rPr>
              <a:t>Христос </a:t>
            </a:r>
            <a:r>
              <a:rPr lang="ru-RU" dirty="0">
                <a:solidFill>
                  <a:srgbClr val="FF0000"/>
                </a:solidFill>
              </a:rPr>
              <a:t>примирит, умилостивит, очистит и простит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0070C0"/>
                </a:solidFill>
              </a:rPr>
              <a:t>грех Израиля – что было совершено на кресте, но они осознают это только во время Его второго пришествия </a:t>
            </a:r>
            <a:r>
              <a:rPr lang="en-US" dirty="0">
                <a:solidFill>
                  <a:srgbClr val="0070C0"/>
                </a:solidFill>
              </a:rPr>
              <a:t>(</a:t>
            </a:r>
            <a:r>
              <a:rPr lang="ru-RU" dirty="0" err="1">
                <a:solidFill>
                  <a:srgbClr val="0070C0"/>
                </a:solidFill>
              </a:rPr>
              <a:t>Иез</a:t>
            </a:r>
            <a:r>
              <a:rPr lang="en-US" dirty="0">
                <a:solidFill>
                  <a:srgbClr val="0070C0"/>
                </a:solidFill>
              </a:rPr>
              <a:t>.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37:23)</a:t>
            </a: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rgbClr val="0070C0"/>
              </a:solidFill>
            </a:endParaRP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70C0"/>
                </a:solidFill>
              </a:rPr>
              <a:t>Христос  </a:t>
            </a:r>
            <a:r>
              <a:rPr lang="ru-RU" dirty="0">
                <a:solidFill>
                  <a:srgbClr val="FF0000"/>
                </a:solidFill>
              </a:rPr>
              <a:t>установит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chemeClr val="accent5"/>
                </a:solidFill>
              </a:rPr>
              <a:t>век праведности </a:t>
            </a:r>
            <a:r>
              <a:rPr lang="en-US" dirty="0">
                <a:solidFill>
                  <a:srgbClr val="0070C0"/>
                </a:solidFill>
              </a:rPr>
              <a:t>(</a:t>
            </a:r>
            <a:r>
              <a:rPr lang="ru-RU" dirty="0" err="1">
                <a:solidFill>
                  <a:srgbClr val="0070C0"/>
                </a:solidFill>
              </a:rPr>
              <a:t>Ис</a:t>
            </a:r>
            <a:r>
              <a:rPr lang="ru-RU" dirty="0">
                <a:solidFill>
                  <a:srgbClr val="0070C0"/>
                </a:solidFill>
              </a:rPr>
              <a:t>. </a:t>
            </a:r>
            <a:r>
              <a:rPr lang="en-US" dirty="0">
                <a:solidFill>
                  <a:srgbClr val="0070C0"/>
                </a:solidFill>
              </a:rPr>
              <a:t>60:21; </a:t>
            </a:r>
            <a:r>
              <a:rPr lang="ru-RU" dirty="0" err="1">
                <a:solidFill>
                  <a:srgbClr val="0070C0"/>
                </a:solidFill>
              </a:rPr>
              <a:t>Иер</a:t>
            </a:r>
            <a:r>
              <a:rPr lang="ru-RU" dirty="0">
                <a:solidFill>
                  <a:srgbClr val="0070C0"/>
                </a:solidFill>
              </a:rPr>
              <a:t>. </a:t>
            </a:r>
            <a:r>
              <a:rPr lang="en-US" dirty="0">
                <a:solidFill>
                  <a:srgbClr val="0070C0"/>
                </a:solidFill>
              </a:rPr>
              <a:t>23:5-6; </a:t>
            </a:r>
            <a:r>
              <a:rPr lang="ru-RU" dirty="0">
                <a:solidFill>
                  <a:srgbClr val="0070C0"/>
                </a:solidFill>
              </a:rPr>
              <a:t>ср. </a:t>
            </a:r>
            <a:r>
              <a:rPr lang="ru-RU" dirty="0" err="1">
                <a:solidFill>
                  <a:srgbClr val="0070C0"/>
                </a:solidFill>
              </a:rPr>
              <a:t>Отк</a:t>
            </a:r>
            <a:r>
              <a:rPr lang="ru-RU" dirty="0">
                <a:solidFill>
                  <a:srgbClr val="0070C0"/>
                </a:solidFill>
              </a:rPr>
              <a:t>. </a:t>
            </a:r>
            <a:r>
              <a:rPr lang="en-US" dirty="0">
                <a:solidFill>
                  <a:srgbClr val="0070C0"/>
                </a:solidFill>
              </a:rPr>
              <a:t>12:5)</a:t>
            </a: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70C0"/>
                </a:solidFill>
              </a:rPr>
              <a:t>Христос </a:t>
            </a:r>
            <a:r>
              <a:rPr lang="ru-RU" dirty="0">
                <a:solidFill>
                  <a:srgbClr val="FF0000"/>
                </a:solidFill>
              </a:rPr>
              <a:t>исполнил все,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0070C0"/>
                </a:solidFill>
              </a:rPr>
              <a:t>что говорится в законе и пророках</a:t>
            </a:r>
            <a:r>
              <a:rPr lang="en-US" dirty="0">
                <a:solidFill>
                  <a:srgbClr val="0070C0"/>
                </a:solidFill>
              </a:rPr>
              <a:t> (</a:t>
            </a:r>
            <a:r>
              <a:rPr lang="ru-RU" dirty="0" err="1">
                <a:solidFill>
                  <a:srgbClr val="0070C0"/>
                </a:solidFill>
              </a:rPr>
              <a:t>Мф</a:t>
            </a:r>
            <a:r>
              <a:rPr lang="ru-RU" dirty="0">
                <a:solidFill>
                  <a:srgbClr val="0070C0"/>
                </a:solidFill>
              </a:rPr>
              <a:t>. </a:t>
            </a:r>
            <a:r>
              <a:rPr lang="en-US" dirty="0">
                <a:solidFill>
                  <a:srgbClr val="0070C0"/>
                </a:solidFill>
              </a:rPr>
              <a:t>5:17)</a:t>
            </a: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70C0"/>
                </a:solidFill>
              </a:rPr>
              <a:t>Христос </a:t>
            </a:r>
            <a:r>
              <a:rPr lang="ru-RU" dirty="0">
                <a:solidFill>
                  <a:srgbClr val="FF0000"/>
                </a:solidFill>
              </a:rPr>
              <a:t>освятит и посвятит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ru-RU" dirty="0">
                <a:solidFill>
                  <a:srgbClr val="0070C0"/>
                </a:solidFill>
              </a:rPr>
              <a:t>новый храм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Тысячелетнего царства </a:t>
            </a:r>
            <a:r>
              <a:rPr lang="en-US" dirty="0">
                <a:solidFill>
                  <a:srgbClr val="0070C0"/>
                </a:solidFill>
              </a:rPr>
              <a:t>(</a:t>
            </a:r>
            <a:r>
              <a:rPr lang="ru-RU" dirty="0" err="1">
                <a:solidFill>
                  <a:srgbClr val="0070C0"/>
                </a:solidFill>
              </a:rPr>
              <a:t>Иез</a:t>
            </a:r>
            <a:r>
              <a:rPr lang="ru-RU" dirty="0">
                <a:solidFill>
                  <a:srgbClr val="0070C0"/>
                </a:solidFill>
              </a:rPr>
              <a:t>. </a:t>
            </a:r>
            <a:r>
              <a:rPr lang="en-US" dirty="0">
                <a:solidFill>
                  <a:srgbClr val="0070C0"/>
                </a:solidFill>
              </a:rPr>
              <a:t>41-46)</a:t>
            </a:r>
          </a:p>
        </p:txBody>
      </p:sp>
    </p:spTree>
    <p:extLst>
      <p:ext uri="{BB962C8B-B14F-4D97-AF65-F5344CB8AC3E}">
        <p14:creationId xmlns:p14="http://schemas.microsoft.com/office/powerpoint/2010/main" val="4071895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13006</TotalTime>
  <Words>15070</Words>
  <Application>Microsoft Macintosh PowerPoint</Application>
  <PresentationFormat>Custom</PresentationFormat>
  <Paragraphs>1268</Paragraphs>
  <Slides>68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4" baseType="lpstr">
      <vt:lpstr>Arial</vt:lpstr>
      <vt:lpstr>Calibri</vt:lpstr>
      <vt:lpstr>Calibri Light</vt:lpstr>
      <vt:lpstr>Courier New</vt:lpstr>
      <vt:lpstr>Wingdings</vt:lpstr>
      <vt:lpstr>Office Theme</vt:lpstr>
      <vt:lpstr>Эсхатология</vt:lpstr>
      <vt:lpstr>Введение</vt:lpstr>
      <vt:lpstr>Введение: продолжение</vt:lpstr>
      <vt:lpstr>Введение: продолжение Реакция Церкви</vt:lpstr>
      <vt:lpstr>Библейская хронология</vt:lpstr>
      <vt:lpstr>Великая скорбь: основные события</vt:lpstr>
      <vt:lpstr>Период великой скорби Ее цель</vt:lpstr>
      <vt:lpstr>Период великой скорби время Божьего гнева: Откровение 5-19</vt:lpstr>
      <vt:lpstr>70-я седьмина Даниила Даниил 9:24</vt:lpstr>
      <vt:lpstr>70-я седьмина Даниила Даниил 9:25-26</vt:lpstr>
      <vt:lpstr>70-я седьмина Даниила Даниил 9:27</vt:lpstr>
      <vt:lpstr>Видение Даниила Даниил 2</vt:lpstr>
      <vt:lpstr>Ступни ног истукана Даниил 2</vt:lpstr>
      <vt:lpstr>Видение Даниила</vt:lpstr>
      <vt:lpstr>Сравнение 2, 7 и 8 глав Даниила</vt:lpstr>
      <vt:lpstr>Восхищение и мирный договор</vt:lpstr>
      <vt:lpstr>Восхищение: продолжение</vt:lpstr>
      <vt:lpstr>Великая скорбь: основные события</vt:lpstr>
      <vt:lpstr>Судилище Христа на небе для Церкви</vt:lpstr>
      <vt:lpstr>Великая скорбь: основные события</vt:lpstr>
      <vt:lpstr>СУД печатей, труб и чаш: обзор</vt:lpstr>
      <vt:lpstr>Суды 7-й печати и 7-й трубы</vt:lpstr>
      <vt:lpstr>Суды печатей (известные виды судов)</vt:lpstr>
      <vt:lpstr>Суд труб (ограничение действия судов: 1/3 земли)</vt:lpstr>
      <vt:lpstr>Суды чаш (повсеместные суды)</vt:lpstr>
      <vt:lpstr>ИНТЕРЛЮДИЯ: понимание Матфея 24 (Хронология) (Стихи: 1-15)</vt:lpstr>
      <vt:lpstr>ИНТЕРЛЮДИЯ: понимание Матфея 24 (Хронология) (Cтихи: 16-31)</vt:lpstr>
      <vt:lpstr> ИНТЕРЛЮДИЯ: понимание притчей в Ев. от Матфея – акцент на Израиле (24:32-25:30) </vt:lpstr>
      <vt:lpstr>ИНТЕРЛЮДИЯ: 2 Фессалоникийцам 2 глава Стихи 1-12</vt:lpstr>
      <vt:lpstr>Великая скорбь: основные события</vt:lpstr>
      <vt:lpstr>1-я ПОЛОВИНА: явление, служение, смерть и воскресение двух Божьих пророков – Отк. 11 (ср. Отк. 11:14) </vt:lpstr>
      <vt:lpstr>Великая скорбь: основные события</vt:lpstr>
      <vt:lpstr>1-я ПОЛОВИНА: многие уверуют и будут замучены Откровение 7:9-17 (ср. Мф. 24:14)</vt:lpstr>
      <vt:lpstr>Великая скорбь: основные события</vt:lpstr>
      <vt:lpstr>1-я ПОЛОВИНА: 144 000 евреев Откровение 7:1-8 </vt:lpstr>
      <vt:lpstr>Великая скорбь: основные события</vt:lpstr>
      <vt:lpstr>1-я ПОЛОВИНА: попытка вторжения Гога/Магога в Израиль (Иезекииль 38-39)</vt:lpstr>
      <vt:lpstr>1-я ПОЛОВИНА: попытка вторжения Гога/Магога в Израиль  (Иезекииль 38-39)</vt:lpstr>
      <vt:lpstr>Великая скорбь: основные события</vt:lpstr>
      <vt:lpstr>Середина великой скорби Откровение 12-13</vt:lpstr>
      <vt:lpstr>2-я ПОЛОВИНА: антихрист имеет полную власть  Откровение 13:1-8</vt:lpstr>
      <vt:lpstr>2-я ПОЛОВИНА: Бог защищает Израиль Откровение 12:13-17</vt:lpstr>
      <vt:lpstr>Великая скорбь: основные события</vt:lpstr>
      <vt:lpstr>2-я ПОЛОВИНА: 144 000 евреев замучены Откровение 14:1-5</vt:lpstr>
      <vt:lpstr>Великая скорбь: основные события</vt:lpstr>
      <vt:lpstr>2-я ПОЛОВИНА: Вавилон из Отк.17 Религиозный Вавилон – одна мировая религия</vt:lpstr>
      <vt:lpstr>2-я ПОЛОВИНА: цель религиозного Вавилона Откровение 17</vt:lpstr>
      <vt:lpstr>2-я ПОЛОВИНА: главный город религиозного Вавилона Откровение 17</vt:lpstr>
      <vt:lpstr>Великая скорбь: основные события</vt:lpstr>
      <vt:lpstr>2-я ПОЛОВИНА: Вавилон из Отк.18 Политический и экономический Вавилон – одно мировое правительство (ср. Иер.51; Иез.27)</vt:lpstr>
      <vt:lpstr>2-я ПОЛОВИНА: главный город политического и экономического Вавилона Откровение 18</vt:lpstr>
      <vt:lpstr>2-я ПОЛОВИНА: политический и экономический ВАВИЛОН Откровение 18</vt:lpstr>
      <vt:lpstr>2-я ПОЛОВИНА: политический и экономический Вавилон Даниил 2 (ср. Откровение 18)</vt:lpstr>
      <vt:lpstr> 2-я ПОЛОВИНА: сходства религиозного и  политико-экономического Вавилона </vt:lpstr>
      <vt:lpstr> 2-я ПОЛОВИНА: различия религиозного и  политико-экономического Вавилона </vt:lpstr>
      <vt:lpstr> 2-я ПОЛОВИНА: итоговый обзор религиозного и политико-экономического Вавилона Сходства ожидаются! Различия важны!</vt:lpstr>
      <vt:lpstr>Великая скорбь: основные события</vt:lpstr>
      <vt:lpstr>2-я ПОЛОВИНА: возвращение Христа Откровение 19</vt:lpstr>
      <vt:lpstr>Интервал: отделение овец от козлов и суд над Израилем Мф. 25:31-46; Зах. 13; Иез. 20:33-38</vt:lpstr>
      <vt:lpstr>Библейская хронология</vt:lpstr>
      <vt:lpstr>1000-летнее царство Откровение 20</vt:lpstr>
      <vt:lpstr>Библейская хронология</vt:lpstr>
      <vt:lpstr>Суд у великого белого престола Откровение 20:11-15</vt:lpstr>
      <vt:lpstr>Суд у великого белого престола продолжение… Откровение 20:11-15</vt:lpstr>
      <vt:lpstr>Библейская хронология</vt:lpstr>
      <vt:lpstr>Вечность: новое небо и земля Откровение 21-22 (Ис. 65:17-18; 66:22; 2 Пет. 3:13)</vt:lpstr>
      <vt:lpstr>PowerPoint Presentation</vt:lpstr>
      <vt:lpstr>В заключении у нас есть несколько слов от Иисуса и Апостола Иоанна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RandallHillebrand</dc:creator>
  <cp:lastModifiedBy>Randall Hillebrand</cp:lastModifiedBy>
  <cp:revision>1021</cp:revision>
  <cp:lastPrinted>2015-09-11T13:14:21Z</cp:lastPrinted>
  <dcterms:created xsi:type="dcterms:W3CDTF">2015-06-08T11:03:28Z</dcterms:created>
  <dcterms:modified xsi:type="dcterms:W3CDTF">2021-04-28T05:59:03Z</dcterms:modified>
</cp:coreProperties>
</file>