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330" r:id="rId3"/>
    <p:sldId id="369" r:id="rId4"/>
    <p:sldId id="371" r:id="rId5"/>
    <p:sldId id="297" r:id="rId6"/>
    <p:sldId id="258" r:id="rId7"/>
    <p:sldId id="347" r:id="rId8"/>
    <p:sldId id="375" r:id="rId9"/>
    <p:sldId id="327" r:id="rId10"/>
    <p:sldId id="380" r:id="rId11"/>
    <p:sldId id="329" r:id="rId12"/>
    <p:sldId id="366" r:id="rId13"/>
    <p:sldId id="317" r:id="rId14"/>
    <p:sldId id="284" r:id="rId15"/>
    <p:sldId id="365" r:id="rId16"/>
    <p:sldId id="379" r:id="rId17"/>
    <p:sldId id="374" r:id="rId18"/>
    <p:sldId id="348" r:id="rId19"/>
    <p:sldId id="323" r:id="rId20"/>
    <p:sldId id="349" r:id="rId21"/>
    <p:sldId id="259" r:id="rId22"/>
    <p:sldId id="281" r:id="rId23"/>
    <p:sldId id="393" r:id="rId24"/>
    <p:sldId id="262" r:id="rId25"/>
    <p:sldId id="263" r:id="rId26"/>
    <p:sldId id="381" r:id="rId27"/>
    <p:sldId id="382" r:id="rId28"/>
    <p:sldId id="383" r:id="rId29"/>
    <p:sldId id="392" r:id="rId30"/>
    <p:sldId id="391" r:id="rId31"/>
    <p:sldId id="264" r:id="rId32"/>
    <p:sldId id="385" r:id="rId33"/>
    <p:sldId id="395" r:id="rId34"/>
    <p:sldId id="351" r:id="rId35"/>
    <p:sldId id="265" r:id="rId36"/>
    <p:sldId id="352" r:id="rId37"/>
    <p:sldId id="283" r:id="rId38"/>
    <p:sldId id="364" r:id="rId39"/>
    <p:sldId id="353" r:id="rId40"/>
    <p:sldId id="373" r:id="rId41"/>
    <p:sldId id="310" r:id="rId42"/>
    <p:sldId id="268" r:id="rId43"/>
    <p:sldId id="356" r:id="rId44"/>
    <p:sldId id="267" r:id="rId45"/>
    <p:sldId id="357" r:id="rId46"/>
    <p:sldId id="386" r:id="rId47"/>
    <p:sldId id="387" r:id="rId48"/>
    <p:sldId id="388" r:id="rId49"/>
    <p:sldId id="358" r:id="rId50"/>
    <p:sldId id="389" r:id="rId51"/>
    <p:sldId id="390" r:id="rId52"/>
    <p:sldId id="319" r:id="rId53"/>
    <p:sldId id="331" r:id="rId54"/>
    <p:sldId id="318" r:id="rId55"/>
    <p:sldId id="320" r:id="rId56"/>
    <p:sldId id="321" r:id="rId57"/>
    <p:sldId id="359" r:id="rId58"/>
    <p:sldId id="394" r:id="rId59"/>
    <p:sldId id="273" r:id="rId60"/>
    <p:sldId id="367" r:id="rId61"/>
    <p:sldId id="274" r:id="rId62"/>
    <p:sldId id="362" r:id="rId63"/>
    <p:sldId id="275" r:id="rId64"/>
    <p:sldId id="370" r:id="rId65"/>
    <p:sldId id="368" r:id="rId66"/>
    <p:sldId id="277" r:id="rId67"/>
    <p:sldId id="363" r:id="rId68"/>
    <p:sldId id="325" r:id="rId69"/>
  </p:sldIdLst>
  <p:sldSz cx="13716000" cy="6858000"/>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allHillebrand" initials="R" lastIdx="1" clrIdx="0">
    <p:extLst>
      <p:ext uri="{19B8F6BF-5375-455C-9EA6-DF929625EA0E}">
        <p15:presenceInfo xmlns:p15="http://schemas.microsoft.com/office/powerpoint/2012/main" userId="RandallHillebra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5E90B"/>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5141" autoAdjust="0"/>
  </p:normalViewPr>
  <p:slideViewPr>
    <p:cSldViewPr snapToGrid="0">
      <p:cViewPr varScale="1">
        <p:scale>
          <a:sx n="92" d="100"/>
          <a:sy n="92" d="100"/>
        </p:scale>
        <p:origin x="4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6240" y="0"/>
            <a:ext cx="4036007" cy="344488"/>
          </a:xfrm>
          <a:prstGeom prst="rect">
            <a:avLst/>
          </a:prstGeom>
        </p:spPr>
        <p:txBody>
          <a:bodyPr vert="horz" lIns="91440" tIns="45720" rIns="91440" bIns="45720" rtlCol="0"/>
          <a:lstStyle>
            <a:lvl1pPr algn="r">
              <a:defRPr sz="1200"/>
            </a:lvl1pPr>
          </a:lstStyle>
          <a:p>
            <a:fld id="{6211BA4A-CE21-4A32-B7C0-D334362AFE98}" type="datetimeFigureOut">
              <a:rPr lang="en-US" smtClean="0"/>
              <a:t>4/28/21</a:t>
            </a:fld>
            <a:endParaRPr lang="en-US" dirty="0"/>
          </a:p>
        </p:txBody>
      </p:sp>
      <p:sp>
        <p:nvSpPr>
          <p:cNvPr id="4" name="Slide Image Placeholder 3"/>
          <p:cNvSpPr>
            <a:spLocks noGrp="1" noRot="1" noChangeAspect="1"/>
          </p:cNvSpPr>
          <p:nvPr>
            <p:ph type="sldImg" idx="2"/>
          </p:nvPr>
        </p:nvSpPr>
        <p:spPr>
          <a:xfrm>
            <a:off x="2343150" y="857250"/>
            <a:ext cx="4627563"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387" y="3300415"/>
            <a:ext cx="745109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5"/>
            <a:ext cx="4036007"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6240" y="6513515"/>
            <a:ext cx="4036007" cy="344487"/>
          </a:xfrm>
          <a:prstGeom prst="rect">
            <a:avLst/>
          </a:prstGeom>
        </p:spPr>
        <p:txBody>
          <a:bodyPr vert="horz" lIns="91440" tIns="45720" rIns="91440" bIns="45720" rtlCol="0" anchor="b"/>
          <a:lstStyle>
            <a:lvl1pPr algn="r">
              <a:defRPr sz="1200"/>
            </a:lvl1pPr>
          </a:lstStyle>
          <a:p>
            <a:fld id="{08EF9B34-7C3E-40A3-9E55-C8F832F5C48D}" type="slidenum">
              <a:rPr lang="en-US" smtClean="0"/>
              <a:t>‹#›</a:t>
            </a:fld>
            <a:endParaRPr lang="en-US" dirty="0"/>
          </a:p>
        </p:txBody>
      </p:sp>
    </p:spTree>
    <p:extLst>
      <p:ext uri="{BB962C8B-B14F-4D97-AF65-F5344CB8AC3E}">
        <p14:creationId xmlns:p14="http://schemas.microsoft.com/office/powerpoint/2010/main" val="315660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F9B34-7C3E-40A3-9E55-C8F832F5C48D}" type="slidenum">
              <a:rPr lang="en-US" smtClean="0"/>
              <a:t>1</a:t>
            </a:fld>
            <a:endParaRPr lang="en-US" dirty="0"/>
          </a:p>
        </p:txBody>
      </p:sp>
    </p:spTree>
    <p:extLst>
      <p:ext uri="{BB962C8B-B14F-4D97-AF65-F5344CB8AC3E}">
        <p14:creationId xmlns:p14="http://schemas.microsoft.com/office/powerpoint/2010/main" val="27598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10</a:t>
            </a:fld>
            <a:endParaRPr lang="en-US" dirty="0"/>
          </a:p>
        </p:txBody>
      </p:sp>
    </p:spTree>
    <p:extLst>
      <p:ext uri="{BB962C8B-B14F-4D97-AF65-F5344CB8AC3E}">
        <p14:creationId xmlns:p14="http://schemas.microsoft.com/office/powerpoint/2010/main" val="339159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11</a:t>
            </a:fld>
            <a:endParaRPr lang="en-US" dirty="0"/>
          </a:p>
        </p:txBody>
      </p:sp>
    </p:spTree>
    <p:extLst>
      <p:ext uri="{BB962C8B-B14F-4D97-AF65-F5344CB8AC3E}">
        <p14:creationId xmlns:p14="http://schemas.microsoft.com/office/powerpoint/2010/main" val="350263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12</a:t>
            </a:fld>
            <a:endParaRPr lang="en-US" dirty="0"/>
          </a:p>
        </p:txBody>
      </p:sp>
    </p:spTree>
    <p:extLst>
      <p:ext uri="{BB962C8B-B14F-4D97-AF65-F5344CB8AC3E}">
        <p14:creationId xmlns:p14="http://schemas.microsoft.com/office/powerpoint/2010/main" val="1334928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13</a:t>
            </a:fld>
            <a:endParaRPr lang="en-US" dirty="0"/>
          </a:p>
        </p:txBody>
      </p:sp>
    </p:spTree>
    <p:extLst>
      <p:ext uri="{BB962C8B-B14F-4D97-AF65-F5344CB8AC3E}">
        <p14:creationId xmlns:p14="http://schemas.microsoft.com/office/powerpoint/2010/main" val="230218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14</a:t>
            </a:fld>
            <a:endParaRPr lang="en-US" dirty="0"/>
          </a:p>
        </p:txBody>
      </p:sp>
    </p:spTree>
    <p:extLst>
      <p:ext uri="{BB962C8B-B14F-4D97-AF65-F5344CB8AC3E}">
        <p14:creationId xmlns:p14="http://schemas.microsoft.com/office/powerpoint/2010/main" val="266209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15</a:t>
            </a:fld>
            <a:endParaRPr lang="en-US" dirty="0"/>
          </a:p>
        </p:txBody>
      </p:sp>
    </p:spTree>
    <p:extLst>
      <p:ext uri="{BB962C8B-B14F-4D97-AF65-F5344CB8AC3E}">
        <p14:creationId xmlns:p14="http://schemas.microsoft.com/office/powerpoint/2010/main" val="39651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16</a:t>
            </a:fld>
            <a:endParaRPr lang="en-US" dirty="0"/>
          </a:p>
        </p:txBody>
      </p:sp>
    </p:spTree>
    <p:extLst>
      <p:ext uri="{BB962C8B-B14F-4D97-AF65-F5344CB8AC3E}">
        <p14:creationId xmlns:p14="http://schemas.microsoft.com/office/powerpoint/2010/main" val="162009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17</a:t>
            </a:fld>
            <a:endParaRPr lang="en-US" dirty="0"/>
          </a:p>
        </p:txBody>
      </p:sp>
    </p:spTree>
    <p:extLst>
      <p:ext uri="{BB962C8B-B14F-4D97-AF65-F5344CB8AC3E}">
        <p14:creationId xmlns:p14="http://schemas.microsoft.com/office/powerpoint/2010/main" val="105138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18</a:t>
            </a:fld>
            <a:endParaRPr lang="en-US" dirty="0"/>
          </a:p>
        </p:txBody>
      </p:sp>
    </p:spTree>
    <p:extLst>
      <p:ext uri="{BB962C8B-B14F-4D97-AF65-F5344CB8AC3E}">
        <p14:creationId xmlns:p14="http://schemas.microsoft.com/office/powerpoint/2010/main" val="162169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19</a:t>
            </a:fld>
            <a:endParaRPr lang="en-US" dirty="0"/>
          </a:p>
        </p:txBody>
      </p:sp>
    </p:spTree>
    <p:extLst>
      <p:ext uri="{BB962C8B-B14F-4D97-AF65-F5344CB8AC3E}">
        <p14:creationId xmlns:p14="http://schemas.microsoft.com/office/powerpoint/2010/main" val="27806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a:t>
            </a:fld>
            <a:endParaRPr lang="en-US" dirty="0"/>
          </a:p>
        </p:txBody>
      </p:sp>
    </p:spTree>
    <p:extLst>
      <p:ext uri="{BB962C8B-B14F-4D97-AF65-F5344CB8AC3E}">
        <p14:creationId xmlns:p14="http://schemas.microsoft.com/office/powerpoint/2010/main" val="1228323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20</a:t>
            </a:fld>
            <a:endParaRPr lang="en-US" dirty="0"/>
          </a:p>
        </p:txBody>
      </p:sp>
    </p:spTree>
    <p:extLst>
      <p:ext uri="{BB962C8B-B14F-4D97-AF65-F5344CB8AC3E}">
        <p14:creationId xmlns:p14="http://schemas.microsoft.com/office/powerpoint/2010/main" val="199390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21</a:t>
            </a:fld>
            <a:endParaRPr lang="en-US" dirty="0"/>
          </a:p>
        </p:txBody>
      </p:sp>
    </p:spTree>
    <p:extLst>
      <p:ext uri="{BB962C8B-B14F-4D97-AF65-F5344CB8AC3E}">
        <p14:creationId xmlns:p14="http://schemas.microsoft.com/office/powerpoint/2010/main" val="1013289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22</a:t>
            </a:fld>
            <a:endParaRPr lang="en-US" dirty="0"/>
          </a:p>
        </p:txBody>
      </p:sp>
    </p:spTree>
    <p:extLst>
      <p:ext uri="{BB962C8B-B14F-4D97-AF65-F5344CB8AC3E}">
        <p14:creationId xmlns:p14="http://schemas.microsoft.com/office/powerpoint/2010/main" val="273542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24</a:t>
            </a:fld>
            <a:endParaRPr lang="en-US" dirty="0"/>
          </a:p>
        </p:txBody>
      </p:sp>
    </p:spTree>
    <p:extLst>
      <p:ext uri="{BB962C8B-B14F-4D97-AF65-F5344CB8AC3E}">
        <p14:creationId xmlns:p14="http://schemas.microsoft.com/office/powerpoint/2010/main" val="2286870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25</a:t>
            </a:fld>
            <a:endParaRPr lang="en-US" dirty="0"/>
          </a:p>
        </p:txBody>
      </p:sp>
    </p:spTree>
    <p:extLst>
      <p:ext uri="{BB962C8B-B14F-4D97-AF65-F5344CB8AC3E}">
        <p14:creationId xmlns:p14="http://schemas.microsoft.com/office/powerpoint/2010/main" val="103572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26</a:t>
            </a:fld>
            <a:endParaRPr lang="en-US" dirty="0"/>
          </a:p>
        </p:txBody>
      </p:sp>
    </p:spTree>
    <p:extLst>
      <p:ext uri="{BB962C8B-B14F-4D97-AF65-F5344CB8AC3E}">
        <p14:creationId xmlns:p14="http://schemas.microsoft.com/office/powerpoint/2010/main" val="142126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27</a:t>
            </a:fld>
            <a:endParaRPr lang="en-US" dirty="0"/>
          </a:p>
        </p:txBody>
      </p:sp>
    </p:spTree>
    <p:extLst>
      <p:ext uri="{BB962C8B-B14F-4D97-AF65-F5344CB8AC3E}">
        <p14:creationId xmlns:p14="http://schemas.microsoft.com/office/powerpoint/2010/main" val="1624379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28</a:t>
            </a:fld>
            <a:endParaRPr lang="en-US" dirty="0"/>
          </a:p>
        </p:txBody>
      </p:sp>
    </p:spTree>
    <p:extLst>
      <p:ext uri="{BB962C8B-B14F-4D97-AF65-F5344CB8AC3E}">
        <p14:creationId xmlns:p14="http://schemas.microsoft.com/office/powerpoint/2010/main" val="1466820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F9B34-7C3E-40A3-9E55-C8F832F5C48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07299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7880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a:t>
            </a:fld>
            <a:endParaRPr lang="en-US" dirty="0"/>
          </a:p>
        </p:txBody>
      </p:sp>
    </p:spTree>
    <p:extLst>
      <p:ext uri="{BB962C8B-B14F-4D97-AF65-F5344CB8AC3E}">
        <p14:creationId xmlns:p14="http://schemas.microsoft.com/office/powerpoint/2010/main" val="3136082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31</a:t>
            </a:fld>
            <a:endParaRPr lang="en-US" dirty="0"/>
          </a:p>
        </p:txBody>
      </p:sp>
    </p:spTree>
    <p:extLst>
      <p:ext uri="{BB962C8B-B14F-4D97-AF65-F5344CB8AC3E}">
        <p14:creationId xmlns:p14="http://schemas.microsoft.com/office/powerpoint/2010/main" val="916236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32</a:t>
            </a:fld>
            <a:endParaRPr lang="en-US" dirty="0"/>
          </a:p>
        </p:txBody>
      </p:sp>
    </p:spTree>
    <p:extLst>
      <p:ext uri="{BB962C8B-B14F-4D97-AF65-F5344CB8AC3E}">
        <p14:creationId xmlns:p14="http://schemas.microsoft.com/office/powerpoint/2010/main" val="1260408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34</a:t>
            </a:fld>
            <a:endParaRPr lang="en-US" dirty="0"/>
          </a:p>
        </p:txBody>
      </p:sp>
    </p:spTree>
    <p:extLst>
      <p:ext uri="{BB962C8B-B14F-4D97-AF65-F5344CB8AC3E}">
        <p14:creationId xmlns:p14="http://schemas.microsoft.com/office/powerpoint/2010/main" val="730780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35</a:t>
            </a:fld>
            <a:endParaRPr lang="en-US" dirty="0"/>
          </a:p>
        </p:txBody>
      </p:sp>
    </p:spTree>
    <p:extLst>
      <p:ext uri="{BB962C8B-B14F-4D97-AF65-F5344CB8AC3E}">
        <p14:creationId xmlns:p14="http://schemas.microsoft.com/office/powerpoint/2010/main" val="1042281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36</a:t>
            </a:fld>
            <a:endParaRPr lang="en-US" dirty="0"/>
          </a:p>
        </p:txBody>
      </p:sp>
    </p:spTree>
    <p:extLst>
      <p:ext uri="{BB962C8B-B14F-4D97-AF65-F5344CB8AC3E}">
        <p14:creationId xmlns:p14="http://schemas.microsoft.com/office/powerpoint/2010/main" val="19855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37</a:t>
            </a:fld>
            <a:endParaRPr lang="en-US" dirty="0"/>
          </a:p>
        </p:txBody>
      </p:sp>
    </p:spTree>
    <p:extLst>
      <p:ext uri="{BB962C8B-B14F-4D97-AF65-F5344CB8AC3E}">
        <p14:creationId xmlns:p14="http://schemas.microsoft.com/office/powerpoint/2010/main" val="4190153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38</a:t>
            </a:fld>
            <a:endParaRPr lang="en-US" dirty="0"/>
          </a:p>
        </p:txBody>
      </p:sp>
    </p:spTree>
    <p:extLst>
      <p:ext uri="{BB962C8B-B14F-4D97-AF65-F5344CB8AC3E}">
        <p14:creationId xmlns:p14="http://schemas.microsoft.com/office/powerpoint/2010/main" val="1935708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39</a:t>
            </a:fld>
            <a:endParaRPr lang="en-US" dirty="0"/>
          </a:p>
        </p:txBody>
      </p:sp>
    </p:spTree>
    <p:extLst>
      <p:ext uri="{BB962C8B-B14F-4D97-AF65-F5344CB8AC3E}">
        <p14:creationId xmlns:p14="http://schemas.microsoft.com/office/powerpoint/2010/main" val="2802892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41</a:t>
            </a:fld>
            <a:endParaRPr lang="en-US" dirty="0"/>
          </a:p>
        </p:txBody>
      </p:sp>
    </p:spTree>
    <p:extLst>
      <p:ext uri="{BB962C8B-B14F-4D97-AF65-F5344CB8AC3E}">
        <p14:creationId xmlns:p14="http://schemas.microsoft.com/office/powerpoint/2010/main" val="3995490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42</a:t>
            </a:fld>
            <a:endParaRPr lang="en-US" dirty="0"/>
          </a:p>
        </p:txBody>
      </p:sp>
    </p:spTree>
    <p:extLst>
      <p:ext uri="{BB962C8B-B14F-4D97-AF65-F5344CB8AC3E}">
        <p14:creationId xmlns:p14="http://schemas.microsoft.com/office/powerpoint/2010/main" val="304132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a:t>
            </a:fld>
            <a:endParaRPr lang="en-US" dirty="0"/>
          </a:p>
        </p:txBody>
      </p:sp>
    </p:spTree>
    <p:extLst>
      <p:ext uri="{BB962C8B-B14F-4D97-AF65-F5344CB8AC3E}">
        <p14:creationId xmlns:p14="http://schemas.microsoft.com/office/powerpoint/2010/main" val="198681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43</a:t>
            </a:fld>
            <a:endParaRPr lang="en-US" dirty="0"/>
          </a:p>
        </p:txBody>
      </p:sp>
    </p:spTree>
    <p:extLst>
      <p:ext uri="{BB962C8B-B14F-4D97-AF65-F5344CB8AC3E}">
        <p14:creationId xmlns:p14="http://schemas.microsoft.com/office/powerpoint/2010/main" val="3938194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44</a:t>
            </a:fld>
            <a:endParaRPr lang="en-US" dirty="0"/>
          </a:p>
        </p:txBody>
      </p:sp>
    </p:spTree>
    <p:extLst>
      <p:ext uri="{BB962C8B-B14F-4D97-AF65-F5344CB8AC3E}">
        <p14:creationId xmlns:p14="http://schemas.microsoft.com/office/powerpoint/2010/main" val="92553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45</a:t>
            </a:fld>
            <a:endParaRPr lang="en-US" dirty="0"/>
          </a:p>
        </p:txBody>
      </p:sp>
    </p:spTree>
    <p:extLst>
      <p:ext uri="{BB962C8B-B14F-4D97-AF65-F5344CB8AC3E}">
        <p14:creationId xmlns:p14="http://schemas.microsoft.com/office/powerpoint/2010/main" val="3618785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46</a:t>
            </a:fld>
            <a:endParaRPr lang="en-US" dirty="0"/>
          </a:p>
        </p:txBody>
      </p:sp>
    </p:spTree>
    <p:extLst>
      <p:ext uri="{BB962C8B-B14F-4D97-AF65-F5344CB8AC3E}">
        <p14:creationId xmlns:p14="http://schemas.microsoft.com/office/powerpoint/2010/main" val="1450836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47</a:t>
            </a:fld>
            <a:endParaRPr lang="en-US" dirty="0"/>
          </a:p>
        </p:txBody>
      </p:sp>
    </p:spTree>
    <p:extLst>
      <p:ext uri="{BB962C8B-B14F-4D97-AF65-F5344CB8AC3E}">
        <p14:creationId xmlns:p14="http://schemas.microsoft.com/office/powerpoint/2010/main" val="732385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48</a:t>
            </a:fld>
            <a:endParaRPr lang="en-US" dirty="0"/>
          </a:p>
        </p:txBody>
      </p:sp>
    </p:spTree>
    <p:extLst>
      <p:ext uri="{BB962C8B-B14F-4D97-AF65-F5344CB8AC3E}">
        <p14:creationId xmlns:p14="http://schemas.microsoft.com/office/powerpoint/2010/main" val="1248739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49</a:t>
            </a:fld>
            <a:endParaRPr lang="en-US" dirty="0"/>
          </a:p>
        </p:txBody>
      </p:sp>
    </p:spTree>
    <p:extLst>
      <p:ext uri="{BB962C8B-B14F-4D97-AF65-F5344CB8AC3E}">
        <p14:creationId xmlns:p14="http://schemas.microsoft.com/office/powerpoint/2010/main" val="947710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50</a:t>
            </a:fld>
            <a:endParaRPr lang="en-US" dirty="0"/>
          </a:p>
        </p:txBody>
      </p:sp>
    </p:spTree>
    <p:extLst>
      <p:ext uri="{BB962C8B-B14F-4D97-AF65-F5344CB8AC3E}">
        <p14:creationId xmlns:p14="http://schemas.microsoft.com/office/powerpoint/2010/main" val="728046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51</a:t>
            </a:fld>
            <a:endParaRPr lang="en-US" dirty="0"/>
          </a:p>
        </p:txBody>
      </p:sp>
    </p:spTree>
    <p:extLst>
      <p:ext uri="{BB962C8B-B14F-4D97-AF65-F5344CB8AC3E}">
        <p14:creationId xmlns:p14="http://schemas.microsoft.com/office/powerpoint/2010/main" val="3470740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52</a:t>
            </a:fld>
            <a:endParaRPr lang="en-US" dirty="0"/>
          </a:p>
        </p:txBody>
      </p:sp>
    </p:spTree>
    <p:extLst>
      <p:ext uri="{BB962C8B-B14F-4D97-AF65-F5344CB8AC3E}">
        <p14:creationId xmlns:p14="http://schemas.microsoft.com/office/powerpoint/2010/main" val="347770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a:t>
            </a:fld>
            <a:endParaRPr lang="en-US" dirty="0"/>
          </a:p>
        </p:txBody>
      </p:sp>
    </p:spTree>
    <p:extLst>
      <p:ext uri="{BB962C8B-B14F-4D97-AF65-F5344CB8AC3E}">
        <p14:creationId xmlns:p14="http://schemas.microsoft.com/office/powerpoint/2010/main" val="997021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53</a:t>
            </a:fld>
            <a:endParaRPr lang="en-US" dirty="0"/>
          </a:p>
        </p:txBody>
      </p:sp>
    </p:spTree>
    <p:extLst>
      <p:ext uri="{BB962C8B-B14F-4D97-AF65-F5344CB8AC3E}">
        <p14:creationId xmlns:p14="http://schemas.microsoft.com/office/powerpoint/2010/main" val="1025574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54</a:t>
            </a:fld>
            <a:endParaRPr lang="en-US" dirty="0"/>
          </a:p>
        </p:txBody>
      </p:sp>
    </p:spTree>
    <p:extLst>
      <p:ext uri="{BB962C8B-B14F-4D97-AF65-F5344CB8AC3E}">
        <p14:creationId xmlns:p14="http://schemas.microsoft.com/office/powerpoint/2010/main" val="3848328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55</a:t>
            </a:fld>
            <a:endParaRPr lang="en-US" dirty="0"/>
          </a:p>
        </p:txBody>
      </p:sp>
    </p:spTree>
    <p:extLst>
      <p:ext uri="{BB962C8B-B14F-4D97-AF65-F5344CB8AC3E}">
        <p14:creationId xmlns:p14="http://schemas.microsoft.com/office/powerpoint/2010/main" val="3838542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56</a:t>
            </a:fld>
            <a:endParaRPr lang="en-US" dirty="0"/>
          </a:p>
        </p:txBody>
      </p:sp>
    </p:spTree>
    <p:extLst>
      <p:ext uri="{BB962C8B-B14F-4D97-AF65-F5344CB8AC3E}">
        <p14:creationId xmlns:p14="http://schemas.microsoft.com/office/powerpoint/2010/main" val="7114706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57</a:t>
            </a:fld>
            <a:endParaRPr lang="en-US" dirty="0"/>
          </a:p>
        </p:txBody>
      </p:sp>
    </p:spTree>
    <p:extLst>
      <p:ext uri="{BB962C8B-B14F-4D97-AF65-F5344CB8AC3E}">
        <p14:creationId xmlns:p14="http://schemas.microsoft.com/office/powerpoint/2010/main" val="974898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59</a:t>
            </a:fld>
            <a:endParaRPr lang="en-US" dirty="0"/>
          </a:p>
        </p:txBody>
      </p:sp>
    </p:spTree>
    <p:extLst>
      <p:ext uri="{BB962C8B-B14F-4D97-AF65-F5344CB8AC3E}">
        <p14:creationId xmlns:p14="http://schemas.microsoft.com/office/powerpoint/2010/main" val="1450256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60</a:t>
            </a:fld>
            <a:endParaRPr lang="en-US" dirty="0"/>
          </a:p>
        </p:txBody>
      </p:sp>
    </p:spTree>
    <p:extLst>
      <p:ext uri="{BB962C8B-B14F-4D97-AF65-F5344CB8AC3E}">
        <p14:creationId xmlns:p14="http://schemas.microsoft.com/office/powerpoint/2010/main" val="12979529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61</a:t>
            </a:fld>
            <a:endParaRPr lang="en-US" dirty="0"/>
          </a:p>
        </p:txBody>
      </p:sp>
    </p:spTree>
    <p:extLst>
      <p:ext uri="{BB962C8B-B14F-4D97-AF65-F5344CB8AC3E}">
        <p14:creationId xmlns:p14="http://schemas.microsoft.com/office/powerpoint/2010/main" val="2141506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62</a:t>
            </a:fld>
            <a:endParaRPr lang="en-US" dirty="0"/>
          </a:p>
        </p:txBody>
      </p:sp>
    </p:spTree>
    <p:extLst>
      <p:ext uri="{BB962C8B-B14F-4D97-AF65-F5344CB8AC3E}">
        <p14:creationId xmlns:p14="http://schemas.microsoft.com/office/powerpoint/2010/main" val="6855938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63</a:t>
            </a:fld>
            <a:endParaRPr lang="en-US" dirty="0"/>
          </a:p>
        </p:txBody>
      </p:sp>
    </p:spTree>
    <p:extLst>
      <p:ext uri="{BB962C8B-B14F-4D97-AF65-F5344CB8AC3E}">
        <p14:creationId xmlns:p14="http://schemas.microsoft.com/office/powerpoint/2010/main" val="70925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a:t>
            </a:fld>
            <a:endParaRPr lang="en-US" dirty="0"/>
          </a:p>
        </p:txBody>
      </p:sp>
    </p:spTree>
    <p:extLst>
      <p:ext uri="{BB962C8B-B14F-4D97-AF65-F5344CB8AC3E}">
        <p14:creationId xmlns:p14="http://schemas.microsoft.com/office/powerpoint/2010/main" val="2702894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64</a:t>
            </a:fld>
            <a:endParaRPr lang="en-US" dirty="0"/>
          </a:p>
        </p:txBody>
      </p:sp>
    </p:spTree>
    <p:extLst>
      <p:ext uri="{BB962C8B-B14F-4D97-AF65-F5344CB8AC3E}">
        <p14:creationId xmlns:p14="http://schemas.microsoft.com/office/powerpoint/2010/main" val="9129770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65</a:t>
            </a:fld>
            <a:endParaRPr lang="en-US" dirty="0"/>
          </a:p>
        </p:txBody>
      </p:sp>
    </p:spTree>
    <p:extLst>
      <p:ext uri="{BB962C8B-B14F-4D97-AF65-F5344CB8AC3E}">
        <p14:creationId xmlns:p14="http://schemas.microsoft.com/office/powerpoint/2010/main" val="4144378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66</a:t>
            </a:fld>
            <a:endParaRPr lang="en-US" dirty="0"/>
          </a:p>
        </p:txBody>
      </p:sp>
    </p:spTree>
    <p:extLst>
      <p:ext uri="{BB962C8B-B14F-4D97-AF65-F5344CB8AC3E}">
        <p14:creationId xmlns:p14="http://schemas.microsoft.com/office/powerpoint/2010/main" val="220675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F9B34-7C3E-40A3-9E55-C8F832F5C48D}" type="slidenum">
              <a:rPr lang="en-US" smtClean="0"/>
              <a:t>67</a:t>
            </a:fld>
            <a:endParaRPr lang="en-US" dirty="0"/>
          </a:p>
        </p:txBody>
      </p:sp>
    </p:spTree>
    <p:extLst>
      <p:ext uri="{BB962C8B-B14F-4D97-AF65-F5344CB8AC3E}">
        <p14:creationId xmlns:p14="http://schemas.microsoft.com/office/powerpoint/2010/main" val="1991354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68</a:t>
            </a:fld>
            <a:endParaRPr lang="en-US" dirty="0"/>
          </a:p>
        </p:txBody>
      </p:sp>
    </p:spTree>
    <p:extLst>
      <p:ext uri="{BB962C8B-B14F-4D97-AF65-F5344CB8AC3E}">
        <p14:creationId xmlns:p14="http://schemas.microsoft.com/office/powerpoint/2010/main" val="108235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7</a:t>
            </a:fld>
            <a:endParaRPr lang="en-US" dirty="0"/>
          </a:p>
        </p:txBody>
      </p:sp>
    </p:spTree>
    <p:extLst>
      <p:ext uri="{BB962C8B-B14F-4D97-AF65-F5344CB8AC3E}">
        <p14:creationId xmlns:p14="http://schemas.microsoft.com/office/powerpoint/2010/main" val="229527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8</a:t>
            </a:fld>
            <a:endParaRPr lang="en-US" dirty="0"/>
          </a:p>
        </p:txBody>
      </p:sp>
    </p:spTree>
    <p:extLst>
      <p:ext uri="{BB962C8B-B14F-4D97-AF65-F5344CB8AC3E}">
        <p14:creationId xmlns:p14="http://schemas.microsoft.com/office/powerpoint/2010/main" val="29956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F9B34-7C3E-40A3-9E55-C8F832F5C48D}" type="slidenum">
              <a:rPr lang="en-US" smtClean="0"/>
              <a:t>9</a:t>
            </a:fld>
            <a:endParaRPr lang="en-US" dirty="0"/>
          </a:p>
        </p:txBody>
      </p:sp>
    </p:spTree>
    <p:extLst>
      <p:ext uri="{BB962C8B-B14F-4D97-AF65-F5344CB8AC3E}">
        <p14:creationId xmlns:p14="http://schemas.microsoft.com/office/powerpoint/2010/main" val="146160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122363"/>
            <a:ext cx="10287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14500" y="3602038"/>
            <a:ext cx="10287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FE2BCD-2698-4F86-AB6F-9EFED1B6D0E0}"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87719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E2BCD-2698-4F86-AB6F-9EFED1B6D0E0}"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336836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365125"/>
            <a:ext cx="2957513"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5" y="365125"/>
            <a:ext cx="870108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E2BCD-2698-4F86-AB6F-9EFED1B6D0E0}"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128509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E2BCD-2698-4F86-AB6F-9EFED1B6D0E0}"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22271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1709739"/>
            <a:ext cx="1183005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935831" y="4589464"/>
            <a:ext cx="11830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E2BCD-2698-4F86-AB6F-9EFED1B6D0E0}" type="datetimeFigureOut">
              <a:rPr lang="en-US" smtClean="0"/>
              <a:t>4/28/21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57232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825625"/>
            <a:ext cx="5829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1825625"/>
            <a:ext cx="5829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E2BCD-2698-4F86-AB6F-9EFED1B6D0E0}"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27646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365126"/>
            <a:ext cx="1183005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2" y="1681163"/>
            <a:ext cx="58025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4762" y="2505075"/>
            <a:ext cx="580251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5" y="1681163"/>
            <a:ext cx="5831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43725" y="2505075"/>
            <a:ext cx="58310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FE2BCD-2698-4F86-AB6F-9EFED1B6D0E0}" type="datetimeFigureOut">
              <a:rPr lang="en-US" smtClean="0"/>
              <a:t>4/28/21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205087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FE2BCD-2698-4F86-AB6F-9EFED1B6D0E0}" type="datetimeFigureOut">
              <a:rPr lang="en-US" smtClean="0"/>
              <a:t>4/28/21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258844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E2BCD-2698-4F86-AB6F-9EFED1B6D0E0}" type="datetimeFigureOut">
              <a:rPr lang="en-US" smtClean="0"/>
              <a:t>4/28/21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11154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457200"/>
            <a:ext cx="442376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831087" y="987426"/>
            <a:ext cx="6943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E2BCD-2698-4F86-AB6F-9EFED1B6D0E0}"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43942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457200"/>
            <a:ext cx="4423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987426"/>
            <a:ext cx="694372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44762" y="2057400"/>
            <a:ext cx="4423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E2BCD-2698-4F86-AB6F-9EFED1B6D0E0}" type="datetimeFigureOut">
              <a:rPr lang="en-US" smtClean="0"/>
              <a:t>4/28/21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505E1D-C8AC-450A-978A-8BB81D96D01B}" type="slidenum">
              <a:rPr lang="en-US" smtClean="0"/>
              <a:t>‹#›</a:t>
            </a:fld>
            <a:endParaRPr lang="en-US" dirty="0"/>
          </a:p>
        </p:txBody>
      </p:sp>
    </p:spTree>
    <p:extLst>
      <p:ext uri="{BB962C8B-B14F-4D97-AF65-F5344CB8AC3E}">
        <p14:creationId xmlns:p14="http://schemas.microsoft.com/office/powerpoint/2010/main" val="6291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365126"/>
            <a:ext cx="118300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1825625"/>
            <a:ext cx="118300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6356351"/>
            <a:ext cx="30861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E2BCD-2698-4F86-AB6F-9EFED1B6D0E0}" type="datetimeFigureOut">
              <a:rPr lang="en-US" smtClean="0"/>
              <a:t>4/28/21</a:t>
            </a:fld>
            <a:endParaRPr lang="en-US" dirty="0"/>
          </a:p>
        </p:txBody>
      </p:sp>
      <p:sp>
        <p:nvSpPr>
          <p:cNvPr id="5" name="Footer Placeholder 4"/>
          <p:cNvSpPr>
            <a:spLocks noGrp="1"/>
          </p:cNvSpPr>
          <p:nvPr>
            <p:ph type="ftr" sz="quarter" idx="3"/>
          </p:nvPr>
        </p:nvSpPr>
        <p:spPr>
          <a:xfrm>
            <a:off x="4543425" y="6356351"/>
            <a:ext cx="4629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686925" y="6356351"/>
            <a:ext cx="30861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5E1D-C8AC-450A-978A-8BB81D96D01B}" type="slidenum">
              <a:rPr lang="en-US" smtClean="0"/>
              <a:t>‹#›</a:t>
            </a:fld>
            <a:endParaRPr lang="en-US" dirty="0"/>
          </a:p>
        </p:txBody>
      </p:sp>
    </p:spTree>
    <p:extLst>
      <p:ext uri="{BB962C8B-B14F-4D97-AF65-F5344CB8AC3E}">
        <p14:creationId xmlns:p14="http://schemas.microsoft.com/office/powerpoint/2010/main" val="4008669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reasons.org/articles/articles/fulfilled-prophecy-evidence-for-the-reliability-of-the-bibl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inplainsite.org/html/imam_mahdi.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0" cy="6858001"/>
          </a:xfrm>
          <a:prstGeom prst="rect">
            <a:avLst/>
          </a:prstGeom>
        </p:spPr>
      </p:pic>
      <p:sp>
        <p:nvSpPr>
          <p:cNvPr id="2" name="Title 1"/>
          <p:cNvSpPr>
            <a:spLocks noGrp="1"/>
          </p:cNvSpPr>
          <p:nvPr>
            <p:ph type="ctrTitle"/>
          </p:nvPr>
        </p:nvSpPr>
        <p:spPr>
          <a:xfrm>
            <a:off x="449225" y="0"/>
            <a:ext cx="6228021" cy="1616150"/>
          </a:xfrm>
        </p:spPr>
        <p:txBody>
          <a:bodyPr>
            <a:normAutofit/>
          </a:bodyPr>
          <a:lstStyle/>
          <a:p>
            <a:r>
              <a:rPr lang="en-US" sz="8800" b="1" spc="50" dirty="0">
                <a:ln w="0"/>
                <a:solidFill>
                  <a:schemeClr val="bg2"/>
                </a:solidFill>
                <a:effectLst>
                  <a:innerShdw blurRad="63500" dist="50800" dir="13500000">
                    <a:srgbClr val="000000">
                      <a:alpha val="50000"/>
                    </a:srgbClr>
                  </a:innerShdw>
                </a:effectLst>
              </a:rPr>
              <a:t>Eschatology</a:t>
            </a:r>
            <a:endParaRPr lang="en-US" sz="8800" b="1" dirty="0">
              <a:solidFill>
                <a:srgbClr val="0070C0"/>
              </a:solidFill>
            </a:endParaRPr>
          </a:p>
        </p:txBody>
      </p:sp>
      <p:sp>
        <p:nvSpPr>
          <p:cNvPr id="3" name="Subtitle 2"/>
          <p:cNvSpPr>
            <a:spLocks noGrp="1"/>
          </p:cNvSpPr>
          <p:nvPr>
            <p:ph type="subTitle" idx="1"/>
          </p:nvPr>
        </p:nvSpPr>
        <p:spPr>
          <a:xfrm>
            <a:off x="788137" y="1935126"/>
            <a:ext cx="5889109" cy="1169581"/>
          </a:xfrm>
        </p:spPr>
        <p:txBody>
          <a:bodyPr>
            <a:normAutofit fontScale="47500" lnSpcReduction="20000"/>
            <a:scene3d>
              <a:camera prst="orthographicFront"/>
              <a:lightRig rig="soft" dir="t">
                <a:rot lat="0" lon="0" rev="15600000"/>
              </a:lightRig>
            </a:scene3d>
            <a:sp3d extrusionH="57150" prstMaterial="softEdge">
              <a:bevelT w="25400" h="38100"/>
            </a:sp3d>
          </a:bodyPr>
          <a:lstStyle/>
          <a:p>
            <a:endParaRPr lang="en-US" sz="4800" b="1" dirty="0">
              <a:ln/>
              <a:solidFill>
                <a:schemeClr val="accent4"/>
              </a:solidFill>
            </a:endParaRPr>
          </a:p>
          <a:p>
            <a:r>
              <a:rPr lang="en-US" sz="10100" b="1" dirty="0">
                <a:ln/>
                <a:solidFill>
                  <a:schemeClr val="accent4"/>
                </a:solidFill>
              </a:rPr>
              <a:t>What is yet to come!</a:t>
            </a:r>
          </a:p>
        </p:txBody>
      </p:sp>
      <p:sp>
        <p:nvSpPr>
          <p:cNvPr id="4" name="TextBox 3"/>
          <p:cNvSpPr txBox="1"/>
          <p:nvPr/>
        </p:nvSpPr>
        <p:spPr>
          <a:xfrm>
            <a:off x="6220047" y="6209414"/>
            <a:ext cx="4099610" cy="646331"/>
          </a:xfrm>
          <a:prstGeom prst="rect">
            <a:avLst/>
          </a:prstGeom>
          <a:noFill/>
        </p:spPr>
        <p:txBody>
          <a:bodyPr wrap="square" rtlCol="0">
            <a:spAutoFit/>
          </a:bodyPr>
          <a:lstStyle/>
          <a:p>
            <a:pPr algn="ctr"/>
            <a:r>
              <a:rPr lang="en-US" sz="3600" dirty="0">
                <a:solidFill>
                  <a:schemeClr val="bg1"/>
                </a:solidFill>
              </a:rPr>
              <a:t>Randall J. Hillebrand</a:t>
            </a:r>
          </a:p>
        </p:txBody>
      </p:sp>
    </p:spTree>
    <p:extLst>
      <p:ext uri="{BB962C8B-B14F-4D97-AF65-F5344CB8AC3E}">
        <p14:creationId xmlns:p14="http://schemas.microsoft.com/office/powerpoint/2010/main" val="39017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657" y="0"/>
            <a:ext cx="5533772" cy="1325563"/>
          </a:xfrm>
        </p:spPr>
        <p:txBody>
          <a:bodyPr>
            <a:normAutofit fontScale="90000"/>
          </a:bodyPr>
          <a:lstStyle/>
          <a:p>
            <a:pPr algn="ctr"/>
            <a:r>
              <a:rPr lang="en-US" b="1" dirty="0"/>
              <a:t>The 70</a:t>
            </a:r>
            <a:r>
              <a:rPr lang="en-US" b="1" baseline="30000" dirty="0"/>
              <a:t>th</a:t>
            </a:r>
            <a:r>
              <a:rPr lang="en-US" b="1" dirty="0"/>
              <a:t> Week of Daniel</a:t>
            </a:r>
            <a:br>
              <a:rPr lang="en-US" b="1" dirty="0"/>
            </a:br>
            <a:r>
              <a:rPr lang="en-US" sz="3200" b="1" dirty="0"/>
              <a:t>Daniel 9:25-26</a:t>
            </a:r>
            <a:endParaRPr lang="en-US" b="1" dirty="0"/>
          </a:p>
        </p:txBody>
      </p:sp>
      <p:sp>
        <p:nvSpPr>
          <p:cNvPr id="5" name="Rectangle 4"/>
          <p:cNvSpPr/>
          <p:nvPr/>
        </p:nvSpPr>
        <p:spPr>
          <a:xfrm>
            <a:off x="170793" y="1339815"/>
            <a:ext cx="5651938" cy="5078313"/>
          </a:xfrm>
          <a:prstGeom prst="rect">
            <a:avLst/>
          </a:prstGeom>
          <a:solidFill>
            <a:schemeClr val="bg2"/>
          </a:solidFill>
        </p:spPr>
        <p:txBody>
          <a:bodyPr wrap="square">
            <a:spAutoFit/>
          </a:bodyPr>
          <a:lstStyle/>
          <a:p>
            <a:pPr marL="365760" indent="-365760"/>
            <a:r>
              <a:rPr lang="en-US" dirty="0"/>
              <a:t>25  “So you are to know and discern that from the issuing of a decree to restore and rebuild Jerusalem until Messiah the Prince there will be seven weeks and sixty-two weeks; it will be built again, with plaza and moat, even in times of distress.</a:t>
            </a:r>
          </a:p>
          <a:p>
            <a:pPr marL="365760" indent="-365760"/>
            <a:endParaRPr lang="en-US" dirty="0"/>
          </a:p>
          <a:p>
            <a:pPr marL="365760" indent="-365760"/>
            <a:endParaRPr lang="en-US" dirty="0"/>
          </a:p>
          <a:p>
            <a:pPr marL="365760" indent="-365760">
              <a:buAutoNum type="arabicPlain" startAt="26"/>
            </a:pPr>
            <a:r>
              <a:rPr lang="en-US" dirty="0"/>
              <a:t>“Then after the sixty-two weeks the Messiah will be cut off and have nothing, and the people of </a:t>
            </a:r>
            <a:r>
              <a:rPr lang="en-US" dirty="0">
                <a:solidFill>
                  <a:srgbClr val="FF0000"/>
                </a:solidFill>
              </a:rPr>
              <a:t>the prince who is to come will destroy the city and the sanctuary. </a:t>
            </a:r>
            <a:r>
              <a:rPr lang="en-US" dirty="0"/>
              <a:t>And its end will come with a flood; even to the end there will be war; desolations are determined.”</a:t>
            </a:r>
          </a:p>
          <a:p>
            <a:pPr marL="365760" indent="-365760">
              <a:buAutoNum type="arabicPlain" startAt="26"/>
            </a:pPr>
            <a:endParaRPr lang="en-US" dirty="0"/>
          </a:p>
          <a:p>
            <a:pPr marL="365760" indent="-365760">
              <a:buAutoNum type="arabicPlain" startAt="26"/>
            </a:pPr>
            <a:endParaRPr lang="en-US" dirty="0"/>
          </a:p>
          <a:p>
            <a:pPr marL="365760" indent="-365760">
              <a:buAutoNum type="arabicPlain" startAt="26"/>
            </a:pPr>
            <a:endParaRPr lang="en-US" dirty="0"/>
          </a:p>
          <a:p>
            <a:pPr marL="365760" indent="-365760">
              <a:buAutoNum type="arabicPlain" startAt="26"/>
            </a:pPr>
            <a:endParaRPr lang="en-US" dirty="0"/>
          </a:p>
          <a:p>
            <a:pPr marL="365760" indent="-365760">
              <a:buAutoNum type="arabicPlain" startAt="26"/>
            </a:pPr>
            <a:endParaRPr lang="en-US" dirty="0"/>
          </a:p>
          <a:p>
            <a:pPr marL="365760" indent="-365760">
              <a:buAutoNum type="arabicPlain" startAt="26"/>
            </a:pPr>
            <a:endParaRPr lang="en-US" dirty="0"/>
          </a:p>
        </p:txBody>
      </p:sp>
      <p:sp>
        <p:nvSpPr>
          <p:cNvPr id="6" name="TextBox 5"/>
          <p:cNvSpPr txBox="1"/>
          <p:nvPr/>
        </p:nvSpPr>
        <p:spPr>
          <a:xfrm>
            <a:off x="5857012" y="1339815"/>
            <a:ext cx="7709461" cy="5355312"/>
          </a:xfrm>
          <a:prstGeom prst="rect">
            <a:avLst/>
          </a:prstGeom>
          <a:noFill/>
        </p:spPr>
        <p:txBody>
          <a:bodyPr wrap="square" rtlCol="0">
            <a:spAutoFit/>
          </a:bodyPr>
          <a:lstStyle/>
          <a:p>
            <a:r>
              <a:rPr lang="en-US" dirty="0">
                <a:solidFill>
                  <a:srgbClr val="0070C0"/>
                </a:solidFill>
              </a:rPr>
              <a:t>This decree was made by King Artaxerxes (Neh. 2:10-18) on March 5, 444 B.C. Within the next seven years after the decree was made, Jerusalem was rebuilt.</a:t>
            </a: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a:p>
            <a:r>
              <a:rPr lang="en-US" dirty="0">
                <a:solidFill>
                  <a:srgbClr val="0070C0"/>
                </a:solidFill>
              </a:rPr>
              <a:t>Sixty-two weeks after that the Messiah was cut off, killed. This occurred on March 30, 33 A.D. This completes the first sixty-nine weeks.</a:t>
            </a:r>
          </a:p>
          <a:p>
            <a:endParaRPr lang="en-US" dirty="0">
              <a:solidFill>
                <a:srgbClr val="0070C0"/>
              </a:solidFill>
            </a:endParaRPr>
          </a:p>
          <a:p>
            <a:r>
              <a:rPr lang="en-US" dirty="0">
                <a:solidFill>
                  <a:srgbClr val="0070C0"/>
                </a:solidFill>
              </a:rPr>
              <a:t>Then there is an interval called the Church Age. At the end of the Church Age the seventieth week of Daniel will begin, during which time the Antichrist – </a:t>
            </a:r>
            <a:r>
              <a:rPr lang="en-US" dirty="0">
                <a:solidFill>
                  <a:srgbClr val="FF0000"/>
                </a:solidFill>
              </a:rPr>
              <a:t>“the prince who will come” – will destroy Jerusalem and the temple</a:t>
            </a:r>
            <a:r>
              <a:rPr lang="en-US" dirty="0">
                <a:solidFill>
                  <a:srgbClr val="0070C0"/>
                </a:solidFill>
              </a:rPr>
              <a:t> (cf. Zech. 14:1-2).</a:t>
            </a:r>
          </a:p>
          <a:p>
            <a:endParaRPr lang="en-US" dirty="0">
              <a:solidFill>
                <a:srgbClr val="0070C0"/>
              </a:solidFill>
            </a:endParaRPr>
          </a:p>
          <a:p>
            <a:r>
              <a:rPr lang="en-US" dirty="0"/>
              <a:t>NOTE: This is not talking about the destruction of Jerusalem and the temple in A.D. 70, because it says in verse 26, “And its end will come with a flood; even to the end there will be war; desolations are determined.” This has not been Israel’s history, continual war since the destruction of the temple. Thus, this is referring to the Tribulation Period.</a:t>
            </a:r>
          </a:p>
        </p:txBody>
      </p:sp>
    </p:spTree>
    <p:extLst>
      <p:ext uri="{BB962C8B-B14F-4D97-AF65-F5344CB8AC3E}">
        <p14:creationId xmlns:p14="http://schemas.microsoft.com/office/powerpoint/2010/main" val="32864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231" y="14252"/>
            <a:ext cx="5555544" cy="1325563"/>
          </a:xfrm>
        </p:spPr>
        <p:txBody>
          <a:bodyPr>
            <a:normAutofit fontScale="90000"/>
          </a:bodyPr>
          <a:lstStyle/>
          <a:p>
            <a:pPr algn="ctr"/>
            <a:r>
              <a:rPr lang="en-US" b="1" dirty="0"/>
              <a:t>The 70</a:t>
            </a:r>
            <a:r>
              <a:rPr lang="en-US" b="1" baseline="30000" dirty="0"/>
              <a:t>th</a:t>
            </a:r>
            <a:r>
              <a:rPr lang="en-US" b="1" dirty="0"/>
              <a:t> Week of Daniel</a:t>
            </a:r>
            <a:br>
              <a:rPr lang="en-US" b="1" dirty="0"/>
            </a:br>
            <a:r>
              <a:rPr lang="en-US" sz="3200" b="1" dirty="0"/>
              <a:t>Daniel 9:27</a:t>
            </a:r>
            <a:endParaRPr lang="en-US" b="1" dirty="0"/>
          </a:p>
        </p:txBody>
      </p:sp>
      <p:sp>
        <p:nvSpPr>
          <p:cNvPr id="3" name="TextBox 2"/>
          <p:cNvSpPr txBox="1"/>
          <p:nvPr/>
        </p:nvSpPr>
        <p:spPr>
          <a:xfrm>
            <a:off x="313661" y="5343034"/>
            <a:ext cx="13244684" cy="923330"/>
          </a:xfrm>
          <a:prstGeom prst="rect">
            <a:avLst/>
          </a:prstGeom>
          <a:noFill/>
        </p:spPr>
        <p:txBody>
          <a:bodyPr wrap="square" rtlCol="0">
            <a:spAutoFit/>
          </a:bodyPr>
          <a:lstStyle/>
          <a:p>
            <a:pPr marL="640080" indent="-640080"/>
            <a:r>
              <a:rPr lang="en-US" dirty="0"/>
              <a:t>NOTE: The Tribulation Period reverts to the Old Testament economy. Since the Holy Spirit will be removed from the earth with the Church at the rapture (2 Thes. 2:1,7), He will no longer indwell people as He does now in the Church Age. He will come upon people and leave them as He wills like in the Old Testament (cf. Psa. 51:11; Jud. 16:20; 1 Sam. 16:14).</a:t>
            </a:r>
          </a:p>
        </p:txBody>
      </p:sp>
      <p:sp>
        <p:nvSpPr>
          <p:cNvPr id="4" name="Rectangle 3"/>
          <p:cNvSpPr/>
          <p:nvPr/>
        </p:nvSpPr>
        <p:spPr>
          <a:xfrm>
            <a:off x="313661" y="1339815"/>
            <a:ext cx="4896293" cy="3416320"/>
          </a:xfrm>
          <a:prstGeom prst="rect">
            <a:avLst/>
          </a:prstGeom>
          <a:solidFill>
            <a:schemeClr val="bg2"/>
          </a:solidFill>
        </p:spPr>
        <p:txBody>
          <a:bodyPr wrap="square">
            <a:spAutoFit/>
          </a:bodyPr>
          <a:lstStyle/>
          <a:p>
            <a:r>
              <a:rPr lang="en-US" dirty="0"/>
              <a:t>“And he will make a firm covenant with the many for one week,</a:t>
            </a:r>
          </a:p>
          <a:p>
            <a:endParaRPr lang="en-US" dirty="0"/>
          </a:p>
          <a:p>
            <a:endParaRPr lang="en-US" dirty="0"/>
          </a:p>
          <a:p>
            <a:r>
              <a:rPr lang="en-US" dirty="0"/>
              <a:t>but in the middle of the week he will put a stop to sacrifice and grain offering; and on the wing of abominations will come one who makes desolate, </a:t>
            </a:r>
          </a:p>
          <a:p>
            <a:endParaRPr lang="en-US" dirty="0"/>
          </a:p>
          <a:p>
            <a:endParaRPr lang="en-US" dirty="0"/>
          </a:p>
          <a:p>
            <a:r>
              <a:rPr lang="en-US" dirty="0"/>
              <a:t>even until a complete destruction, one that is decreed, is poured out on the one who makes desolate.”</a:t>
            </a:r>
          </a:p>
        </p:txBody>
      </p:sp>
      <p:sp>
        <p:nvSpPr>
          <p:cNvPr id="5" name="TextBox 4"/>
          <p:cNvSpPr txBox="1"/>
          <p:nvPr/>
        </p:nvSpPr>
        <p:spPr>
          <a:xfrm>
            <a:off x="5465135" y="1339815"/>
            <a:ext cx="8250865" cy="3139321"/>
          </a:xfrm>
          <a:prstGeom prst="rect">
            <a:avLst/>
          </a:prstGeom>
          <a:noFill/>
        </p:spPr>
        <p:txBody>
          <a:bodyPr wrap="square" rtlCol="0">
            <a:spAutoFit/>
          </a:bodyPr>
          <a:lstStyle/>
          <a:p>
            <a:r>
              <a:rPr lang="en-US" dirty="0">
                <a:solidFill>
                  <a:srgbClr val="0070C0"/>
                </a:solidFill>
              </a:rPr>
              <a:t>The Antichrist will make a covenant with the nation of Israel which is to last seven years.</a:t>
            </a:r>
          </a:p>
          <a:p>
            <a:endParaRPr lang="en-US" dirty="0">
              <a:solidFill>
                <a:srgbClr val="0070C0"/>
              </a:solidFill>
            </a:endParaRPr>
          </a:p>
          <a:p>
            <a:endParaRPr lang="en-US" dirty="0">
              <a:solidFill>
                <a:srgbClr val="0070C0"/>
              </a:solidFill>
            </a:endParaRPr>
          </a:p>
          <a:p>
            <a:r>
              <a:rPr lang="en-US" dirty="0">
                <a:solidFill>
                  <a:srgbClr val="0070C0"/>
                </a:solidFill>
              </a:rPr>
              <a:t>Yet at the midpoint of this seventieth week the Antichrist will break this covenant, stop the sacrifices in the Jewish temple and desecrate it when his false prophet sets up a statue of the Antichrist for all to worship (Rev. 13:14-15) in the Holy of Holies (Mat. 24:15) when he will be declared as God (2 Thes. 2:4; Rev. 13:8).</a:t>
            </a:r>
          </a:p>
          <a:p>
            <a:endParaRPr lang="en-US" dirty="0">
              <a:solidFill>
                <a:srgbClr val="0070C0"/>
              </a:solidFill>
            </a:endParaRPr>
          </a:p>
          <a:p>
            <a:r>
              <a:rPr lang="en-US" dirty="0">
                <a:solidFill>
                  <a:srgbClr val="0070C0"/>
                </a:solidFill>
              </a:rPr>
              <a:t>This destruction will come when the Antichrist (along with his false prophet) will be cast alive into the lake of fire (Rev. 19:20).</a:t>
            </a:r>
          </a:p>
        </p:txBody>
      </p:sp>
    </p:spTree>
    <p:extLst>
      <p:ext uri="{BB962C8B-B14F-4D97-AF65-F5344CB8AC3E}">
        <p14:creationId xmlns:p14="http://schemas.microsoft.com/office/powerpoint/2010/main" val="23018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816" y="829008"/>
            <a:ext cx="2158670" cy="5785430"/>
          </a:xfrm>
          <a:prstGeom prst="rect">
            <a:avLst/>
          </a:prstGeom>
        </p:spPr>
      </p:pic>
      <p:sp>
        <p:nvSpPr>
          <p:cNvPr id="11" name="TextBox 10"/>
          <p:cNvSpPr txBox="1"/>
          <p:nvPr/>
        </p:nvSpPr>
        <p:spPr>
          <a:xfrm>
            <a:off x="5421389" y="1082831"/>
            <a:ext cx="2187340" cy="1200329"/>
          </a:xfrm>
          <a:prstGeom prst="rect">
            <a:avLst/>
          </a:prstGeom>
          <a:noFill/>
        </p:spPr>
        <p:txBody>
          <a:bodyPr wrap="square" rtlCol="0">
            <a:spAutoFit/>
          </a:bodyPr>
          <a:lstStyle/>
          <a:p>
            <a:r>
              <a:rPr lang="en-US" b="1" dirty="0"/>
              <a:t>Head of Gold</a:t>
            </a:r>
          </a:p>
          <a:p>
            <a:r>
              <a:rPr lang="en-US" dirty="0"/>
              <a:t>Babylon</a:t>
            </a:r>
          </a:p>
          <a:p>
            <a:r>
              <a:rPr lang="en-US" dirty="0"/>
              <a:t>vss. 32, 35-38</a:t>
            </a:r>
          </a:p>
          <a:p>
            <a:endParaRPr lang="en-US" dirty="0"/>
          </a:p>
        </p:txBody>
      </p:sp>
      <p:sp>
        <p:nvSpPr>
          <p:cNvPr id="12" name="TextBox 11"/>
          <p:cNvSpPr txBox="1"/>
          <p:nvPr/>
        </p:nvSpPr>
        <p:spPr>
          <a:xfrm>
            <a:off x="5421389" y="2024670"/>
            <a:ext cx="2412606" cy="923330"/>
          </a:xfrm>
          <a:prstGeom prst="rect">
            <a:avLst/>
          </a:prstGeom>
          <a:noFill/>
        </p:spPr>
        <p:txBody>
          <a:bodyPr wrap="square" rtlCol="0">
            <a:spAutoFit/>
          </a:bodyPr>
          <a:lstStyle/>
          <a:p>
            <a:r>
              <a:rPr lang="en-US" b="1" dirty="0"/>
              <a:t>Chest &amp; Arms of Silver</a:t>
            </a:r>
          </a:p>
          <a:p>
            <a:r>
              <a:rPr lang="en-US" dirty="0"/>
              <a:t>Medo-Persia</a:t>
            </a:r>
          </a:p>
          <a:p>
            <a:r>
              <a:rPr lang="en-US" dirty="0"/>
              <a:t>vss. 32,39</a:t>
            </a:r>
          </a:p>
        </p:txBody>
      </p:sp>
      <p:sp>
        <p:nvSpPr>
          <p:cNvPr id="13" name="TextBox 12"/>
          <p:cNvSpPr txBox="1"/>
          <p:nvPr/>
        </p:nvSpPr>
        <p:spPr>
          <a:xfrm>
            <a:off x="5435581" y="3077596"/>
            <a:ext cx="2499692" cy="923330"/>
          </a:xfrm>
          <a:prstGeom prst="rect">
            <a:avLst/>
          </a:prstGeom>
          <a:noFill/>
        </p:spPr>
        <p:txBody>
          <a:bodyPr wrap="square" rtlCol="0">
            <a:spAutoFit/>
          </a:bodyPr>
          <a:lstStyle/>
          <a:p>
            <a:r>
              <a:rPr lang="en-US" b="1" dirty="0"/>
              <a:t>Belly &amp; Thighs of Bronze</a:t>
            </a:r>
          </a:p>
          <a:p>
            <a:r>
              <a:rPr lang="en-US" dirty="0"/>
              <a:t>Greece</a:t>
            </a:r>
          </a:p>
          <a:p>
            <a:r>
              <a:rPr lang="en-US" dirty="0"/>
              <a:t>vss. 32,39</a:t>
            </a:r>
          </a:p>
        </p:txBody>
      </p:sp>
      <p:sp>
        <p:nvSpPr>
          <p:cNvPr id="14" name="TextBox 13"/>
          <p:cNvSpPr txBox="1"/>
          <p:nvPr/>
        </p:nvSpPr>
        <p:spPr>
          <a:xfrm>
            <a:off x="5495126" y="4469251"/>
            <a:ext cx="1701853" cy="923330"/>
          </a:xfrm>
          <a:prstGeom prst="rect">
            <a:avLst/>
          </a:prstGeom>
          <a:noFill/>
        </p:spPr>
        <p:txBody>
          <a:bodyPr wrap="square" rtlCol="0">
            <a:spAutoFit/>
          </a:bodyPr>
          <a:lstStyle/>
          <a:p>
            <a:r>
              <a:rPr lang="en-US" b="1" dirty="0"/>
              <a:t>Legs of Iron</a:t>
            </a:r>
          </a:p>
          <a:p>
            <a:r>
              <a:rPr lang="en-US" dirty="0"/>
              <a:t>Rome</a:t>
            </a:r>
          </a:p>
          <a:p>
            <a:r>
              <a:rPr lang="en-US" dirty="0"/>
              <a:t>vss. 33,40</a:t>
            </a:r>
          </a:p>
        </p:txBody>
      </p:sp>
      <p:sp>
        <p:nvSpPr>
          <p:cNvPr id="15" name="TextBox 14"/>
          <p:cNvSpPr txBox="1"/>
          <p:nvPr/>
        </p:nvSpPr>
        <p:spPr>
          <a:xfrm>
            <a:off x="5493604" y="5691108"/>
            <a:ext cx="2002902" cy="923330"/>
          </a:xfrm>
          <a:prstGeom prst="rect">
            <a:avLst/>
          </a:prstGeom>
          <a:noFill/>
        </p:spPr>
        <p:txBody>
          <a:bodyPr wrap="square" rtlCol="0">
            <a:spAutoFit/>
          </a:bodyPr>
          <a:lstStyle/>
          <a:p>
            <a:r>
              <a:rPr lang="en-US" b="1" dirty="0"/>
              <a:t>Feet of Iron &amp; clay</a:t>
            </a:r>
          </a:p>
          <a:p>
            <a:r>
              <a:rPr lang="en-US" dirty="0"/>
              <a:t>Revived Babylon</a:t>
            </a:r>
          </a:p>
          <a:p>
            <a:r>
              <a:rPr lang="en-US" dirty="0"/>
              <a:t>vss. 33,41-43</a:t>
            </a:r>
          </a:p>
        </p:txBody>
      </p:sp>
      <p:sp>
        <p:nvSpPr>
          <p:cNvPr id="31" name="Title 1"/>
          <p:cNvSpPr>
            <a:spLocks noGrp="1"/>
          </p:cNvSpPr>
          <p:nvPr>
            <p:ph type="title"/>
          </p:nvPr>
        </p:nvSpPr>
        <p:spPr>
          <a:xfrm>
            <a:off x="7608729" y="0"/>
            <a:ext cx="3799114" cy="1103584"/>
          </a:xfrm>
        </p:spPr>
        <p:txBody>
          <a:bodyPr>
            <a:normAutofit/>
          </a:bodyPr>
          <a:lstStyle/>
          <a:p>
            <a:pPr algn="r"/>
            <a:r>
              <a:rPr lang="en-US" b="1" dirty="0"/>
              <a:t>Daniel’s Vision</a:t>
            </a:r>
            <a:br>
              <a:rPr lang="en-US" b="1" dirty="0"/>
            </a:br>
            <a:r>
              <a:rPr lang="en-US" sz="2800" b="1" dirty="0"/>
              <a:t>Daniel 2</a:t>
            </a:r>
            <a:endParaRPr lang="en-US" b="1" dirty="0"/>
          </a:p>
        </p:txBody>
      </p:sp>
      <p:sp>
        <p:nvSpPr>
          <p:cNvPr id="34" name="TextBox 33"/>
          <p:cNvSpPr txBox="1"/>
          <p:nvPr/>
        </p:nvSpPr>
        <p:spPr>
          <a:xfrm>
            <a:off x="472965" y="394692"/>
            <a:ext cx="3888828" cy="6463308"/>
          </a:xfrm>
          <a:prstGeom prst="rect">
            <a:avLst/>
          </a:prstGeom>
          <a:solidFill>
            <a:schemeClr val="bg2"/>
          </a:solidFill>
        </p:spPr>
        <p:txBody>
          <a:bodyPr wrap="square" rtlCol="0">
            <a:spAutoFit/>
          </a:bodyPr>
          <a:lstStyle/>
          <a:p>
            <a:pPr algn="ctr"/>
            <a:r>
              <a:rPr lang="en-US" b="1" dirty="0"/>
              <a:t>The Statue – Daniel 2:32-35</a:t>
            </a:r>
          </a:p>
          <a:p>
            <a:endParaRPr lang="en-US" dirty="0"/>
          </a:p>
          <a:p>
            <a:pPr lvl="1" indent="-274320"/>
            <a:r>
              <a:rPr lang="en-US" dirty="0"/>
              <a:t>32 “The head of that statue was made of fine gold, its breast and its arms of silver, its belly and its thighs of bronze,</a:t>
            </a:r>
          </a:p>
          <a:p>
            <a:pPr lvl="1" indent="-274320"/>
            <a:r>
              <a:rPr lang="en-US" dirty="0"/>
              <a:t>33 its legs of iron, its feet partly of iron and partly of clay.</a:t>
            </a:r>
          </a:p>
          <a:p>
            <a:pPr lvl="1" indent="-274320"/>
            <a:r>
              <a:rPr lang="en-US" dirty="0"/>
              <a:t>34 “You continued looking until a stone was cut out without hands, and it struck the statue on its feet of iron and clay and crushed them.</a:t>
            </a:r>
          </a:p>
          <a:p>
            <a:pPr lvl="1" indent="-274320"/>
            <a:r>
              <a:rPr lang="en-US" dirty="0"/>
              <a:t>35 “Then the iron, the clay, the bronze, the silver and the gold were crushed all at the same time and became like chaff from the summer threshing floors; and the wind carried them away so that not a trace of them was found. But the stone that struck the statue became a great mountain and filled the whole earth.”</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866" y="4878590"/>
            <a:ext cx="2558668" cy="1718229"/>
          </a:xfrm>
          <a:prstGeom prst="rect">
            <a:avLst/>
          </a:prstGeom>
        </p:spPr>
      </p:pic>
      <p:sp>
        <p:nvSpPr>
          <p:cNvPr id="6" name="TextBox 5"/>
          <p:cNvSpPr txBox="1"/>
          <p:nvPr/>
        </p:nvSpPr>
        <p:spPr>
          <a:xfrm>
            <a:off x="10747029" y="3869087"/>
            <a:ext cx="2838342" cy="923330"/>
          </a:xfrm>
          <a:prstGeom prst="rect">
            <a:avLst/>
          </a:prstGeom>
          <a:noFill/>
        </p:spPr>
        <p:txBody>
          <a:bodyPr wrap="square" rtlCol="0">
            <a:spAutoFit/>
          </a:bodyPr>
          <a:lstStyle/>
          <a:p>
            <a:r>
              <a:rPr lang="en-US" b="1" dirty="0"/>
              <a:t>Crushing Rock</a:t>
            </a:r>
          </a:p>
          <a:p>
            <a:r>
              <a:rPr lang="en-US" dirty="0"/>
              <a:t>Millennial Kingdom of Christ</a:t>
            </a:r>
          </a:p>
          <a:p>
            <a:r>
              <a:rPr lang="en-US" dirty="0"/>
              <a:t>vss. 34-35,44-45</a:t>
            </a:r>
          </a:p>
        </p:txBody>
      </p:sp>
    </p:spTree>
    <p:extLst>
      <p:ext uri="{BB962C8B-B14F-4D97-AF65-F5344CB8AC3E}">
        <p14:creationId xmlns:p14="http://schemas.microsoft.com/office/powerpoint/2010/main" val="113951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915" y="0"/>
            <a:ext cx="4282168" cy="1325563"/>
          </a:xfrm>
        </p:spPr>
        <p:txBody>
          <a:bodyPr/>
          <a:lstStyle/>
          <a:p>
            <a:pPr algn="ctr"/>
            <a:r>
              <a:rPr lang="en-US" b="1" dirty="0"/>
              <a:t>The Statue’s Feet</a:t>
            </a:r>
            <a:br>
              <a:rPr lang="en-US" dirty="0"/>
            </a:br>
            <a:r>
              <a:rPr lang="en-US" sz="3200" dirty="0"/>
              <a:t>Daniel 2</a:t>
            </a:r>
            <a:endParaRPr lang="en-US" dirty="0"/>
          </a:p>
        </p:txBody>
      </p:sp>
      <p:sp>
        <p:nvSpPr>
          <p:cNvPr id="4" name="Rectangle 3"/>
          <p:cNvSpPr/>
          <p:nvPr/>
        </p:nvSpPr>
        <p:spPr>
          <a:xfrm>
            <a:off x="1474076" y="1456959"/>
            <a:ext cx="11012213" cy="923330"/>
          </a:xfrm>
          <a:prstGeom prst="rect">
            <a:avLst/>
          </a:prstGeom>
          <a:solidFill>
            <a:schemeClr val="bg2"/>
          </a:solidFill>
        </p:spPr>
        <p:txBody>
          <a:bodyPr wrap="square">
            <a:spAutoFit/>
          </a:bodyPr>
          <a:lstStyle/>
          <a:p>
            <a:pPr marL="457200" indent="-457200">
              <a:buAutoNum type="arabicPlain" startAt="32"/>
            </a:pPr>
            <a:r>
              <a:rPr lang="en-US" dirty="0"/>
              <a:t>“The head of that statue was made of fine gold, its breast and its arms of silver, its belly and its thighs of bronze,</a:t>
            </a:r>
          </a:p>
          <a:p>
            <a:pPr marL="457200" indent="-457200"/>
            <a:r>
              <a:rPr lang="en-US" dirty="0"/>
              <a:t>33     </a:t>
            </a:r>
            <a:r>
              <a:rPr lang="en-US" b="1" dirty="0"/>
              <a:t>its legs of iron, its feet partly of iron and partly of clay.”</a:t>
            </a:r>
          </a:p>
        </p:txBody>
      </p:sp>
      <p:sp>
        <p:nvSpPr>
          <p:cNvPr id="5" name="Rectangle 4"/>
          <p:cNvSpPr/>
          <p:nvPr/>
        </p:nvSpPr>
        <p:spPr>
          <a:xfrm>
            <a:off x="1474075" y="2579953"/>
            <a:ext cx="11012213" cy="1200329"/>
          </a:xfrm>
          <a:prstGeom prst="rect">
            <a:avLst/>
          </a:prstGeom>
          <a:solidFill>
            <a:schemeClr val="bg2"/>
          </a:solidFill>
        </p:spPr>
        <p:txBody>
          <a:bodyPr wrap="square">
            <a:spAutoFit/>
          </a:bodyPr>
          <a:lstStyle/>
          <a:p>
            <a:pPr marL="457200" marR="0" indent="-457200">
              <a:spcBef>
                <a:spcPts val="0"/>
              </a:spcBef>
              <a:tabLst>
                <a:tab pos="228600" algn="r"/>
                <a:tab pos="457200" algn="l"/>
              </a:tabLst>
            </a:pPr>
            <a:r>
              <a:rPr lang="en-US" dirty="0">
                <a:latin typeface="Calibri" panose="020F0502020204030204" pitchFamily="34" charset="0"/>
              </a:rPr>
              <a:t>	42	“</a:t>
            </a:r>
            <a:r>
              <a:rPr lang="en-US" i="1" dirty="0">
                <a:latin typeface="Calibri" panose="020F0502020204030204" pitchFamily="34" charset="0"/>
              </a:rPr>
              <a:t>As</a:t>
            </a:r>
            <a:r>
              <a:rPr lang="en-US" dirty="0">
                <a:latin typeface="Calibri" panose="020F0502020204030204" pitchFamily="34" charset="0"/>
              </a:rPr>
              <a:t> the toes of the feet </a:t>
            </a:r>
            <a:r>
              <a:rPr lang="en-US" i="1" dirty="0">
                <a:latin typeface="Calibri" panose="020F0502020204030204" pitchFamily="34" charset="0"/>
              </a:rPr>
              <a:t>were</a:t>
            </a:r>
            <a:r>
              <a:rPr lang="en-US" dirty="0">
                <a:latin typeface="Calibri" panose="020F0502020204030204" pitchFamily="34" charset="0"/>
              </a:rPr>
              <a:t> partly of iron and partly of pottery, </a:t>
            </a:r>
            <a:r>
              <a:rPr lang="en-US" i="1" dirty="0">
                <a:latin typeface="Calibri" panose="020F0502020204030204" pitchFamily="34" charset="0"/>
              </a:rPr>
              <a:t>so</a:t>
            </a:r>
            <a:r>
              <a:rPr lang="en-US" dirty="0">
                <a:latin typeface="Calibri" panose="020F0502020204030204" pitchFamily="34" charset="0"/>
              </a:rPr>
              <a:t> some of the kingdom will be strong and part of it will be brittle. </a:t>
            </a:r>
          </a:p>
          <a:p>
            <a:pPr marL="457200" marR="0" indent="-457200">
              <a:spcBef>
                <a:spcPts val="0"/>
              </a:spcBef>
              <a:tabLst>
                <a:tab pos="228600" algn="r"/>
                <a:tab pos="457200" algn="l"/>
              </a:tabLst>
            </a:pPr>
            <a:r>
              <a:rPr lang="en-US" dirty="0">
                <a:latin typeface="Calibri" panose="020F0502020204030204" pitchFamily="34" charset="0"/>
              </a:rPr>
              <a:t>	43	“And in that you saw the iron mixed with common clay, </a:t>
            </a:r>
            <a:r>
              <a:rPr lang="en-US" b="1" dirty="0">
                <a:latin typeface="Calibri" panose="020F0502020204030204" pitchFamily="34" charset="0"/>
              </a:rPr>
              <a:t>they will combine with one another in the seed of men; but they will not adhere to one another, even as iron does not combine with pottery. </a:t>
            </a:r>
            <a:endParaRPr lang="en-US" b="1" dirty="0">
              <a:effectLst/>
              <a:latin typeface="Calibri" panose="020F0502020204030204" pitchFamily="34" charset="0"/>
            </a:endParaRPr>
          </a:p>
        </p:txBody>
      </p:sp>
      <p:sp>
        <p:nvSpPr>
          <p:cNvPr id="6" name="TextBox 5"/>
          <p:cNvSpPr txBox="1"/>
          <p:nvPr/>
        </p:nvSpPr>
        <p:spPr>
          <a:xfrm>
            <a:off x="388882" y="4122945"/>
            <a:ext cx="12938235" cy="2031325"/>
          </a:xfrm>
          <a:prstGeom prst="rect">
            <a:avLst/>
          </a:prstGeom>
          <a:noFill/>
        </p:spPr>
        <p:txBody>
          <a:bodyPr wrap="square" rtlCol="0">
            <a:spAutoFit/>
          </a:bodyPr>
          <a:lstStyle/>
          <a:p>
            <a:r>
              <a:rPr lang="en-US" dirty="0">
                <a:solidFill>
                  <a:srgbClr val="0070C0"/>
                </a:solidFill>
              </a:rPr>
              <a:t>The reason that the end-time alliance of world powers will be fragile as clay is because of mankind (Dan. 2:43). Though many today desire world peace and unity among the races and nations, it will not happen even though it will seem to be a reality at the beginning of the Tribulation Period (1 Thes. 5:3). Up until the second coming of Jesus, nations and people groups will have their own agendas. Only in the Millennial Kingdom will there be peace when Christ reigns (Isa. 9:7; Ezek. 37:26). Yet even during His rule people will not always obey (cf. Zech. 14:16-19) though He will rule with an iron rod (Rev. 12:5; 19:15). Even at the end of the Millennial Kingdom many of the children born during His reign will not believe in Him. They will rise up against Jesus to overthrow Him once Satan is loosened from the abyss to their own destruction (Rev. 20:1-3,7-9).</a:t>
            </a:r>
          </a:p>
        </p:txBody>
      </p:sp>
    </p:spTree>
    <p:extLst>
      <p:ext uri="{BB962C8B-B14F-4D97-AF65-F5344CB8AC3E}">
        <p14:creationId xmlns:p14="http://schemas.microsoft.com/office/powerpoint/2010/main" val="66067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04028" y="1"/>
            <a:ext cx="5411972" cy="999460"/>
          </a:xfrm>
        </p:spPr>
        <p:txBody>
          <a:bodyPr/>
          <a:lstStyle/>
          <a:p>
            <a:pPr algn="ctr"/>
            <a:r>
              <a:rPr lang="en-US" b="1" dirty="0"/>
              <a:t>Daniel’s Visions</a:t>
            </a:r>
          </a:p>
        </p:txBody>
      </p:sp>
      <p:sp>
        <p:nvSpPr>
          <p:cNvPr id="4" name="TextBox 3"/>
          <p:cNvSpPr txBox="1"/>
          <p:nvPr/>
        </p:nvSpPr>
        <p:spPr>
          <a:xfrm>
            <a:off x="-1287" y="1"/>
            <a:ext cx="8083678" cy="6863417"/>
          </a:xfrm>
          <a:prstGeom prst="rect">
            <a:avLst/>
          </a:prstGeom>
          <a:solidFill>
            <a:schemeClr val="bg2"/>
          </a:solidFill>
        </p:spPr>
        <p:txBody>
          <a:bodyPr wrap="square" rtlCol="0">
            <a:spAutoFit/>
          </a:bodyPr>
          <a:lstStyle/>
          <a:p>
            <a:pPr algn="ctr"/>
            <a:endParaRPr lang="en-US" sz="2000" dirty="0"/>
          </a:p>
          <a:p>
            <a:pPr algn="ctr"/>
            <a:r>
              <a:rPr lang="en-US" sz="2400" dirty="0"/>
              <a:t>The Four Beasts – Daniel 7:3-8</a:t>
            </a:r>
          </a:p>
          <a:p>
            <a:pPr algn="ctr"/>
            <a:endParaRPr lang="en-US" dirty="0"/>
          </a:p>
          <a:p>
            <a:pPr marL="342900" indent="-342900">
              <a:buAutoNum type="arabicPlain" startAt="2"/>
            </a:pPr>
            <a:r>
              <a:rPr lang="en-US" dirty="0"/>
              <a:t>“Daniel said, ‘I was looking in my vision by night, and behold, the four winds of heaven were stirring up the great sea.</a:t>
            </a:r>
          </a:p>
          <a:p>
            <a:pPr marL="342900" indent="-342900">
              <a:buAutoNum type="arabicPlain" startAt="2"/>
            </a:pPr>
            <a:r>
              <a:rPr lang="en-US" dirty="0"/>
              <a:t> “And four great beasts were coming up from the sea, different from one another.</a:t>
            </a:r>
          </a:p>
          <a:p>
            <a:pPr marL="342900" indent="-342900">
              <a:buAutoNum type="arabicPlain" startAt="2"/>
            </a:pPr>
            <a:r>
              <a:rPr lang="en-US" dirty="0"/>
              <a:t>“The first was like a lion and had the wings of an eagle. I kept looking until its wings were plucked, and it was lifted up from the ground and made to stand on two feet like a man; a human mind also was given to it.</a:t>
            </a:r>
          </a:p>
          <a:p>
            <a:pPr marL="342900" indent="-342900">
              <a:buAutoNum type="arabicPlain" startAt="2"/>
            </a:pPr>
            <a:r>
              <a:rPr lang="en-US" dirty="0"/>
              <a:t>“And behold, another beast, a second one, resembling a bear. And it was raised up on one side, and three ribs were in its mouth between its teeth; and thus they said to it, ‘Arise, devour much meat!’</a:t>
            </a:r>
          </a:p>
          <a:p>
            <a:pPr marL="342900" indent="-342900">
              <a:buAutoNum type="arabicPlain" startAt="2"/>
            </a:pPr>
            <a:r>
              <a:rPr lang="en-US" dirty="0"/>
              <a:t>“After this I kept looking, and behold, another one, like a leopard, which had on its back four wings of a bird; the beast also had four heads, and dominion was given to it.</a:t>
            </a:r>
          </a:p>
          <a:p>
            <a:pPr marL="342900" indent="-342900">
              <a:buAutoNum type="arabicPlain" startAt="2"/>
            </a:pPr>
            <a:r>
              <a:rPr lang="en-US" dirty="0"/>
              <a:t>“After this I kept looking in the night visions, and behold, a fourth beast, dreadful and terrifying and extremely strong; and it had large iron teeth. It devoured and crushed and trampled down the remainder with its feet; and it was different from all the beasts that were before it, and it had ten horns.</a:t>
            </a:r>
          </a:p>
          <a:p>
            <a:pPr marL="342900" indent="-342900">
              <a:buAutoNum type="arabicPlain" startAt="2"/>
            </a:pPr>
            <a:r>
              <a:rPr lang="en-US" dirty="0"/>
              <a:t>“While I was contemplating the horns, behold, another horn, a little one, came up among them, and three of the first horns were pulled out by the roots before it; and behold, this horn possessed eyes like the eyes of a man and a mouth uttering great boasts.”</a:t>
            </a:r>
          </a:p>
          <a:p>
            <a:pPr marL="342900" indent="-342900">
              <a:buAutoNum type="arabicPlain" startAt="2"/>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438" y="920305"/>
            <a:ext cx="5384552" cy="2960579"/>
          </a:xfrm>
          <a:prstGeom prst="rect">
            <a:avLst/>
          </a:prstGeom>
        </p:spPr>
      </p:pic>
      <p:cxnSp>
        <p:nvCxnSpPr>
          <p:cNvPr id="7" name="Straight Arrow Connector 6"/>
          <p:cNvCxnSpPr/>
          <p:nvPr/>
        </p:nvCxnSpPr>
        <p:spPr>
          <a:xfrm>
            <a:off x="8963246" y="1956391"/>
            <a:ext cx="0" cy="21906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48991" y="4246178"/>
            <a:ext cx="1018648" cy="646331"/>
          </a:xfrm>
          <a:prstGeom prst="rect">
            <a:avLst/>
          </a:prstGeom>
          <a:noFill/>
        </p:spPr>
        <p:txBody>
          <a:bodyPr wrap="square" rtlCol="0">
            <a:spAutoFit/>
          </a:bodyPr>
          <a:lstStyle/>
          <a:p>
            <a:pPr algn="ctr"/>
            <a:r>
              <a:rPr lang="en-US" dirty="0"/>
              <a:t>Babylon</a:t>
            </a:r>
          </a:p>
          <a:p>
            <a:pPr algn="ctr"/>
            <a:r>
              <a:rPr lang="en-US" dirty="0"/>
              <a:t>vs. 4</a:t>
            </a:r>
          </a:p>
        </p:txBody>
      </p:sp>
      <p:cxnSp>
        <p:nvCxnSpPr>
          <p:cNvPr id="11" name="Straight Arrow Connector 10"/>
          <p:cNvCxnSpPr/>
          <p:nvPr/>
        </p:nvCxnSpPr>
        <p:spPr>
          <a:xfrm>
            <a:off x="10058400" y="2711669"/>
            <a:ext cx="0" cy="21808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56326" y="4914972"/>
            <a:ext cx="1397876" cy="646331"/>
          </a:xfrm>
          <a:prstGeom prst="rect">
            <a:avLst/>
          </a:prstGeom>
          <a:noFill/>
        </p:spPr>
        <p:txBody>
          <a:bodyPr wrap="square" rtlCol="0">
            <a:spAutoFit/>
          </a:bodyPr>
          <a:lstStyle/>
          <a:p>
            <a:pPr algn="ctr"/>
            <a:r>
              <a:rPr lang="en-US" dirty="0"/>
              <a:t>Medo-Persia</a:t>
            </a:r>
          </a:p>
          <a:p>
            <a:pPr algn="ctr"/>
            <a:r>
              <a:rPr lang="en-US" dirty="0"/>
              <a:t>vs. 5</a:t>
            </a:r>
          </a:p>
        </p:txBody>
      </p:sp>
      <p:cxnSp>
        <p:nvCxnSpPr>
          <p:cNvPr id="14" name="Straight Arrow Connector 13"/>
          <p:cNvCxnSpPr/>
          <p:nvPr/>
        </p:nvCxnSpPr>
        <p:spPr>
          <a:xfrm>
            <a:off x="11508828" y="3394841"/>
            <a:ext cx="0" cy="7521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56883" y="4246178"/>
            <a:ext cx="903889" cy="646331"/>
          </a:xfrm>
          <a:prstGeom prst="rect">
            <a:avLst/>
          </a:prstGeom>
          <a:noFill/>
        </p:spPr>
        <p:txBody>
          <a:bodyPr wrap="square" rtlCol="0">
            <a:spAutoFit/>
          </a:bodyPr>
          <a:lstStyle/>
          <a:p>
            <a:pPr algn="ctr"/>
            <a:r>
              <a:rPr lang="en-US" dirty="0"/>
              <a:t>Greece</a:t>
            </a:r>
          </a:p>
          <a:p>
            <a:pPr algn="ctr"/>
            <a:r>
              <a:rPr lang="en-US" dirty="0"/>
              <a:t>vs. 6</a:t>
            </a:r>
          </a:p>
        </p:txBody>
      </p:sp>
      <p:cxnSp>
        <p:nvCxnSpPr>
          <p:cNvPr id="17" name="Straight Arrow Connector 16"/>
          <p:cNvCxnSpPr/>
          <p:nvPr/>
        </p:nvCxnSpPr>
        <p:spPr>
          <a:xfrm>
            <a:off x="12938234" y="3731172"/>
            <a:ext cx="0" cy="11613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85726" y="4892509"/>
            <a:ext cx="1505015" cy="923330"/>
          </a:xfrm>
          <a:prstGeom prst="rect">
            <a:avLst/>
          </a:prstGeom>
          <a:noFill/>
        </p:spPr>
        <p:txBody>
          <a:bodyPr wrap="square" rtlCol="0">
            <a:spAutoFit/>
          </a:bodyPr>
          <a:lstStyle/>
          <a:p>
            <a:pPr algn="ctr"/>
            <a:r>
              <a:rPr lang="en-US" dirty="0"/>
              <a:t>Revived Babylon</a:t>
            </a:r>
          </a:p>
          <a:p>
            <a:pPr algn="ctr"/>
            <a:r>
              <a:rPr lang="en-US" dirty="0"/>
              <a:t>vss. 7-8,19-25</a:t>
            </a:r>
          </a:p>
        </p:txBody>
      </p:sp>
      <p:sp>
        <p:nvSpPr>
          <p:cNvPr id="19" name="TextBox 18"/>
          <p:cNvSpPr txBox="1"/>
          <p:nvPr/>
        </p:nvSpPr>
        <p:spPr>
          <a:xfrm>
            <a:off x="8907584" y="5926597"/>
            <a:ext cx="4204860" cy="923330"/>
          </a:xfrm>
          <a:prstGeom prst="rect">
            <a:avLst/>
          </a:prstGeom>
          <a:noFill/>
        </p:spPr>
        <p:txBody>
          <a:bodyPr wrap="square" rtlCol="0">
            <a:spAutoFit/>
          </a:bodyPr>
          <a:lstStyle/>
          <a:p>
            <a:pPr algn="ctr"/>
            <a:r>
              <a:rPr lang="en-US" dirty="0"/>
              <a:t>Christ’s Kingdom will have ultimate victory and reign!</a:t>
            </a:r>
          </a:p>
          <a:p>
            <a:pPr algn="ctr"/>
            <a:r>
              <a:rPr lang="en-US" dirty="0"/>
              <a:t>vss. 26-27</a:t>
            </a:r>
          </a:p>
        </p:txBody>
      </p:sp>
    </p:spTree>
    <p:extLst>
      <p:ext uri="{BB962C8B-B14F-4D97-AF65-F5344CB8AC3E}">
        <p14:creationId xmlns:p14="http://schemas.microsoft.com/office/powerpoint/2010/main" val="13020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p:bldP spid="15"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001" y="605971"/>
            <a:ext cx="2158670" cy="61925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6828" y="5615500"/>
            <a:ext cx="1587500" cy="1242500"/>
          </a:xfrm>
          <a:prstGeom prst="rect">
            <a:avLst/>
          </a:prstGeom>
        </p:spPr>
      </p:pic>
      <p:sp>
        <p:nvSpPr>
          <p:cNvPr id="10" name="Title 1"/>
          <p:cNvSpPr>
            <a:spLocks noGrp="1"/>
          </p:cNvSpPr>
          <p:nvPr>
            <p:ph type="title"/>
          </p:nvPr>
        </p:nvSpPr>
        <p:spPr>
          <a:xfrm>
            <a:off x="11103429" y="0"/>
            <a:ext cx="2612571" cy="2147777"/>
          </a:xfrm>
        </p:spPr>
        <p:txBody>
          <a:bodyPr>
            <a:normAutofit fontScale="90000"/>
          </a:bodyPr>
          <a:lstStyle/>
          <a:p>
            <a:pPr algn="ctr"/>
            <a:r>
              <a:rPr lang="en-US" b="1" dirty="0"/>
              <a:t>Daniel</a:t>
            </a:r>
            <a:br>
              <a:rPr lang="en-US" b="1" dirty="0"/>
            </a:br>
            <a:r>
              <a:rPr lang="en-US" b="1" dirty="0"/>
              <a:t>Chapters 2, 7 &amp; 8 Compared</a:t>
            </a:r>
          </a:p>
        </p:txBody>
      </p:sp>
      <p:sp>
        <p:nvSpPr>
          <p:cNvPr id="11" name="TextBox 10"/>
          <p:cNvSpPr txBox="1"/>
          <p:nvPr/>
        </p:nvSpPr>
        <p:spPr>
          <a:xfrm>
            <a:off x="97972" y="991187"/>
            <a:ext cx="685800" cy="369332"/>
          </a:xfrm>
          <a:prstGeom prst="rect">
            <a:avLst/>
          </a:prstGeom>
          <a:noFill/>
        </p:spPr>
        <p:txBody>
          <a:bodyPr wrap="square" rtlCol="0">
            <a:spAutoFit/>
          </a:bodyPr>
          <a:lstStyle/>
          <a:p>
            <a:r>
              <a:rPr lang="en-US" dirty="0"/>
              <a:t>Gold</a:t>
            </a:r>
          </a:p>
        </p:txBody>
      </p:sp>
      <p:sp>
        <p:nvSpPr>
          <p:cNvPr id="12" name="TextBox 11"/>
          <p:cNvSpPr txBox="1"/>
          <p:nvPr/>
        </p:nvSpPr>
        <p:spPr>
          <a:xfrm>
            <a:off x="92647" y="1931993"/>
            <a:ext cx="822745" cy="369332"/>
          </a:xfrm>
          <a:prstGeom prst="rect">
            <a:avLst/>
          </a:prstGeom>
          <a:noFill/>
        </p:spPr>
        <p:txBody>
          <a:bodyPr wrap="square" rtlCol="0">
            <a:spAutoFit/>
          </a:bodyPr>
          <a:lstStyle/>
          <a:p>
            <a:r>
              <a:rPr lang="en-US" dirty="0"/>
              <a:t>Silver</a:t>
            </a:r>
          </a:p>
        </p:txBody>
      </p:sp>
      <p:sp>
        <p:nvSpPr>
          <p:cNvPr id="13" name="TextBox 12"/>
          <p:cNvSpPr txBox="1"/>
          <p:nvPr/>
        </p:nvSpPr>
        <p:spPr>
          <a:xfrm>
            <a:off x="46087" y="3372698"/>
            <a:ext cx="1055914" cy="369332"/>
          </a:xfrm>
          <a:prstGeom prst="rect">
            <a:avLst/>
          </a:prstGeom>
          <a:noFill/>
        </p:spPr>
        <p:txBody>
          <a:bodyPr wrap="square" rtlCol="0">
            <a:spAutoFit/>
          </a:bodyPr>
          <a:lstStyle/>
          <a:p>
            <a:r>
              <a:rPr lang="en-US" dirty="0"/>
              <a:t>Bronze</a:t>
            </a:r>
          </a:p>
        </p:txBody>
      </p:sp>
      <p:sp>
        <p:nvSpPr>
          <p:cNvPr id="14" name="TextBox 13"/>
          <p:cNvSpPr txBox="1"/>
          <p:nvPr/>
        </p:nvSpPr>
        <p:spPr>
          <a:xfrm>
            <a:off x="89013" y="4612110"/>
            <a:ext cx="685800" cy="369332"/>
          </a:xfrm>
          <a:prstGeom prst="rect">
            <a:avLst/>
          </a:prstGeom>
          <a:noFill/>
        </p:spPr>
        <p:txBody>
          <a:bodyPr wrap="square" rtlCol="0">
            <a:spAutoFit/>
          </a:bodyPr>
          <a:lstStyle/>
          <a:p>
            <a:r>
              <a:rPr lang="en-US" dirty="0"/>
              <a:t>Iron</a:t>
            </a:r>
          </a:p>
        </p:txBody>
      </p:sp>
      <p:sp>
        <p:nvSpPr>
          <p:cNvPr id="15" name="TextBox 14"/>
          <p:cNvSpPr txBox="1"/>
          <p:nvPr/>
        </p:nvSpPr>
        <p:spPr>
          <a:xfrm>
            <a:off x="97972" y="5910943"/>
            <a:ext cx="1251857" cy="369332"/>
          </a:xfrm>
          <a:prstGeom prst="rect">
            <a:avLst/>
          </a:prstGeom>
          <a:noFill/>
        </p:spPr>
        <p:txBody>
          <a:bodyPr wrap="square" rtlCol="0">
            <a:spAutoFit/>
          </a:bodyPr>
          <a:lstStyle/>
          <a:p>
            <a:r>
              <a:rPr lang="en-US" dirty="0"/>
              <a:t>Iron &amp; clay</a:t>
            </a:r>
          </a:p>
        </p:txBody>
      </p:sp>
      <p:sp>
        <p:nvSpPr>
          <p:cNvPr id="16" name="TextBox 15"/>
          <p:cNvSpPr txBox="1"/>
          <p:nvPr/>
        </p:nvSpPr>
        <p:spPr>
          <a:xfrm>
            <a:off x="3362052" y="993010"/>
            <a:ext cx="1449889" cy="646331"/>
          </a:xfrm>
          <a:prstGeom prst="rect">
            <a:avLst/>
          </a:prstGeom>
          <a:noFill/>
        </p:spPr>
        <p:txBody>
          <a:bodyPr wrap="square" rtlCol="0">
            <a:spAutoFit/>
          </a:bodyPr>
          <a:lstStyle/>
          <a:p>
            <a:r>
              <a:rPr lang="en-US" dirty="0"/>
              <a:t>Babylon</a:t>
            </a:r>
          </a:p>
          <a:p>
            <a:r>
              <a:rPr lang="en-US" dirty="0"/>
              <a:t>2:32,35-38</a:t>
            </a:r>
          </a:p>
        </p:txBody>
      </p:sp>
      <p:sp>
        <p:nvSpPr>
          <p:cNvPr id="17" name="TextBox 16"/>
          <p:cNvSpPr txBox="1"/>
          <p:nvPr/>
        </p:nvSpPr>
        <p:spPr>
          <a:xfrm>
            <a:off x="3362053" y="1789607"/>
            <a:ext cx="1449889" cy="646331"/>
          </a:xfrm>
          <a:prstGeom prst="rect">
            <a:avLst/>
          </a:prstGeom>
          <a:noFill/>
        </p:spPr>
        <p:txBody>
          <a:bodyPr wrap="square" rtlCol="0">
            <a:spAutoFit/>
          </a:bodyPr>
          <a:lstStyle/>
          <a:p>
            <a:r>
              <a:rPr lang="en-US" dirty="0"/>
              <a:t>Medo-Persia</a:t>
            </a:r>
          </a:p>
          <a:p>
            <a:r>
              <a:rPr lang="en-US" dirty="0"/>
              <a:t>2:32,39</a:t>
            </a:r>
          </a:p>
        </p:txBody>
      </p:sp>
      <p:sp>
        <p:nvSpPr>
          <p:cNvPr id="18" name="TextBox 17"/>
          <p:cNvSpPr txBox="1"/>
          <p:nvPr/>
        </p:nvSpPr>
        <p:spPr>
          <a:xfrm>
            <a:off x="3362052" y="3357306"/>
            <a:ext cx="1168019" cy="646331"/>
          </a:xfrm>
          <a:prstGeom prst="rect">
            <a:avLst/>
          </a:prstGeom>
          <a:noFill/>
        </p:spPr>
        <p:txBody>
          <a:bodyPr wrap="square" rtlCol="0">
            <a:spAutoFit/>
          </a:bodyPr>
          <a:lstStyle/>
          <a:p>
            <a:r>
              <a:rPr lang="en-US" dirty="0"/>
              <a:t>Greece</a:t>
            </a:r>
          </a:p>
          <a:p>
            <a:r>
              <a:rPr lang="en-US" dirty="0"/>
              <a:t>2:32,39</a:t>
            </a:r>
          </a:p>
        </p:txBody>
      </p:sp>
      <p:sp>
        <p:nvSpPr>
          <p:cNvPr id="20" name="TextBox 19"/>
          <p:cNvSpPr txBox="1"/>
          <p:nvPr/>
        </p:nvSpPr>
        <p:spPr>
          <a:xfrm>
            <a:off x="3457452" y="4612110"/>
            <a:ext cx="1217169" cy="646331"/>
          </a:xfrm>
          <a:prstGeom prst="rect">
            <a:avLst/>
          </a:prstGeom>
          <a:noFill/>
        </p:spPr>
        <p:txBody>
          <a:bodyPr wrap="square" rtlCol="0">
            <a:spAutoFit/>
          </a:bodyPr>
          <a:lstStyle/>
          <a:p>
            <a:r>
              <a:rPr lang="en-US" dirty="0"/>
              <a:t>Rome</a:t>
            </a:r>
          </a:p>
          <a:p>
            <a:r>
              <a:rPr lang="en-US" dirty="0"/>
              <a:t>2:33,40</a:t>
            </a:r>
          </a:p>
        </p:txBody>
      </p:sp>
      <p:sp>
        <p:nvSpPr>
          <p:cNvPr id="21" name="TextBox 20"/>
          <p:cNvSpPr txBox="1"/>
          <p:nvPr/>
        </p:nvSpPr>
        <p:spPr>
          <a:xfrm>
            <a:off x="3447280" y="5910943"/>
            <a:ext cx="2028233" cy="646331"/>
          </a:xfrm>
          <a:prstGeom prst="rect">
            <a:avLst/>
          </a:prstGeom>
          <a:noFill/>
        </p:spPr>
        <p:txBody>
          <a:bodyPr wrap="square" rtlCol="0">
            <a:spAutoFit/>
          </a:bodyPr>
          <a:lstStyle/>
          <a:p>
            <a:r>
              <a:rPr lang="en-US" dirty="0"/>
              <a:t>Revived Babylon</a:t>
            </a:r>
          </a:p>
          <a:p>
            <a:r>
              <a:rPr lang="en-US" dirty="0"/>
              <a:t>2:33, 41-43</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637" y="290285"/>
            <a:ext cx="1587500" cy="3784600"/>
          </a:xfrm>
          <a:prstGeom prst="rect">
            <a:avLst/>
          </a:prstGeom>
        </p:spPr>
      </p:pic>
      <p:sp>
        <p:nvSpPr>
          <p:cNvPr id="23" name="TextBox 22"/>
          <p:cNvSpPr txBox="1"/>
          <p:nvPr/>
        </p:nvSpPr>
        <p:spPr>
          <a:xfrm>
            <a:off x="1790898" y="236639"/>
            <a:ext cx="1055915" cy="369332"/>
          </a:xfrm>
          <a:prstGeom prst="rect">
            <a:avLst/>
          </a:prstGeom>
          <a:noFill/>
        </p:spPr>
        <p:txBody>
          <a:bodyPr wrap="square" rtlCol="0">
            <a:spAutoFit/>
          </a:bodyPr>
          <a:lstStyle/>
          <a:p>
            <a:pPr algn="ctr"/>
            <a:r>
              <a:rPr lang="en-US" b="1" dirty="0"/>
              <a:t>Daniel 2</a:t>
            </a:r>
          </a:p>
        </p:txBody>
      </p:sp>
      <p:sp>
        <p:nvSpPr>
          <p:cNvPr id="24" name="TextBox 23"/>
          <p:cNvSpPr txBox="1"/>
          <p:nvPr/>
        </p:nvSpPr>
        <p:spPr>
          <a:xfrm>
            <a:off x="7412776" y="806521"/>
            <a:ext cx="495548" cy="369332"/>
          </a:xfrm>
          <a:prstGeom prst="rect">
            <a:avLst/>
          </a:prstGeom>
          <a:noFill/>
        </p:spPr>
        <p:txBody>
          <a:bodyPr wrap="square" rtlCol="0">
            <a:spAutoFit/>
          </a:bodyPr>
          <a:lstStyle/>
          <a:p>
            <a:r>
              <a:rPr lang="en-US" dirty="0"/>
              <a:t>7:4</a:t>
            </a:r>
          </a:p>
        </p:txBody>
      </p:sp>
      <p:sp>
        <p:nvSpPr>
          <p:cNvPr id="25" name="TextBox 24"/>
          <p:cNvSpPr txBox="1"/>
          <p:nvPr/>
        </p:nvSpPr>
        <p:spPr>
          <a:xfrm>
            <a:off x="7412776" y="1940578"/>
            <a:ext cx="495548" cy="369332"/>
          </a:xfrm>
          <a:prstGeom prst="rect">
            <a:avLst/>
          </a:prstGeom>
          <a:noFill/>
        </p:spPr>
        <p:txBody>
          <a:bodyPr wrap="square" rtlCol="0">
            <a:spAutoFit/>
          </a:bodyPr>
          <a:lstStyle/>
          <a:p>
            <a:r>
              <a:rPr lang="en-US" dirty="0"/>
              <a:t>7:5</a:t>
            </a:r>
          </a:p>
        </p:txBody>
      </p:sp>
      <p:sp>
        <p:nvSpPr>
          <p:cNvPr id="26" name="TextBox 25"/>
          <p:cNvSpPr txBox="1"/>
          <p:nvPr/>
        </p:nvSpPr>
        <p:spPr>
          <a:xfrm>
            <a:off x="7448415" y="3244637"/>
            <a:ext cx="554202" cy="369332"/>
          </a:xfrm>
          <a:prstGeom prst="rect">
            <a:avLst/>
          </a:prstGeom>
          <a:noFill/>
        </p:spPr>
        <p:txBody>
          <a:bodyPr wrap="square" rtlCol="0">
            <a:spAutoFit/>
          </a:bodyPr>
          <a:lstStyle/>
          <a:p>
            <a:r>
              <a:rPr lang="en-US" dirty="0"/>
              <a:t>7:6</a:t>
            </a: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8650" y="1636682"/>
            <a:ext cx="1181100" cy="2514600"/>
          </a:xfrm>
          <a:prstGeom prst="rect">
            <a:avLst/>
          </a:prstGeom>
        </p:spPr>
      </p:pic>
      <p:sp>
        <p:nvSpPr>
          <p:cNvPr id="28" name="TextBox 27"/>
          <p:cNvSpPr txBox="1"/>
          <p:nvPr/>
        </p:nvSpPr>
        <p:spPr>
          <a:xfrm>
            <a:off x="9775783" y="3137222"/>
            <a:ext cx="929730" cy="646331"/>
          </a:xfrm>
          <a:prstGeom prst="rect">
            <a:avLst/>
          </a:prstGeom>
          <a:noFill/>
        </p:spPr>
        <p:txBody>
          <a:bodyPr wrap="square" rtlCol="0">
            <a:spAutoFit/>
          </a:bodyPr>
          <a:lstStyle/>
          <a:p>
            <a:r>
              <a:rPr lang="en-US" dirty="0"/>
              <a:t>8:5,21;</a:t>
            </a:r>
          </a:p>
          <a:p>
            <a:r>
              <a:rPr lang="en-US" dirty="0"/>
              <a:t>11:5-35</a:t>
            </a:r>
          </a:p>
        </p:txBody>
      </p:sp>
      <p:sp>
        <p:nvSpPr>
          <p:cNvPr id="29" name="TextBox 28"/>
          <p:cNvSpPr txBox="1"/>
          <p:nvPr/>
        </p:nvSpPr>
        <p:spPr>
          <a:xfrm>
            <a:off x="9670982" y="1859419"/>
            <a:ext cx="929730" cy="646331"/>
          </a:xfrm>
          <a:prstGeom prst="rect">
            <a:avLst/>
          </a:prstGeom>
          <a:noFill/>
        </p:spPr>
        <p:txBody>
          <a:bodyPr wrap="square" rtlCol="0">
            <a:spAutoFit/>
          </a:bodyPr>
          <a:lstStyle/>
          <a:p>
            <a:r>
              <a:rPr lang="en-US" dirty="0"/>
              <a:t>8:3,20;</a:t>
            </a:r>
          </a:p>
          <a:p>
            <a:r>
              <a:rPr lang="en-US" dirty="0"/>
              <a:t>11:2-4</a:t>
            </a:r>
          </a:p>
        </p:txBody>
      </p:sp>
      <p:sp>
        <p:nvSpPr>
          <p:cNvPr id="30" name="TextBox 29"/>
          <p:cNvSpPr txBox="1"/>
          <p:nvPr/>
        </p:nvSpPr>
        <p:spPr>
          <a:xfrm>
            <a:off x="7448414" y="5840636"/>
            <a:ext cx="2222568" cy="1200329"/>
          </a:xfrm>
          <a:prstGeom prst="rect">
            <a:avLst/>
          </a:prstGeom>
          <a:noFill/>
        </p:spPr>
        <p:txBody>
          <a:bodyPr wrap="square" rtlCol="0">
            <a:spAutoFit/>
          </a:bodyPr>
          <a:lstStyle/>
          <a:p>
            <a:r>
              <a:rPr lang="en-US" dirty="0"/>
              <a:t>7: 7-8,19-26; 11:36-12:1</a:t>
            </a:r>
          </a:p>
          <a:p>
            <a:r>
              <a:rPr lang="en-US" dirty="0"/>
              <a:t>Rev. 13:1-3; cf. 12:3</a:t>
            </a:r>
          </a:p>
          <a:p>
            <a:endParaRPr lang="en-US" dirty="0"/>
          </a:p>
        </p:txBody>
      </p:sp>
      <p:sp>
        <p:nvSpPr>
          <p:cNvPr id="32" name="TextBox 31"/>
          <p:cNvSpPr txBox="1"/>
          <p:nvPr/>
        </p:nvSpPr>
        <p:spPr>
          <a:xfrm>
            <a:off x="5666069" y="4612110"/>
            <a:ext cx="2660620" cy="646331"/>
          </a:xfrm>
          <a:prstGeom prst="rect">
            <a:avLst/>
          </a:prstGeom>
          <a:solidFill>
            <a:schemeClr val="bg1"/>
          </a:solidFill>
        </p:spPr>
        <p:txBody>
          <a:bodyPr wrap="square" rtlCol="0">
            <a:spAutoFit/>
          </a:bodyPr>
          <a:lstStyle/>
          <a:p>
            <a:r>
              <a:rPr lang="en-US" dirty="0"/>
              <a:t>Rome is not mentioned in the book of Daniel again</a:t>
            </a:r>
          </a:p>
        </p:txBody>
      </p:sp>
      <p:sp>
        <p:nvSpPr>
          <p:cNvPr id="33" name="TextBox 32"/>
          <p:cNvSpPr txBox="1"/>
          <p:nvPr/>
        </p:nvSpPr>
        <p:spPr>
          <a:xfrm>
            <a:off x="6082620" y="-55221"/>
            <a:ext cx="1055915" cy="369332"/>
          </a:xfrm>
          <a:prstGeom prst="rect">
            <a:avLst/>
          </a:prstGeom>
          <a:noFill/>
        </p:spPr>
        <p:txBody>
          <a:bodyPr wrap="square" rtlCol="0">
            <a:spAutoFit/>
          </a:bodyPr>
          <a:lstStyle/>
          <a:p>
            <a:pPr algn="ctr"/>
            <a:r>
              <a:rPr lang="en-US" b="1" dirty="0"/>
              <a:t>Daniel 7</a:t>
            </a:r>
          </a:p>
        </p:txBody>
      </p:sp>
      <p:sp>
        <p:nvSpPr>
          <p:cNvPr id="35" name="TextBox 34"/>
          <p:cNvSpPr txBox="1"/>
          <p:nvPr/>
        </p:nvSpPr>
        <p:spPr>
          <a:xfrm>
            <a:off x="8107418" y="1261621"/>
            <a:ext cx="1563564" cy="369332"/>
          </a:xfrm>
          <a:prstGeom prst="rect">
            <a:avLst/>
          </a:prstGeom>
          <a:noFill/>
        </p:spPr>
        <p:txBody>
          <a:bodyPr wrap="square" rtlCol="0">
            <a:spAutoFit/>
          </a:bodyPr>
          <a:lstStyle/>
          <a:p>
            <a:pPr algn="ctr"/>
            <a:r>
              <a:rPr lang="en-US" b="1" dirty="0"/>
              <a:t>Daniel 8 &amp; 11</a:t>
            </a:r>
          </a:p>
        </p:txBody>
      </p:sp>
      <p:sp>
        <p:nvSpPr>
          <p:cNvPr id="36" name="TextBox 35"/>
          <p:cNvSpPr txBox="1"/>
          <p:nvPr/>
        </p:nvSpPr>
        <p:spPr>
          <a:xfrm>
            <a:off x="5838660" y="5264170"/>
            <a:ext cx="1489454" cy="369332"/>
          </a:xfrm>
          <a:prstGeom prst="rect">
            <a:avLst/>
          </a:prstGeom>
          <a:noFill/>
        </p:spPr>
        <p:txBody>
          <a:bodyPr wrap="square" rtlCol="0">
            <a:spAutoFit/>
          </a:bodyPr>
          <a:lstStyle/>
          <a:p>
            <a:pPr algn="ctr"/>
            <a:r>
              <a:rPr lang="en-US" b="1" dirty="0"/>
              <a:t>Revelation 13</a:t>
            </a: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4678" y="5203557"/>
            <a:ext cx="2558668" cy="1718229"/>
          </a:xfrm>
          <a:prstGeom prst="rect">
            <a:avLst/>
          </a:prstGeom>
        </p:spPr>
      </p:pic>
      <p:sp>
        <p:nvSpPr>
          <p:cNvPr id="34" name="TextBox 33"/>
          <p:cNvSpPr txBox="1"/>
          <p:nvPr/>
        </p:nvSpPr>
        <p:spPr>
          <a:xfrm>
            <a:off x="11130586" y="3869087"/>
            <a:ext cx="2321914" cy="1477328"/>
          </a:xfrm>
          <a:prstGeom prst="rect">
            <a:avLst/>
          </a:prstGeom>
          <a:noFill/>
        </p:spPr>
        <p:txBody>
          <a:bodyPr wrap="square" rtlCol="0">
            <a:spAutoFit/>
          </a:bodyPr>
          <a:lstStyle/>
          <a:p>
            <a:r>
              <a:rPr lang="en-US" b="1" dirty="0"/>
              <a:t>Crushing Rock</a:t>
            </a:r>
          </a:p>
          <a:p>
            <a:r>
              <a:rPr lang="en-US" dirty="0"/>
              <a:t>Millennial Kingdom of Christ</a:t>
            </a:r>
          </a:p>
          <a:p>
            <a:r>
              <a:rPr lang="en-US" dirty="0"/>
              <a:t>Dan. 2:44-45; 7:19,27; 12:2-3</a:t>
            </a:r>
          </a:p>
        </p:txBody>
      </p:sp>
    </p:spTree>
    <p:extLst>
      <p:ext uri="{BB962C8B-B14F-4D97-AF65-F5344CB8AC3E}">
        <p14:creationId xmlns:p14="http://schemas.microsoft.com/office/powerpoint/2010/main" val="7602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0" grpId="0"/>
      <p:bldP spid="21" grpId="0"/>
      <p:bldP spid="23" grpId="0"/>
      <p:bldP spid="24" grpId="0"/>
      <p:bldP spid="25" grpId="0"/>
      <p:bldP spid="26" grpId="0"/>
      <p:bldP spid="28" grpId="0"/>
      <p:bldP spid="29" grpId="0"/>
      <p:bldP spid="30" grpId="0"/>
      <p:bldP spid="32" grpId="0" animBg="1"/>
      <p:bldP spid="33" grpId="0"/>
      <p:bldP spid="35" grpId="0"/>
      <p:bldP spid="36"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428" y="0"/>
            <a:ext cx="7917996" cy="740660"/>
          </a:xfrm>
        </p:spPr>
        <p:txBody>
          <a:bodyPr>
            <a:normAutofit fontScale="90000"/>
          </a:bodyPr>
          <a:lstStyle/>
          <a:p>
            <a:pPr algn="ctr"/>
            <a:r>
              <a:rPr lang="en-US" b="1" dirty="0"/>
              <a:t>The Rapture and Peace Agreement</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9217572" y="889304"/>
            <a:ext cx="4498428" cy="5355312"/>
          </a:xfrm>
          <a:prstGeom prst="rect">
            <a:avLst/>
          </a:prstGeom>
          <a:noFill/>
        </p:spPr>
        <p:txBody>
          <a:bodyPr wrap="square" rtlCol="0">
            <a:spAutoFit/>
          </a:bodyPr>
          <a:lstStyle/>
          <a:p>
            <a:pPr marL="347472" indent="-347472">
              <a:buFont typeface="+mj-lt"/>
              <a:buAutoNum type="arabicPeriod" startAt="4"/>
            </a:pPr>
            <a:r>
              <a:rPr lang="en-US" dirty="0"/>
              <a:t>The Holy Spirit (“restrainer”) will be removed from the earth before the Antichrist is revealed, therefore the Church must go with Him – 2 Thes. 2:6-8</a:t>
            </a:r>
          </a:p>
          <a:p>
            <a:pPr marL="342900" indent="-342900">
              <a:buFont typeface="+mj-lt"/>
              <a:buAutoNum type="arabicPeriod" startAt="4"/>
            </a:pPr>
            <a:r>
              <a:rPr lang="en-US" dirty="0"/>
              <a:t>The Thessalonians thought they had missed the rapture because they were facing persecution -- 2 Thes. 2:1-2,5 (cf. 1 Thes. 4:13 - 5:1ff)</a:t>
            </a:r>
          </a:p>
          <a:p>
            <a:pPr marL="342900" indent="-342900">
              <a:buFont typeface="+mj-lt"/>
              <a:buAutoNum type="arabicPeriod" startAt="4"/>
            </a:pPr>
            <a:r>
              <a:rPr lang="en-US" dirty="0"/>
              <a:t>The church of Philadelphia will be kept from the Tribulation Period -- Rev. 3:10,13</a:t>
            </a:r>
          </a:p>
          <a:p>
            <a:pPr marL="342900" indent="-342900">
              <a:buFont typeface="+mj-lt"/>
              <a:buAutoNum type="arabicPeriod" startAt="4"/>
            </a:pPr>
            <a:r>
              <a:rPr lang="en-US" dirty="0"/>
              <a:t>The Church is not mentioned in Revelation 4-18, being mentioned only before the Tribulation begins and at the return of Christ.</a:t>
            </a:r>
          </a:p>
          <a:p>
            <a:pPr marL="342900" indent="-342900">
              <a:buFont typeface="+mj-lt"/>
              <a:buAutoNum type="arabicPeriod" startAt="4"/>
            </a:pPr>
            <a:r>
              <a:rPr lang="en-US" dirty="0"/>
              <a:t>The focus of the Tribulation Period is not on the Church, but on Israel and the Gentile nations -- Dan. 9:24-27; Rev. 12; Mat. 24:22,24,31; 25:32; Rev. 6:15-17; 11:18; 16:19; 18:3,23; 19:15</a:t>
            </a:r>
          </a:p>
        </p:txBody>
      </p:sp>
      <p:sp>
        <p:nvSpPr>
          <p:cNvPr id="8" name="TextBox 7"/>
          <p:cNvSpPr txBox="1"/>
          <p:nvPr/>
        </p:nvSpPr>
        <p:spPr>
          <a:xfrm>
            <a:off x="1182116" y="882409"/>
            <a:ext cx="3305199" cy="5232202"/>
          </a:xfrm>
          <a:prstGeom prst="rect">
            <a:avLst/>
          </a:prstGeom>
          <a:noFill/>
        </p:spPr>
        <p:txBody>
          <a:bodyPr wrap="square" rtlCol="0">
            <a:spAutoFit/>
          </a:bodyPr>
          <a:lstStyle/>
          <a:p>
            <a:pPr algn="ctr"/>
            <a:r>
              <a:rPr lang="en-US" b="1" dirty="0"/>
              <a:t>Peace Agreement</a:t>
            </a:r>
          </a:p>
          <a:p>
            <a:endParaRPr lang="en-US" sz="1000" dirty="0"/>
          </a:p>
          <a:p>
            <a:r>
              <a:rPr lang="en-US" dirty="0"/>
              <a:t>“</a:t>
            </a:r>
            <a:r>
              <a:rPr lang="en-US" b="1" dirty="0"/>
              <a:t>And he will make a firm covenant with the many for one week</a:t>
            </a:r>
            <a:r>
              <a:rPr lang="en-US" dirty="0"/>
              <a:t>, but in the middle of the week he will put a stop to sacrifice and grain offering; and on the wing of abominations will come one who makes desolate, even until a complete destruction, one that is decreed, is poured out on the one who makes desolate.” (Dan. 9:27)</a:t>
            </a:r>
          </a:p>
          <a:p>
            <a:endParaRPr lang="en-US" dirty="0"/>
          </a:p>
          <a:p>
            <a:r>
              <a:rPr lang="en-US" dirty="0"/>
              <a:t>The Antichrist will make a seven-year peace agreement with Israel which probably will occur immediately after the rapture (cf. 2 Thes. 2:1-3).</a:t>
            </a:r>
          </a:p>
        </p:txBody>
      </p:sp>
      <p:sp>
        <p:nvSpPr>
          <p:cNvPr id="9" name="TextBox 8"/>
          <p:cNvSpPr txBox="1"/>
          <p:nvPr/>
        </p:nvSpPr>
        <p:spPr>
          <a:xfrm>
            <a:off x="4737568" y="882409"/>
            <a:ext cx="4359716" cy="5093702"/>
          </a:xfrm>
          <a:prstGeom prst="rect">
            <a:avLst/>
          </a:prstGeom>
          <a:noFill/>
        </p:spPr>
        <p:txBody>
          <a:bodyPr wrap="square" rtlCol="0">
            <a:spAutoFit/>
          </a:bodyPr>
          <a:lstStyle/>
          <a:p>
            <a:pPr algn="ctr"/>
            <a:r>
              <a:rPr lang="en-US" b="1" dirty="0"/>
              <a:t>Pretribulational  Rapture</a:t>
            </a:r>
          </a:p>
          <a:p>
            <a:endParaRPr lang="en-US" sz="1000" dirty="0"/>
          </a:p>
          <a:p>
            <a:pPr indent="-822960"/>
            <a:r>
              <a:rPr lang="en-US" dirty="0"/>
              <a:t>Rapture passages – John 14:3; 1 Cor. 15:50-53; Php. 3:20; 1 Thes. 4:13-18; 2 Thes. 2:1</a:t>
            </a:r>
          </a:p>
          <a:p>
            <a:pPr indent="-822960"/>
            <a:endParaRPr lang="en-US" dirty="0"/>
          </a:p>
          <a:p>
            <a:pPr indent="-822960" algn="ctr"/>
            <a:r>
              <a:rPr lang="en-US" b="1" dirty="0"/>
              <a:t>Arguments for a Pretribulational Rapture</a:t>
            </a:r>
          </a:p>
          <a:p>
            <a:endParaRPr lang="en-US" sz="900" dirty="0"/>
          </a:p>
          <a:p>
            <a:pPr marL="342900" indent="-342900">
              <a:buFont typeface="+mj-lt"/>
              <a:buAutoNum type="arabicPeriod"/>
            </a:pPr>
            <a:r>
              <a:rPr lang="en-US" dirty="0"/>
              <a:t>His imminent return</a:t>
            </a:r>
          </a:p>
          <a:p>
            <a:pPr marL="800100" lvl="1" indent="-342900">
              <a:buFont typeface="+mj-lt"/>
              <a:buAutoNum type="alphaLcPeriod"/>
            </a:pPr>
            <a:r>
              <a:rPr lang="en-US" dirty="0"/>
              <a:t>He is coming quickly -- Rev. 3:11; 22:7,12,20</a:t>
            </a:r>
          </a:p>
          <a:p>
            <a:pPr marL="800100" lvl="1" indent="-342900">
              <a:buFont typeface="+mj-lt"/>
              <a:buAutoNum type="alphaLcPeriod"/>
            </a:pPr>
            <a:r>
              <a:rPr lang="en-US" dirty="0"/>
              <a:t>We wait eagerly for His imminent </a:t>
            </a:r>
            <a:r>
              <a:rPr lang="en-US"/>
              <a:t>return – Rom</a:t>
            </a:r>
            <a:r>
              <a:rPr lang="en-US" dirty="0"/>
              <a:t>. 8:19,23,25; Php. 3:20-21; Titus 2:13</a:t>
            </a:r>
          </a:p>
          <a:p>
            <a:pPr marL="342900" indent="-342900">
              <a:buFont typeface="+mj-lt"/>
              <a:buAutoNum type="arabicPeriod"/>
            </a:pPr>
            <a:r>
              <a:rPr lang="en-US" dirty="0"/>
              <a:t>The rapture is presented first before the Day of the Lord -- 1 Thes. 4:13 - 5:1ff</a:t>
            </a:r>
          </a:p>
          <a:p>
            <a:pPr marL="342900" indent="-342900">
              <a:buFont typeface="+mj-lt"/>
              <a:buAutoNum type="arabicPeriod"/>
            </a:pPr>
            <a:r>
              <a:rPr lang="en-US" dirty="0"/>
              <a:t>The personal pronouns used when speaking about the rapture (“you,” “we”) versus the Tribulation Period (“they,” “them”) – 1 Thes. 4:13-5:3</a:t>
            </a:r>
          </a:p>
        </p:txBody>
      </p:sp>
      <p:sp>
        <p:nvSpPr>
          <p:cNvPr id="10" name="Rectangle 9"/>
          <p:cNvSpPr/>
          <p:nvPr/>
        </p:nvSpPr>
        <p:spPr>
          <a:xfrm>
            <a:off x="9576826" y="1249376"/>
            <a:ext cx="4454859"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3551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childTnLst>
                                </p:cTn>
                              </p:par>
                              <p:par>
                                <p:cTn id="55" presetID="1" presetClass="entr" presetSubtype="0" fill="hold" nodeType="withEffect" nodePh="1">
                                  <p:stCondLst>
                                    <p:cond delay="0"/>
                                  </p:stCondLst>
                                  <p:endCondLst>
                                    <p:cond evt="begin" delay="0">
                                      <p:tn val="55"/>
                                    </p:cond>
                                  </p:endCondLst>
                                  <p:childTnLst>
                                    <p:set>
                                      <p:cBhvr>
                                        <p:cTn id="56" dur="1" fill="hold">
                                          <p:stCondLst>
                                            <p:cond delay="0"/>
                                          </p:stCondLst>
                                        </p:cTn>
                                        <p:tgtEl>
                                          <p:spTgt spid="10">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444" y="0"/>
            <a:ext cx="5570435" cy="740660"/>
          </a:xfrm>
        </p:spPr>
        <p:txBody>
          <a:bodyPr/>
          <a:lstStyle/>
          <a:p>
            <a:pPr algn="ctr"/>
            <a:r>
              <a:rPr lang="en-US" b="1" dirty="0"/>
              <a:t>The Rapture Continued</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9" name="TextBox 8"/>
          <p:cNvSpPr txBox="1"/>
          <p:nvPr/>
        </p:nvSpPr>
        <p:spPr>
          <a:xfrm>
            <a:off x="1708205" y="781029"/>
            <a:ext cx="7448912" cy="923330"/>
          </a:xfrm>
          <a:prstGeom prst="rect">
            <a:avLst/>
          </a:prstGeom>
          <a:noFill/>
        </p:spPr>
        <p:txBody>
          <a:bodyPr wrap="square" rtlCol="0">
            <a:spAutoFit/>
          </a:bodyPr>
          <a:lstStyle/>
          <a:p>
            <a:pPr algn="ctr"/>
            <a:r>
              <a:rPr lang="en-US" b="1" dirty="0"/>
              <a:t>One more Pretribulational Rapture Argument</a:t>
            </a:r>
          </a:p>
          <a:p>
            <a:endParaRPr lang="en-US" dirty="0"/>
          </a:p>
          <a:p>
            <a:pPr algn="ctr"/>
            <a:r>
              <a:rPr lang="en-US" dirty="0"/>
              <a:t>The bride of Christ is the focus of Christ’s love, not His wrath – cf. Eph. 5:22-32</a:t>
            </a:r>
          </a:p>
        </p:txBody>
      </p:sp>
      <p:sp>
        <p:nvSpPr>
          <p:cNvPr id="8" name="Rectangle 7"/>
          <p:cNvSpPr/>
          <p:nvPr/>
        </p:nvSpPr>
        <p:spPr>
          <a:xfrm>
            <a:off x="10292209" y="0"/>
            <a:ext cx="3423791" cy="6832640"/>
          </a:xfrm>
          <a:prstGeom prst="rect">
            <a:avLst/>
          </a:prstGeom>
          <a:solidFill>
            <a:schemeClr val="bg2"/>
          </a:solidFill>
        </p:spPr>
        <p:txBody>
          <a:bodyPr wrap="square">
            <a:spAutoFit/>
          </a:bodyPr>
          <a:lstStyle/>
          <a:p>
            <a:pPr algn="ctr"/>
            <a:endParaRPr lang="en-US" b="1" dirty="0">
              <a:solidFill>
                <a:schemeClr val="accent2"/>
              </a:solidFill>
            </a:endParaRPr>
          </a:p>
          <a:p>
            <a:pPr algn="ctr"/>
            <a:endParaRPr lang="en-US" b="1" dirty="0">
              <a:solidFill>
                <a:schemeClr val="accent2"/>
              </a:solidFill>
            </a:endParaRPr>
          </a:p>
          <a:p>
            <a:pPr algn="ctr"/>
            <a:endParaRPr lang="en-US" b="1" dirty="0">
              <a:solidFill>
                <a:schemeClr val="accent2"/>
              </a:solidFill>
            </a:endParaRPr>
          </a:p>
          <a:p>
            <a:pPr algn="ctr"/>
            <a:endParaRPr lang="en-US" b="1" dirty="0">
              <a:solidFill>
                <a:schemeClr val="accent2"/>
              </a:solidFill>
            </a:endParaRPr>
          </a:p>
          <a:p>
            <a:pPr algn="ctr"/>
            <a:endParaRPr lang="en-US" b="1" dirty="0">
              <a:solidFill>
                <a:schemeClr val="accent2"/>
              </a:solidFill>
            </a:endParaRPr>
          </a:p>
          <a:p>
            <a:pPr algn="ctr"/>
            <a:endParaRPr lang="en-US" b="1" dirty="0">
              <a:solidFill>
                <a:schemeClr val="accent2"/>
              </a:solidFill>
            </a:endParaRPr>
          </a:p>
          <a:p>
            <a:pPr algn="ctr"/>
            <a:r>
              <a:rPr lang="en-US" b="1" dirty="0">
                <a:solidFill>
                  <a:schemeClr val="accent2"/>
                </a:solidFill>
              </a:rPr>
              <a:t>O.T. Types of a Pretribulational Rapture</a:t>
            </a:r>
          </a:p>
          <a:p>
            <a:endParaRPr lang="en-US" dirty="0">
              <a:solidFill>
                <a:schemeClr val="accent2"/>
              </a:solidFill>
            </a:endParaRPr>
          </a:p>
          <a:p>
            <a:pPr marL="342900" indent="-342900">
              <a:buFont typeface="+mj-lt"/>
              <a:buAutoNum type="arabicPeriod"/>
            </a:pPr>
            <a:r>
              <a:rPr lang="en-US" dirty="0">
                <a:solidFill>
                  <a:schemeClr val="accent2"/>
                </a:solidFill>
              </a:rPr>
              <a:t>Righteous Noah and his family were spared from the flood, the ark rising up above God’s judgement – Gen. 7:1-24</a:t>
            </a:r>
          </a:p>
          <a:p>
            <a:pPr marL="342900" indent="-342900">
              <a:buFont typeface="+mj-lt"/>
              <a:buAutoNum type="arabicPeriod"/>
            </a:pPr>
            <a:r>
              <a:rPr lang="en-US" dirty="0">
                <a:solidFill>
                  <a:schemeClr val="accent2"/>
                </a:solidFill>
              </a:rPr>
              <a:t>Righteous Lot and his family were spared from the destruction, being removed from Sodom before the judgement – Gen. 18:22-19:25</a:t>
            </a:r>
          </a:p>
          <a:p>
            <a:pPr marL="342900" indent="-342900">
              <a:buFont typeface="+mj-lt"/>
              <a:buAutoNum type="arabicPeriod"/>
            </a:pPr>
            <a:endParaRPr lang="en-US" dirty="0">
              <a:solidFill>
                <a:schemeClr val="bg2"/>
              </a:solidFill>
            </a:endParaRPr>
          </a:p>
          <a:p>
            <a:pPr marL="342900" indent="-342900">
              <a:buFont typeface="+mj-lt"/>
              <a:buAutoNum type="arabicPeriod"/>
            </a:pPr>
            <a:endParaRPr lang="en-US" dirty="0">
              <a:solidFill>
                <a:schemeClr val="accent2"/>
              </a:solidFill>
            </a:endParaRPr>
          </a:p>
          <a:p>
            <a:pPr marL="342900" indent="-342900">
              <a:buFont typeface="+mj-lt"/>
              <a:buAutoNum type="arabicPeriod"/>
            </a:pPr>
            <a:endParaRPr lang="en-US"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500" dirty="0">
              <a:solidFill>
                <a:schemeClr val="accent2"/>
              </a:solidFill>
            </a:endParaRPr>
          </a:p>
          <a:p>
            <a:pPr marL="342900" indent="-342900">
              <a:buFont typeface="+mj-lt"/>
              <a:buAutoNum type="arabicPeriod"/>
            </a:pPr>
            <a:endParaRPr lang="en-US" sz="1000" dirty="0">
              <a:solidFill>
                <a:schemeClr val="accent2"/>
              </a:solidFill>
            </a:endParaRPr>
          </a:p>
          <a:p>
            <a:pPr marL="342900" indent="-342900">
              <a:buFont typeface="+mj-lt"/>
              <a:buAutoNum type="arabicPeriod"/>
            </a:pPr>
            <a:endParaRPr lang="en-US" sz="500" dirty="0">
              <a:solidFill>
                <a:schemeClr val="accent2"/>
              </a:solidFill>
            </a:endParaRPr>
          </a:p>
        </p:txBody>
      </p:sp>
      <p:sp>
        <p:nvSpPr>
          <p:cNvPr id="10" name="Rectangle 9"/>
          <p:cNvSpPr/>
          <p:nvPr/>
        </p:nvSpPr>
        <p:spPr>
          <a:xfrm>
            <a:off x="1200330" y="1871970"/>
            <a:ext cx="8464665" cy="4401205"/>
          </a:xfrm>
          <a:prstGeom prst="rect">
            <a:avLst/>
          </a:prstGeom>
        </p:spPr>
        <p:txBody>
          <a:bodyPr wrap="square">
            <a:spAutoFit/>
          </a:bodyPr>
          <a:lstStyle/>
          <a:p>
            <a:pPr algn="ctr"/>
            <a:r>
              <a:rPr lang="en-US" b="1" dirty="0"/>
              <a:t>The Church will not Experience God’s Wrath</a:t>
            </a:r>
            <a:endParaRPr lang="en-US" dirty="0"/>
          </a:p>
          <a:p>
            <a:endParaRPr lang="en-US" sz="1000" dirty="0"/>
          </a:p>
          <a:p>
            <a:r>
              <a:rPr lang="en-US" dirty="0"/>
              <a:t>God’s wrath can be expressed in judgement. His wrath will be poured out on unbelievers:</a:t>
            </a:r>
          </a:p>
          <a:p>
            <a:endParaRPr lang="en-US" dirty="0"/>
          </a:p>
          <a:p>
            <a:pPr marL="640080" lvl="2" indent="-182880">
              <a:buFont typeface="Arial" panose="020B0604020202020204" pitchFamily="34" charset="0"/>
              <a:buChar char="•"/>
            </a:pPr>
            <a:r>
              <a:rPr lang="en-US" dirty="0"/>
              <a:t>at death -- John 3:36; Rom. 1:18</a:t>
            </a:r>
          </a:p>
          <a:p>
            <a:pPr marL="640080" lvl="2" indent="-182880">
              <a:buFont typeface="Arial" panose="020B0604020202020204" pitchFamily="34" charset="0"/>
              <a:buChar char="•"/>
            </a:pPr>
            <a:r>
              <a:rPr lang="en-US" dirty="0"/>
              <a:t>during the Tribulation Period – Rev. 6:16-17</a:t>
            </a:r>
          </a:p>
          <a:p>
            <a:pPr marL="640080" lvl="2" indent="-182880">
              <a:buFont typeface="Arial" panose="020B0604020202020204" pitchFamily="34" charset="0"/>
              <a:buChar char="•"/>
            </a:pPr>
            <a:r>
              <a:rPr lang="en-US" dirty="0"/>
              <a:t>at the Great White Throne Judgement – Rev. 20:11-15; 11:18</a:t>
            </a:r>
          </a:p>
          <a:p>
            <a:pPr marL="0" lvl="1"/>
            <a:endParaRPr lang="en-US" dirty="0"/>
          </a:p>
          <a:p>
            <a:pPr marL="0" lvl="1"/>
            <a:r>
              <a:rPr lang="en-US" dirty="0"/>
              <a:t>However, the Church is not destined to face God’s wrath (1 Thes. 1:10; 5:9-11; Rev. 6:16-17) as the bride of His Son. Only God and Jesus’ love will be poured out on His beloved bride. As Ephesians 5:25–27 says:</a:t>
            </a:r>
          </a:p>
          <a:p>
            <a:pPr marL="0" lvl="1"/>
            <a:endParaRPr lang="en-US" dirty="0"/>
          </a:p>
          <a:p>
            <a:pPr marL="457200" lvl="2"/>
            <a:r>
              <a:rPr lang="en-US" dirty="0"/>
              <a:t>“Husbands, love your wives, just as Christ also loved the church and gave Himself up for her, so that He might sanctify her, having cleansed her by the washing of water with the word, that He might present to Himself the church in all her glory, having no spot or wrinkle or any such thing; but that she would be holy and blameless.”</a:t>
            </a:r>
          </a:p>
        </p:txBody>
      </p:sp>
    </p:spTree>
    <p:extLst>
      <p:ext uri="{BB962C8B-B14F-4D97-AF65-F5344CB8AC3E}">
        <p14:creationId xmlns:p14="http://schemas.microsoft.com/office/powerpoint/2010/main" val="42449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229" y="15140"/>
            <a:ext cx="7964996"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b="0" cap="none" spc="0" dirty="0">
                <a:ln w="0"/>
                <a:solidFill>
                  <a:srgbClr val="0070C0"/>
                </a:solidFill>
                <a:effectLst>
                  <a:outerShdw blurRad="38100" dist="19050" dir="2700000" algn="tl" rotWithShape="0">
                    <a:schemeClr val="dk1">
                      <a:alpha val="40000"/>
                    </a:schemeClr>
                  </a:outerShdw>
                </a:effectLst>
              </a:rPr>
              <a:t>of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b="1" dirty="0"/>
              <a:t>Judgement Seat of Christ in Heaven for the Church</a:t>
            </a:r>
          </a:p>
        </p:txBody>
      </p:sp>
    </p:spTree>
    <p:extLst>
      <p:ext uri="{BB962C8B-B14F-4D97-AF65-F5344CB8AC3E}">
        <p14:creationId xmlns:p14="http://schemas.microsoft.com/office/powerpoint/2010/main" val="34332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328" y="0"/>
            <a:ext cx="11830050" cy="818641"/>
          </a:xfrm>
        </p:spPr>
        <p:txBody>
          <a:bodyPr/>
          <a:lstStyle/>
          <a:p>
            <a:pPr algn="ctr"/>
            <a:r>
              <a:rPr lang="en-US" b="1" dirty="0"/>
              <a:t>Judgement Seat of Christ in Heaven for the Church</a:t>
            </a:r>
            <a:endParaRPr lang="en-US" dirty="0"/>
          </a:p>
        </p:txBody>
      </p:sp>
      <p:sp>
        <p:nvSpPr>
          <p:cNvPr id="3" name="Rectangle 2"/>
          <p:cNvSpPr/>
          <p:nvPr/>
        </p:nvSpPr>
        <p:spPr>
          <a:xfrm>
            <a:off x="192647" y="939749"/>
            <a:ext cx="6580515" cy="1424749"/>
          </a:xfrm>
          <a:prstGeom prst="rect">
            <a:avLst/>
          </a:prstGeom>
          <a:solidFill>
            <a:schemeClr val="bg2"/>
          </a:solidFill>
        </p:spPr>
        <p:txBody>
          <a:bodyPr wrap="square">
            <a:spAutoFit/>
          </a:bodyPr>
          <a:lstStyle/>
          <a:p>
            <a:pPr>
              <a:lnSpc>
                <a:spcPct val="115000"/>
              </a:lnSpc>
              <a:spcAft>
                <a:spcPts val="600"/>
              </a:spcAft>
            </a:pPr>
            <a:r>
              <a:rPr lang="en-US" dirty="0">
                <a:latin typeface="Calibri" panose="020F0502020204030204" pitchFamily="34" charset="0"/>
              </a:rPr>
              <a:t>2 Corinthians 5:10</a:t>
            </a:r>
          </a:p>
          <a:p>
            <a:pPr lvl="1">
              <a:lnSpc>
                <a:spcPct val="115000"/>
              </a:lnSpc>
              <a:spcAft>
                <a:spcPts val="1000"/>
              </a:spcAft>
            </a:pPr>
            <a:r>
              <a:rPr lang="en-US" dirty="0">
                <a:latin typeface="Calibri" panose="020F0502020204030204" pitchFamily="34" charset="0"/>
              </a:rPr>
              <a:t>“For we must all appear before the judgment seat of Christ, so that each one may be recompensed for his deeds in the body, according to what he has done, whether good or bad.</a:t>
            </a:r>
            <a:r>
              <a:rPr lang="en-US" dirty="0">
                <a:effectLst/>
                <a:latin typeface="Calibri" panose="020F0502020204030204" pitchFamily="34" charset="0"/>
              </a:rPr>
              <a:t>“</a:t>
            </a:r>
          </a:p>
        </p:txBody>
      </p:sp>
      <p:sp>
        <p:nvSpPr>
          <p:cNvPr id="4" name="Rectangle 3"/>
          <p:cNvSpPr/>
          <p:nvPr/>
        </p:nvSpPr>
        <p:spPr>
          <a:xfrm>
            <a:off x="192646" y="2542247"/>
            <a:ext cx="6580515" cy="787652"/>
          </a:xfrm>
          <a:prstGeom prst="rect">
            <a:avLst/>
          </a:prstGeom>
          <a:solidFill>
            <a:schemeClr val="bg2"/>
          </a:solidFill>
        </p:spPr>
        <p:txBody>
          <a:bodyPr wrap="square">
            <a:spAutoFit/>
          </a:bodyPr>
          <a:lstStyle/>
          <a:p>
            <a:pPr>
              <a:lnSpc>
                <a:spcPct val="115000"/>
              </a:lnSpc>
              <a:spcAft>
                <a:spcPts val="600"/>
              </a:spcAft>
            </a:pPr>
            <a:r>
              <a:rPr lang="en-US" dirty="0">
                <a:latin typeface="Calibri" panose="020F0502020204030204" pitchFamily="34" charset="0"/>
              </a:rPr>
              <a:t>Romans 14:12</a:t>
            </a:r>
          </a:p>
          <a:p>
            <a:pPr marL="731520" lvl="1" indent="-457200">
              <a:lnSpc>
                <a:spcPct val="115000"/>
              </a:lnSpc>
              <a:spcAft>
                <a:spcPts val="1000"/>
              </a:spcAft>
              <a:tabLst>
                <a:tab pos="228600" algn="r"/>
                <a:tab pos="457200" algn="l"/>
              </a:tabLst>
            </a:pPr>
            <a:r>
              <a:rPr lang="en-US" dirty="0">
                <a:latin typeface="Calibri" panose="020F0502020204030204" pitchFamily="34" charset="0"/>
              </a:rPr>
              <a:t>	“So then each one of us will give an account of himself to God.” </a:t>
            </a:r>
            <a:endParaRPr lang="en-US" dirty="0">
              <a:effectLst/>
              <a:latin typeface="Calibri" panose="020F0502020204030204" pitchFamily="34" charset="0"/>
            </a:endParaRPr>
          </a:p>
        </p:txBody>
      </p:sp>
      <p:sp>
        <p:nvSpPr>
          <p:cNvPr id="5" name="TextBox 4"/>
          <p:cNvSpPr txBox="1"/>
          <p:nvPr/>
        </p:nvSpPr>
        <p:spPr>
          <a:xfrm>
            <a:off x="6939540" y="2797174"/>
            <a:ext cx="6580517" cy="3139321"/>
          </a:xfrm>
          <a:prstGeom prst="rect">
            <a:avLst/>
          </a:prstGeom>
          <a:noFill/>
        </p:spPr>
        <p:txBody>
          <a:bodyPr wrap="square" rtlCol="0">
            <a:spAutoFit/>
          </a:bodyPr>
          <a:lstStyle/>
          <a:p>
            <a:r>
              <a:rPr lang="en-US" dirty="0">
                <a:solidFill>
                  <a:srgbClr val="0070C0"/>
                </a:solidFill>
              </a:rPr>
              <a:t>The timing of this judgement seems to occur in heaven immediately after the resurrection and rapture of the Church. The bride of Christ at the second coming will be clothed in white linen which would seem to be the result of her judgement. At this judgement </a:t>
            </a:r>
            <a:r>
              <a:rPr lang="en-US">
                <a:solidFill>
                  <a:srgbClr val="0070C0"/>
                </a:solidFill>
              </a:rPr>
              <a:t>all believers </a:t>
            </a:r>
            <a:r>
              <a:rPr lang="en-US" dirty="0">
                <a:solidFill>
                  <a:srgbClr val="0070C0"/>
                </a:solidFill>
              </a:rPr>
              <a:t>from the Church Age will give an account to Jesus for their deeds done in the flesh, from the time of their salvation until their death or rapture. This is not a judgement of sin but of works where rewards will be bestowed (cf. 1 Cor. 3:10-15).</a:t>
            </a:r>
          </a:p>
          <a:p>
            <a:endParaRPr lang="en-US" dirty="0">
              <a:solidFill>
                <a:srgbClr val="0070C0"/>
              </a:solidFill>
            </a:endParaRPr>
          </a:p>
          <a:p>
            <a:r>
              <a:rPr lang="en-US" dirty="0">
                <a:solidFill>
                  <a:srgbClr val="0070C0"/>
                </a:solidFill>
              </a:rPr>
              <a:t>See Mat. 24:45-47; 25:21-23; Acts 10:42; 17:31; 1 Cor. 3:8,10-17; Rev. 2:10</a:t>
            </a:r>
          </a:p>
        </p:txBody>
      </p:sp>
      <p:sp>
        <p:nvSpPr>
          <p:cNvPr id="6" name="Rectangle 5"/>
          <p:cNvSpPr/>
          <p:nvPr/>
        </p:nvSpPr>
        <p:spPr>
          <a:xfrm>
            <a:off x="192646" y="3507648"/>
            <a:ext cx="6580515" cy="1593065"/>
          </a:xfrm>
          <a:prstGeom prst="rect">
            <a:avLst/>
          </a:prstGeom>
          <a:solidFill>
            <a:schemeClr val="bg2"/>
          </a:solidFill>
        </p:spPr>
        <p:txBody>
          <a:bodyPr wrap="square">
            <a:spAutoFit/>
          </a:bodyPr>
          <a:lstStyle/>
          <a:p>
            <a:pPr>
              <a:lnSpc>
                <a:spcPct val="114000"/>
              </a:lnSpc>
              <a:spcAft>
                <a:spcPts val="600"/>
              </a:spcAft>
            </a:pPr>
            <a:r>
              <a:rPr lang="en-US" dirty="0"/>
              <a:t>2 Timothy 4:8</a:t>
            </a:r>
          </a:p>
          <a:p>
            <a:pPr lvl="1"/>
            <a:r>
              <a:rPr lang="en-US" dirty="0"/>
              <a:t>“in the future there is laid up for me the crown of righteousness, which the Lord, the righteous Judge, will award to me on that day; and not only to me, but also to all who have loved His appearing.”</a:t>
            </a:r>
          </a:p>
        </p:txBody>
      </p:sp>
      <p:sp>
        <p:nvSpPr>
          <p:cNvPr id="7" name="Rectangle 6"/>
          <p:cNvSpPr/>
          <p:nvPr/>
        </p:nvSpPr>
        <p:spPr>
          <a:xfrm>
            <a:off x="192645" y="5278462"/>
            <a:ext cx="6580515" cy="1316066"/>
          </a:xfrm>
          <a:prstGeom prst="rect">
            <a:avLst/>
          </a:prstGeom>
          <a:solidFill>
            <a:schemeClr val="bg2"/>
          </a:solidFill>
        </p:spPr>
        <p:txBody>
          <a:bodyPr wrap="square">
            <a:spAutoFit/>
          </a:bodyPr>
          <a:lstStyle/>
          <a:p>
            <a:pPr>
              <a:lnSpc>
                <a:spcPct val="114000"/>
              </a:lnSpc>
              <a:spcAft>
                <a:spcPts val="600"/>
              </a:spcAft>
            </a:pPr>
            <a:r>
              <a:rPr lang="en-US" dirty="0"/>
              <a:t>Luke 14:14</a:t>
            </a:r>
          </a:p>
          <a:p>
            <a:pPr lvl="1"/>
            <a:r>
              <a:rPr lang="en-US" dirty="0"/>
              <a:t>“and you will be blessed, since they do not have the means to repay you; for you will be repaid at the resurrection of the righteous.”</a:t>
            </a:r>
          </a:p>
        </p:txBody>
      </p:sp>
      <p:sp>
        <p:nvSpPr>
          <p:cNvPr id="8" name="Rectangle 7"/>
          <p:cNvSpPr/>
          <p:nvPr/>
        </p:nvSpPr>
        <p:spPr>
          <a:xfrm>
            <a:off x="6939541" y="940504"/>
            <a:ext cx="6580517" cy="1469633"/>
          </a:xfrm>
          <a:prstGeom prst="rect">
            <a:avLst/>
          </a:prstGeom>
          <a:solidFill>
            <a:schemeClr val="bg2"/>
          </a:solidFill>
        </p:spPr>
        <p:txBody>
          <a:bodyPr wrap="square">
            <a:spAutoFit/>
          </a:bodyPr>
          <a:lstStyle/>
          <a:p>
            <a:pPr>
              <a:lnSpc>
                <a:spcPts val="115"/>
              </a:lnSpc>
              <a:spcAft>
                <a:spcPts val="600"/>
              </a:spcAft>
            </a:pPr>
            <a:endParaRPr lang="en-US" dirty="0"/>
          </a:p>
          <a:p>
            <a:pPr>
              <a:lnSpc>
                <a:spcPts val="115"/>
              </a:lnSpc>
              <a:spcAft>
                <a:spcPts val="600"/>
              </a:spcAft>
            </a:pPr>
            <a:endParaRPr lang="en-US" dirty="0"/>
          </a:p>
          <a:p>
            <a:pPr>
              <a:lnSpc>
                <a:spcPts val="115"/>
              </a:lnSpc>
              <a:spcAft>
                <a:spcPts val="600"/>
              </a:spcAft>
            </a:pPr>
            <a:r>
              <a:rPr lang="en-US" dirty="0"/>
              <a:t>Revelation 19:7–8</a:t>
            </a:r>
          </a:p>
          <a:p>
            <a:pPr lvl="1"/>
            <a:r>
              <a:rPr lang="en-US" dirty="0"/>
              <a:t>“Let us rejoice and be glad and give the glory to Him, for the marriage of the Lamb has come and His bride has made herself ready. It was given to her to clothe herself in fine linen, bright and clean; for the fine linen is the righteous acts of the saints.”</a:t>
            </a:r>
          </a:p>
        </p:txBody>
      </p:sp>
    </p:spTree>
    <p:extLst>
      <p:ext uri="{BB962C8B-B14F-4D97-AF65-F5344CB8AC3E}">
        <p14:creationId xmlns:p14="http://schemas.microsoft.com/office/powerpoint/2010/main" val="8698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6908" y="1"/>
            <a:ext cx="2997106" cy="725214"/>
          </a:xfrm>
        </p:spPr>
        <p:txBody>
          <a:bodyPr/>
          <a:lstStyle/>
          <a:p>
            <a:pPr algn="ctr"/>
            <a:r>
              <a:rPr lang="en-US" b="1" dirty="0"/>
              <a:t>Introduction</a:t>
            </a:r>
          </a:p>
        </p:txBody>
      </p:sp>
      <p:sp>
        <p:nvSpPr>
          <p:cNvPr id="3" name="TextBox 2"/>
          <p:cNvSpPr txBox="1"/>
          <p:nvPr/>
        </p:nvSpPr>
        <p:spPr>
          <a:xfrm>
            <a:off x="128140" y="725215"/>
            <a:ext cx="6729860" cy="5355312"/>
          </a:xfrm>
          <a:prstGeom prst="rect">
            <a:avLst/>
          </a:prstGeom>
          <a:noFill/>
        </p:spPr>
        <p:txBody>
          <a:bodyPr wrap="square" rtlCol="0">
            <a:spAutoFit/>
          </a:bodyPr>
          <a:lstStyle/>
          <a:p>
            <a:r>
              <a:rPr lang="en-US" dirty="0"/>
              <a:t>Dr. Hugh Ross reports that there are approximately 2,500 prophesies in the Bible of which about 2,000 have already been fulfilled</a:t>
            </a:r>
            <a:r>
              <a:rPr lang="en-US" baseline="30000" dirty="0"/>
              <a:t>1</a:t>
            </a:r>
            <a:r>
              <a:rPr lang="en-US" dirty="0"/>
              <a:t>. Other sources say that about one-third of the Bible consists of prophecy. When considering the great prophetic books which contain the majority of the approximate 500 yet unfulfilled prophecies -- Isaiah, Ezekiel, Daniel, Zechariah and Revelation -- I find it amazing when Christians say that Bible prophecy is not important.</a:t>
            </a:r>
          </a:p>
          <a:p>
            <a:endParaRPr lang="en-US" dirty="0"/>
          </a:p>
          <a:p>
            <a:r>
              <a:rPr lang="en-US" dirty="0"/>
              <a:t>Why is Bible prophecy important? Because it gives the followers of Jesus Christ hope, hope in:</a:t>
            </a:r>
          </a:p>
          <a:p>
            <a:endParaRPr lang="en-US" dirty="0"/>
          </a:p>
          <a:p>
            <a:pPr marL="742950" lvl="1" indent="-285750">
              <a:buFont typeface="Arial" panose="020B0604020202020204" pitchFamily="34" charset="0"/>
              <a:buChar char="•"/>
            </a:pPr>
            <a:r>
              <a:rPr lang="en-US" dirty="0"/>
              <a:t>A victorious Savior!</a:t>
            </a:r>
          </a:p>
          <a:p>
            <a:pPr marL="742950" lvl="1" indent="-285750">
              <a:buFont typeface="Arial" panose="020B0604020202020204" pitchFamily="34" charset="0"/>
              <a:buChar char="•"/>
            </a:pPr>
            <a:r>
              <a:rPr lang="en-US" dirty="0"/>
              <a:t>A glorious future!</a:t>
            </a:r>
          </a:p>
          <a:p>
            <a:pPr marL="742950" lvl="1" indent="-285750">
              <a:buFont typeface="Arial" panose="020B0604020202020204" pitchFamily="34" charset="0"/>
              <a:buChar char="•"/>
            </a:pPr>
            <a:r>
              <a:rPr lang="en-US" dirty="0"/>
              <a:t>The end of unrighteousness!</a:t>
            </a:r>
          </a:p>
          <a:p>
            <a:pPr marL="742950" lvl="1" indent="-285750">
              <a:buFont typeface="Arial" panose="020B0604020202020204" pitchFamily="34" charset="0"/>
              <a:buChar char="•"/>
            </a:pPr>
            <a:r>
              <a:rPr lang="en-US" dirty="0"/>
              <a:t>The just judgement of the wicked!</a:t>
            </a:r>
          </a:p>
          <a:p>
            <a:pPr marL="742950" lvl="1" indent="-285750">
              <a:buFont typeface="Arial" panose="020B0604020202020204" pitchFamily="34" charset="0"/>
              <a:buChar char="•"/>
            </a:pPr>
            <a:r>
              <a:rPr lang="en-US" dirty="0"/>
              <a:t>Eternal life with no more pain, sorrow, or death!</a:t>
            </a:r>
          </a:p>
          <a:p>
            <a:endParaRPr lang="en-US" dirty="0"/>
          </a:p>
          <a:p>
            <a:r>
              <a:rPr lang="en-US" dirty="0"/>
              <a:t>Hope therefore is vital, especially as we get closer to the end of our age as times get darker and more evil!</a:t>
            </a:r>
          </a:p>
        </p:txBody>
      </p:sp>
      <p:sp>
        <p:nvSpPr>
          <p:cNvPr id="4" name="Rectangle 3"/>
          <p:cNvSpPr/>
          <p:nvPr/>
        </p:nvSpPr>
        <p:spPr>
          <a:xfrm>
            <a:off x="0" y="6488668"/>
            <a:ext cx="5650906" cy="369332"/>
          </a:xfrm>
          <a:prstGeom prst="rect">
            <a:avLst/>
          </a:prstGeom>
        </p:spPr>
        <p:txBody>
          <a:bodyPr wrap="none">
            <a:spAutoFit/>
          </a:bodyPr>
          <a:lstStyle/>
          <a:p>
            <a:pPr lvl="0"/>
            <a:r>
              <a:rPr lang="en-US" sz="1400" baseline="30000" dirty="0">
                <a:solidFill>
                  <a:prstClr val="black"/>
                </a:solidFill>
              </a:rPr>
              <a:t>1</a:t>
            </a:r>
            <a:r>
              <a:rPr lang="en-US" sz="1000" dirty="0">
                <a:solidFill>
                  <a:prstClr val="black"/>
                </a:solidFill>
              </a:rPr>
              <a:t> (</a:t>
            </a:r>
            <a:r>
              <a:rPr lang="en-US" sz="1000" dirty="0">
                <a:solidFill>
                  <a:prstClr val="black"/>
                </a:solidFill>
                <a:hlinkClick r:id="rId3"/>
              </a:rPr>
              <a:t>http://www.reasons.org/articles/articles/fulfilled-prophecy-evidence-for-the-reliability-of-the-bible</a:t>
            </a:r>
            <a:r>
              <a:rPr lang="en-US" sz="1000" dirty="0">
                <a:solidFill>
                  <a:prstClr val="black"/>
                </a:solidFill>
              </a:rPr>
              <a:t>)</a:t>
            </a:r>
            <a:r>
              <a:rPr lang="en-US" dirty="0">
                <a:solidFill>
                  <a:prstClr val="black"/>
                </a:solidFill>
              </a:rPr>
              <a:t>. </a:t>
            </a:r>
            <a:endParaRPr lang="en-US" sz="1000" dirty="0">
              <a:solidFill>
                <a:prstClr val="black"/>
              </a:solidFill>
            </a:endParaRPr>
          </a:p>
        </p:txBody>
      </p:sp>
      <p:sp>
        <p:nvSpPr>
          <p:cNvPr id="5" name="Rectangle 4"/>
          <p:cNvSpPr/>
          <p:nvPr/>
        </p:nvSpPr>
        <p:spPr>
          <a:xfrm>
            <a:off x="7199586" y="725215"/>
            <a:ext cx="6409538" cy="5909310"/>
          </a:xfrm>
          <a:prstGeom prst="rect">
            <a:avLst/>
          </a:prstGeom>
        </p:spPr>
        <p:txBody>
          <a:bodyPr wrap="square">
            <a:spAutoFit/>
          </a:bodyPr>
          <a:lstStyle/>
          <a:p>
            <a:r>
              <a:rPr lang="en-US" dirty="0"/>
              <a:t>Bible prophecy can also:</a:t>
            </a:r>
          </a:p>
          <a:p>
            <a:endParaRPr lang="en-US" dirty="0"/>
          </a:p>
          <a:p>
            <a:pPr marL="742950" lvl="1" indent="-285750">
              <a:buFont typeface="Arial" panose="020B0604020202020204" pitchFamily="34" charset="0"/>
              <a:buChar char="•"/>
            </a:pPr>
            <a:r>
              <a:rPr lang="en-US" dirty="0"/>
              <a:t>Prepare us for what is coming</a:t>
            </a:r>
          </a:p>
          <a:p>
            <a:pPr marL="742950" lvl="1" indent="-285750">
              <a:buFont typeface="Arial" panose="020B0604020202020204" pitchFamily="34" charset="0"/>
              <a:buChar char="•"/>
            </a:pPr>
            <a:r>
              <a:rPr lang="en-US" dirty="0"/>
              <a:t>Allow us to warn others</a:t>
            </a:r>
          </a:p>
          <a:p>
            <a:pPr marL="742950" lvl="1" indent="-285750">
              <a:buFont typeface="Arial" panose="020B0604020202020204" pitchFamily="34" charset="0"/>
              <a:buChar char="•"/>
            </a:pPr>
            <a:r>
              <a:rPr lang="en-US" dirty="0"/>
              <a:t>Purify us as we realize that the rapture is imminent! (cf. 2 Pet. 3:11-14)</a:t>
            </a:r>
          </a:p>
          <a:p>
            <a:pPr marL="742950" lvl="1" indent="-285750">
              <a:buFont typeface="Arial" panose="020B0604020202020204" pitchFamily="34" charset="0"/>
              <a:buChar char="•"/>
            </a:pPr>
            <a:r>
              <a:rPr lang="en-US" dirty="0"/>
              <a:t>Give us peace as we see the progression of evil happening around us, knowing God is in control and is working out His plan</a:t>
            </a:r>
          </a:p>
          <a:p>
            <a:endParaRPr lang="en-US" dirty="0"/>
          </a:p>
          <a:p>
            <a:r>
              <a:rPr lang="en-US" dirty="0"/>
              <a:t>God gave us approximately 2,500 prophecies in the Bible because they are important. This is why He concludes the Bible with the greatest book of end-time prophecy, the book of Revelation. This is also why He says at the beginning and end of that book:</a:t>
            </a:r>
          </a:p>
          <a:p>
            <a:endParaRPr lang="en-US" dirty="0"/>
          </a:p>
          <a:p>
            <a:pPr marL="742950" lvl="1" indent="-285750">
              <a:buFont typeface="Arial" panose="020B0604020202020204" pitchFamily="34" charset="0"/>
              <a:buChar char="•"/>
            </a:pPr>
            <a:r>
              <a:rPr lang="en-US" dirty="0"/>
              <a:t>“Blessed is he who reads and those who hear the words of the prophecy, and heed the things which are written in it; for the time is near.” (Rev. 1:3)</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“And behold, I am coming quickly. Blessed is he who heeds the words of the prophecy of this book.” (Rev. 22:7)</a:t>
            </a:r>
          </a:p>
        </p:txBody>
      </p:sp>
    </p:spTree>
    <p:extLst>
      <p:ext uri="{BB962C8B-B14F-4D97-AF65-F5344CB8AC3E}">
        <p14:creationId xmlns:p14="http://schemas.microsoft.com/office/powerpoint/2010/main" val="378377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116" y="15140"/>
            <a:ext cx="7651221"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044645" y="5838281"/>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53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8" grpId="0"/>
      <p:bldP spid="30" grpId="0"/>
      <p:bldP spid="31"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5155570" y="3859174"/>
            <a:ext cx="8429801" cy="2977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extBox 10"/>
          <p:cNvSpPr txBox="1"/>
          <p:nvPr/>
        </p:nvSpPr>
        <p:spPr>
          <a:xfrm>
            <a:off x="432791" y="5926365"/>
            <a:ext cx="325746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4">
                    <a:lumMod val="75000"/>
                  </a:schemeClr>
                </a:solidFill>
              </a:rPr>
              <a:t>1</a:t>
            </a:r>
            <a:r>
              <a:rPr lang="en-US" baseline="30000" dirty="0">
                <a:solidFill>
                  <a:schemeClr val="accent4">
                    <a:lumMod val="75000"/>
                  </a:schemeClr>
                </a:solidFill>
              </a:rPr>
              <a:t>st</a:t>
            </a:r>
            <a:r>
              <a:rPr lang="en-US" dirty="0">
                <a:solidFill>
                  <a:schemeClr val="accent4">
                    <a:lumMod val="75000"/>
                  </a:schemeClr>
                </a:solidFill>
              </a:rPr>
              <a:t> - 6</a:t>
            </a:r>
            <a:r>
              <a:rPr lang="en-US" baseline="30000" dirty="0">
                <a:solidFill>
                  <a:schemeClr val="accent4">
                    <a:lumMod val="75000"/>
                  </a:schemeClr>
                </a:solidFill>
              </a:rPr>
              <a:t>th</a:t>
            </a:r>
            <a:r>
              <a:rPr lang="en-US" dirty="0">
                <a:solidFill>
                  <a:schemeClr val="accent4">
                    <a:lumMod val="75000"/>
                  </a:schemeClr>
                </a:solidFill>
              </a:rPr>
              <a:t> Seal Judgements (Rev. 6) </a:t>
            </a:r>
          </a:p>
        </p:txBody>
      </p:sp>
      <p:sp>
        <p:nvSpPr>
          <p:cNvPr id="2" name="Title 1"/>
          <p:cNvSpPr>
            <a:spLocks noGrp="1"/>
          </p:cNvSpPr>
          <p:nvPr>
            <p:ph type="title"/>
          </p:nvPr>
        </p:nvSpPr>
        <p:spPr>
          <a:xfrm>
            <a:off x="2288875" y="6570"/>
            <a:ext cx="9348458" cy="1325563"/>
          </a:xfrm>
        </p:spPr>
        <p:txBody>
          <a:bodyPr/>
          <a:lstStyle/>
          <a:p>
            <a:pPr algn="ctr"/>
            <a:r>
              <a:rPr lang="en-US" b="1" dirty="0"/>
              <a:t>The Seal, Trumpet and Bowl Judgements</a:t>
            </a:r>
            <a:br>
              <a:rPr lang="en-US" b="1" dirty="0"/>
            </a:br>
            <a:r>
              <a:rPr lang="en-US" b="1" dirty="0"/>
              <a:t>Overview</a:t>
            </a:r>
          </a:p>
        </p:txBody>
      </p:sp>
      <p:sp>
        <p:nvSpPr>
          <p:cNvPr id="3" name="TextBox 2"/>
          <p:cNvSpPr txBox="1"/>
          <p:nvPr/>
        </p:nvSpPr>
        <p:spPr>
          <a:xfrm>
            <a:off x="210207" y="6295697"/>
            <a:ext cx="133751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7" name="TextBox 6"/>
          <p:cNvSpPr txBox="1"/>
          <p:nvPr/>
        </p:nvSpPr>
        <p:spPr>
          <a:xfrm>
            <a:off x="6836735" y="1771001"/>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TextBox 7"/>
          <p:cNvSpPr txBox="1"/>
          <p:nvPr/>
        </p:nvSpPr>
        <p:spPr>
          <a:xfrm>
            <a:off x="6977158" y="5557033"/>
            <a:ext cx="660821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accent3">
                    <a:lumMod val="75000"/>
                  </a:schemeClr>
                </a:solidFill>
              </a:rPr>
              <a:t>7</a:t>
            </a:r>
            <a:r>
              <a:rPr lang="en-US" baseline="30000" dirty="0">
                <a:solidFill>
                  <a:schemeClr val="accent3">
                    <a:lumMod val="75000"/>
                  </a:schemeClr>
                </a:solidFill>
              </a:rPr>
              <a:t>th</a:t>
            </a:r>
            <a:r>
              <a:rPr lang="en-US" dirty="0">
                <a:solidFill>
                  <a:schemeClr val="accent3">
                    <a:lumMod val="75000"/>
                  </a:schemeClr>
                </a:solidFill>
              </a:rPr>
              <a:t> Trumpet Judgement </a:t>
            </a:r>
            <a:r>
              <a:rPr lang="en-US" b="1" dirty="0">
                <a:solidFill>
                  <a:schemeClr val="tx1"/>
                </a:solidFill>
              </a:rPr>
              <a:t>(</a:t>
            </a:r>
            <a:r>
              <a:rPr lang="en-US" b="1" dirty="0">
                <a:solidFill>
                  <a:srgbClr val="FF0000"/>
                </a:solidFill>
              </a:rPr>
              <a:t>3</a:t>
            </a:r>
            <a:r>
              <a:rPr lang="en-US" b="1" baseline="30000" dirty="0">
                <a:solidFill>
                  <a:srgbClr val="FF0000"/>
                </a:solidFill>
              </a:rPr>
              <a:t>rd</a:t>
            </a:r>
            <a:r>
              <a:rPr lang="en-US" b="1" dirty="0">
                <a:solidFill>
                  <a:srgbClr val="FF0000"/>
                </a:solidFill>
              </a:rPr>
              <a:t> WOE</a:t>
            </a:r>
            <a:r>
              <a:rPr lang="en-US" b="1" dirty="0">
                <a:solidFill>
                  <a:schemeClr val="tx1"/>
                </a:solidFill>
              </a:rPr>
              <a:t>) </a:t>
            </a:r>
            <a:r>
              <a:rPr lang="en-US" dirty="0">
                <a:solidFill>
                  <a:schemeClr val="accent3">
                    <a:lumMod val="75000"/>
                  </a:schemeClr>
                </a:solidFill>
              </a:rPr>
              <a:t>(Rev. 11:15-17)</a:t>
            </a:r>
          </a:p>
        </p:txBody>
      </p:sp>
      <p:sp>
        <p:nvSpPr>
          <p:cNvPr id="10" name="TextBox 9"/>
          <p:cNvSpPr txBox="1"/>
          <p:nvPr/>
        </p:nvSpPr>
        <p:spPr>
          <a:xfrm>
            <a:off x="3690258" y="5926365"/>
            <a:ext cx="989511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accent4">
                    <a:lumMod val="75000"/>
                  </a:schemeClr>
                </a:solidFill>
              </a:rPr>
              <a:t>7</a:t>
            </a:r>
            <a:r>
              <a:rPr lang="en-US" baseline="30000" dirty="0">
                <a:solidFill>
                  <a:schemeClr val="accent4">
                    <a:lumMod val="75000"/>
                  </a:schemeClr>
                </a:solidFill>
              </a:rPr>
              <a:t>th</a:t>
            </a:r>
            <a:r>
              <a:rPr lang="en-US" dirty="0">
                <a:solidFill>
                  <a:schemeClr val="accent4">
                    <a:lumMod val="75000"/>
                  </a:schemeClr>
                </a:solidFill>
              </a:rPr>
              <a:t> Seal Judgment (Rev. 8:1-2,5-6; 11:15-17)</a:t>
            </a:r>
          </a:p>
        </p:txBody>
      </p:sp>
      <p:sp>
        <p:nvSpPr>
          <p:cNvPr id="12" name="TextBox 11"/>
          <p:cNvSpPr txBox="1"/>
          <p:nvPr/>
        </p:nvSpPr>
        <p:spPr>
          <a:xfrm>
            <a:off x="3690257" y="5279653"/>
            <a:ext cx="328470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3">
                    <a:lumMod val="75000"/>
                  </a:schemeClr>
                </a:solidFill>
              </a:rPr>
              <a:t>1</a:t>
            </a:r>
            <a:r>
              <a:rPr lang="en-US" baseline="30000" dirty="0">
                <a:solidFill>
                  <a:schemeClr val="accent3">
                    <a:lumMod val="75000"/>
                  </a:schemeClr>
                </a:solidFill>
              </a:rPr>
              <a:t>st</a:t>
            </a:r>
            <a:r>
              <a:rPr lang="en-US" dirty="0">
                <a:solidFill>
                  <a:schemeClr val="accent3">
                    <a:lumMod val="75000"/>
                  </a:schemeClr>
                </a:solidFill>
              </a:rPr>
              <a:t> – 6</a:t>
            </a:r>
            <a:r>
              <a:rPr lang="en-US" baseline="30000" dirty="0">
                <a:solidFill>
                  <a:schemeClr val="accent3">
                    <a:lumMod val="75000"/>
                  </a:schemeClr>
                </a:solidFill>
              </a:rPr>
              <a:t>th</a:t>
            </a:r>
            <a:r>
              <a:rPr lang="en-US" dirty="0">
                <a:solidFill>
                  <a:schemeClr val="accent3">
                    <a:lumMod val="75000"/>
                  </a:schemeClr>
                </a:solidFill>
              </a:rPr>
              <a:t> Trumpet Judgements (Rev. 8:1-9:19</a:t>
            </a:r>
          </a:p>
        </p:txBody>
      </p:sp>
      <p:sp>
        <p:nvSpPr>
          <p:cNvPr id="13" name="TextBox 12"/>
          <p:cNvSpPr txBox="1"/>
          <p:nvPr/>
        </p:nvSpPr>
        <p:spPr>
          <a:xfrm>
            <a:off x="6974958" y="5187701"/>
            <a:ext cx="661041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1</a:t>
            </a:r>
            <a:r>
              <a:rPr lang="en-US" baseline="30000" dirty="0"/>
              <a:t>st</a:t>
            </a:r>
            <a:r>
              <a:rPr lang="en-US" dirty="0"/>
              <a:t> – 7</a:t>
            </a:r>
            <a:r>
              <a:rPr lang="en-US" baseline="30000" dirty="0"/>
              <a:t>th</a:t>
            </a:r>
            <a:r>
              <a:rPr lang="en-US" dirty="0"/>
              <a:t> Bowl Judgements </a:t>
            </a:r>
            <a:r>
              <a:rPr lang="en-US" b="1" dirty="0"/>
              <a:t>(</a:t>
            </a:r>
            <a:r>
              <a:rPr lang="en-US" b="1" dirty="0">
                <a:solidFill>
                  <a:srgbClr val="FF0000"/>
                </a:solidFill>
              </a:rPr>
              <a:t>3</a:t>
            </a:r>
            <a:r>
              <a:rPr lang="en-US" b="1" baseline="30000" dirty="0">
                <a:solidFill>
                  <a:srgbClr val="FF0000"/>
                </a:solidFill>
              </a:rPr>
              <a:t>rd</a:t>
            </a:r>
            <a:r>
              <a:rPr lang="en-US" b="1" dirty="0">
                <a:solidFill>
                  <a:srgbClr val="FF0000"/>
                </a:solidFill>
              </a:rPr>
              <a:t> WOE</a:t>
            </a:r>
            <a:r>
              <a:rPr lang="en-US" b="1" dirty="0"/>
              <a:t>) </a:t>
            </a:r>
            <a:r>
              <a:rPr lang="en-US" dirty="0"/>
              <a:t>(Rev. 11:14; Rev. 16:1-21)</a:t>
            </a:r>
          </a:p>
        </p:txBody>
      </p:sp>
      <p:sp>
        <p:nvSpPr>
          <p:cNvPr id="14" name="TextBox 13"/>
          <p:cNvSpPr txBox="1"/>
          <p:nvPr/>
        </p:nvSpPr>
        <p:spPr>
          <a:xfrm>
            <a:off x="5104848" y="4081032"/>
            <a:ext cx="185825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5</a:t>
            </a:r>
            <a:r>
              <a:rPr lang="en-US" baseline="30000" dirty="0"/>
              <a:t>th</a:t>
            </a:r>
            <a:r>
              <a:rPr lang="en-US" dirty="0"/>
              <a:t> &amp; 6</a:t>
            </a:r>
            <a:r>
              <a:rPr lang="en-US" baseline="30000" dirty="0"/>
              <a:t>th</a:t>
            </a:r>
            <a:r>
              <a:rPr lang="en-US" dirty="0"/>
              <a:t> Trumpets are the </a:t>
            </a:r>
            <a:r>
              <a:rPr lang="en-US" b="1" dirty="0">
                <a:solidFill>
                  <a:srgbClr val="FF0000"/>
                </a:solidFill>
              </a:rPr>
              <a:t>1</a:t>
            </a:r>
            <a:r>
              <a:rPr lang="en-US" b="1" baseline="30000" dirty="0">
                <a:solidFill>
                  <a:srgbClr val="FF0000"/>
                </a:solidFill>
              </a:rPr>
              <a:t>st</a:t>
            </a:r>
            <a:r>
              <a:rPr lang="en-US" b="1" dirty="0">
                <a:solidFill>
                  <a:srgbClr val="FF0000"/>
                </a:solidFill>
              </a:rPr>
              <a:t> &amp; 2</a:t>
            </a:r>
            <a:r>
              <a:rPr lang="en-US" b="1" baseline="30000" dirty="0">
                <a:solidFill>
                  <a:srgbClr val="FF0000"/>
                </a:solidFill>
              </a:rPr>
              <a:t>nd</a:t>
            </a:r>
            <a:r>
              <a:rPr lang="en-US" b="1" dirty="0">
                <a:solidFill>
                  <a:srgbClr val="FF0000"/>
                </a:solidFill>
              </a:rPr>
              <a:t> WOES </a:t>
            </a:r>
            <a:r>
              <a:rPr lang="en-US" dirty="0"/>
              <a:t>(Rev. 9:12; 11:14)</a:t>
            </a:r>
          </a:p>
        </p:txBody>
      </p:sp>
      <p:sp>
        <p:nvSpPr>
          <p:cNvPr id="15" name="TextBox 14"/>
          <p:cNvSpPr txBox="1"/>
          <p:nvPr/>
        </p:nvSpPr>
        <p:spPr>
          <a:xfrm>
            <a:off x="6977158" y="4818369"/>
            <a:ext cx="660821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The Great Tribulation (Mat. 24:21)</a:t>
            </a:r>
          </a:p>
        </p:txBody>
      </p:sp>
      <p:sp>
        <p:nvSpPr>
          <p:cNvPr id="16" name="Cloud 15"/>
          <p:cNvSpPr/>
          <p:nvPr/>
        </p:nvSpPr>
        <p:spPr>
          <a:xfrm>
            <a:off x="3525029" y="1255123"/>
            <a:ext cx="3178461" cy="249865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From this point the intensity of judgements increase. This is why they are called the “Three Woes.”</a:t>
            </a:r>
          </a:p>
        </p:txBody>
      </p:sp>
      <p:sp>
        <p:nvSpPr>
          <p:cNvPr id="17" name="Down Arrow 16"/>
          <p:cNvSpPr/>
          <p:nvPr/>
        </p:nvSpPr>
        <p:spPr>
          <a:xfrm>
            <a:off x="4976035" y="3767271"/>
            <a:ext cx="276447" cy="50373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19" name="TextBox 8"/>
          <p:cNvSpPr txBox="1"/>
          <p:nvPr/>
        </p:nvSpPr>
        <p:spPr>
          <a:xfrm>
            <a:off x="6554889" y="1193443"/>
            <a:ext cx="81642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Rev. 12-13</a:t>
            </a:r>
          </a:p>
        </p:txBody>
      </p:sp>
    </p:spTree>
    <p:extLst>
      <p:ext uri="{BB962C8B-B14F-4D97-AF65-F5344CB8AC3E}">
        <p14:creationId xmlns:p14="http://schemas.microsoft.com/office/powerpoint/2010/main" val="25352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8" grpId="0" animBg="1"/>
      <p:bldP spid="10" grpId="0" animBg="1"/>
      <p:bldP spid="12" grpId="0" animBg="1"/>
      <p:bldP spid="13" grpId="0" animBg="1"/>
      <p:bldP spid="14" grpId="0" animBg="1"/>
      <p:bldP spid="15" grpId="0" animBg="1"/>
      <p:bldP spid="16" grpId="0" animBg="1"/>
      <p:bldP spid="17"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3" y="0"/>
            <a:ext cx="9379684" cy="1148363"/>
          </a:xfrm>
        </p:spPr>
        <p:txBody>
          <a:bodyPr/>
          <a:lstStyle/>
          <a:p>
            <a:pPr algn="ctr"/>
            <a:r>
              <a:rPr lang="en-US" b="1" dirty="0"/>
              <a:t>The 7</a:t>
            </a:r>
            <a:r>
              <a:rPr lang="en-US" b="1" baseline="30000" dirty="0"/>
              <a:t>th</a:t>
            </a:r>
            <a:r>
              <a:rPr lang="en-US" b="1" dirty="0"/>
              <a:t> Seal and 7</a:t>
            </a:r>
            <a:r>
              <a:rPr lang="en-US" b="1" baseline="30000" dirty="0"/>
              <a:t>th</a:t>
            </a:r>
            <a:r>
              <a:rPr lang="en-US" b="1" dirty="0"/>
              <a:t> Trumpet Judgements</a:t>
            </a:r>
          </a:p>
        </p:txBody>
      </p:sp>
      <p:sp>
        <p:nvSpPr>
          <p:cNvPr id="3" name="TextBox 2"/>
          <p:cNvSpPr txBox="1"/>
          <p:nvPr/>
        </p:nvSpPr>
        <p:spPr>
          <a:xfrm>
            <a:off x="295509" y="1070589"/>
            <a:ext cx="6032938" cy="3970318"/>
          </a:xfrm>
          <a:prstGeom prst="rect">
            <a:avLst/>
          </a:prstGeom>
          <a:solidFill>
            <a:schemeClr val="bg2"/>
          </a:solidFill>
        </p:spPr>
        <p:txBody>
          <a:bodyPr wrap="square" rtlCol="0">
            <a:spAutoFit/>
          </a:bodyPr>
          <a:lstStyle/>
          <a:p>
            <a:pPr algn="ctr"/>
            <a:r>
              <a:rPr lang="en-US" b="1" dirty="0"/>
              <a:t>The 7th Seal Judgement</a:t>
            </a:r>
          </a:p>
          <a:p>
            <a:pPr algn="ctr"/>
            <a:endParaRPr lang="en-US" dirty="0"/>
          </a:p>
          <a:p>
            <a:pPr algn="ctr"/>
            <a:r>
              <a:rPr lang="en-US" dirty="0"/>
              <a:t>Revelation 8:1–2,5-6</a:t>
            </a:r>
          </a:p>
          <a:p>
            <a:pPr algn="ctr"/>
            <a:endParaRPr lang="en-US" dirty="0"/>
          </a:p>
          <a:p>
            <a:pPr lvl="1" indent="-274320"/>
            <a:r>
              <a:rPr lang="en-US" dirty="0"/>
              <a:t>1   “</a:t>
            </a:r>
            <a:r>
              <a:rPr lang="en-US" b="1" dirty="0"/>
              <a:t>When the Lamb broke the seventh seal</a:t>
            </a:r>
            <a:r>
              <a:rPr lang="en-US" dirty="0"/>
              <a:t>, there was silence in heaven for about half an hour.</a:t>
            </a:r>
          </a:p>
          <a:p>
            <a:pPr lvl="1" indent="-274320"/>
            <a:r>
              <a:rPr lang="en-US" dirty="0"/>
              <a:t>2   And </a:t>
            </a:r>
            <a:r>
              <a:rPr lang="en-US" b="1" dirty="0"/>
              <a:t>I saw the seven angels who stand before God, and seven trumpets were given to them.</a:t>
            </a:r>
          </a:p>
          <a:p>
            <a:pPr lvl="1" indent="-274320"/>
            <a:r>
              <a:rPr lang="en-US" dirty="0"/>
              <a:t>5   Then the angel took the censer and filled it with the fire of the altar, and threw it to the earth; and there followed peals of thunder and sounds and flashes of lightning and an earthquake.</a:t>
            </a:r>
          </a:p>
          <a:p>
            <a:pPr lvl="1" indent="-274320"/>
            <a:r>
              <a:rPr lang="en-US" dirty="0"/>
              <a:t>6   </a:t>
            </a:r>
            <a:r>
              <a:rPr lang="en-US" b="1" dirty="0"/>
              <a:t>And the seven angels who had the seven trumpets prepared themselves to sound them</a:t>
            </a:r>
            <a:r>
              <a:rPr lang="en-US" dirty="0"/>
              <a:t>.”</a:t>
            </a:r>
          </a:p>
        </p:txBody>
      </p:sp>
      <p:sp>
        <p:nvSpPr>
          <p:cNvPr id="4" name="TextBox 3"/>
          <p:cNvSpPr txBox="1"/>
          <p:nvPr/>
        </p:nvSpPr>
        <p:spPr>
          <a:xfrm>
            <a:off x="6542945" y="1070589"/>
            <a:ext cx="6709378" cy="3970318"/>
          </a:xfrm>
          <a:prstGeom prst="rect">
            <a:avLst/>
          </a:prstGeom>
          <a:solidFill>
            <a:schemeClr val="bg2"/>
          </a:solidFill>
        </p:spPr>
        <p:txBody>
          <a:bodyPr wrap="square" rtlCol="0">
            <a:spAutoFit/>
          </a:bodyPr>
          <a:lstStyle/>
          <a:p>
            <a:pPr algn="ctr"/>
            <a:r>
              <a:rPr lang="en-US" b="1" dirty="0"/>
              <a:t>The 7</a:t>
            </a:r>
            <a:r>
              <a:rPr lang="en-US" b="1" baseline="30000" dirty="0"/>
              <a:t>th</a:t>
            </a:r>
            <a:r>
              <a:rPr lang="en-US" b="1" dirty="0"/>
              <a:t> Trumpet Judgement (3</a:t>
            </a:r>
            <a:r>
              <a:rPr lang="en-US" b="1" baseline="30000" dirty="0"/>
              <a:t>rd</a:t>
            </a:r>
            <a:r>
              <a:rPr lang="en-US" b="1" dirty="0"/>
              <a:t> Woe)</a:t>
            </a:r>
          </a:p>
          <a:p>
            <a:endParaRPr lang="en-US" dirty="0"/>
          </a:p>
          <a:p>
            <a:pPr algn="ctr"/>
            <a:r>
              <a:rPr lang="en-US" dirty="0"/>
              <a:t>Revelation 11:14–18 </a:t>
            </a:r>
          </a:p>
          <a:p>
            <a:endParaRPr lang="en-US" dirty="0"/>
          </a:p>
          <a:p>
            <a:pPr lvl="1" indent="-274320"/>
            <a:r>
              <a:rPr lang="en-US" dirty="0"/>
              <a:t>14 “The second woe is past; behold, the third woe is coming quickly.</a:t>
            </a:r>
          </a:p>
          <a:p>
            <a:pPr lvl="1" indent="-274320"/>
            <a:r>
              <a:rPr lang="en-US" dirty="0"/>
              <a:t>15 </a:t>
            </a:r>
            <a:r>
              <a:rPr lang="en-US" b="1" dirty="0"/>
              <a:t>Then the seventh angel sounded</a:t>
            </a:r>
            <a:r>
              <a:rPr lang="en-US" dirty="0"/>
              <a:t>; and there were loud voices in heaven, </a:t>
            </a:r>
            <a:r>
              <a:rPr lang="en-US" b="1" dirty="0"/>
              <a:t>saying, ‘The kingdom of the world has become the kingdom of our Lord and of His Christ; and He will reign forever and ever.’</a:t>
            </a:r>
          </a:p>
          <a:p>
            <a:pPr lvl="1" indent="-274320"/>
            <a:r>
              <a:rPr lang="en-US" dirty="0"/>
              <a:t>16 And the twenty-four elders, who sit on their thrones before God, fell on their faces and worshiped God,</a:t>
            </a:r>
          </a:p>
          <a:p>
            <a:pPr lvl="1" indent="-274320"/>
            <a:r>
              <a:rPr lang="en-US" dirty="0"/>
              <a:t>17 saying, ‘We give You thanks, O Lord God, the Almighty, who are and who were, </a:t>
            </a:r>
            <a:r>
              <a:rPr lang="en-US" b="1" dirty="0"/>
              <a:t>because You have taken Your great power and have begun to reign</a:t>
            </a:r>
            <a:r>
              <a:rPr lang="en-US" dirty="0"/>
              <a:t>.’</a:t>
            </a:r>
          </a:p>
        </p:txBody>
      </p:sp>
      <p:sp>
        <p:nvSpPr>
          <p:cNvPr id="5" name="TextBox 4"/>
          <p:cNvSpPr txBox="1"/>
          <p:nvPr/>
        </p:nvSpPr>
        <p:spPr>
          <a:xfrm>
            <a:off x="295509" y="5317971"/>
            <a:ext cx="6032938" cy="646331"/>
          </a:xfrm>
          <a:prstGeom prst="rect">
            <a:avLst/>
          </a:prstGeom>
          <a:noFill/>
        </p:spPr>
        <p:txBody>
          <a:bodyPr wrap="square" rtlCol="0">
            <a:spAutoFit/>
          </a:bodyPr>
          <a:lstStyle/>
          <a:p>
            <a:pPr algn="ctr"/>
            <a:r>
              <a:rPr lang="en-US" dirty="0">
                <a:solidFill>
                  <a:srgbClr val="0070C0"/>
                </a:solidFill>
              </a:rPr>
              <a:t>The 7</a:t>
            </a:r>
            <a:r>
              <a:rPr lang="en-US" baseline="30000" dirty="0">
                <a:solidFill>
                  <a:srgbClr val="0070C0"/>
                </a:solidFill>
              </a:rPr>
              <a:t>th</a:t>
            </a:r>
            <a:r>
              <a:rPr lang="en-US" dirty="0">
                <a:solidFill>
                  <a:srgbClr val="0070C0"/>
                </a:solidFill>
              </a:rPr>
              <a:t> Seal Judgement encompasses the seven Trumpet Judgements.</a:t>
            </a:r>
          </a:p>
        </p:txBody>
      </p:sp>
      <p:sp>
        <p:nvSpPr>
          <p:cNvPr id="6" name="TextBox 5"/>
          <p:cNvSpPr txBox="1"/>
          <p:nvPr/>
        </p:nvSpPr>
        <p:spPr>
          <a:xfrm>
            <a:off x="6542945" y="5317971"/>
            <a:ext cx="6709378" cy="1477328"/>
          </a:xfrm>
          <a:prstGeom prst="rect">
            <a:avLst/>
          </a:prstGeom>
          <a:noFill/>
        </p:spPr>
        <p:txBody>
          <a:bodyPr wrap="square" rtlCol="0">
            <a:spAutoFit/>
          </a:bodyPr>
          <a:lstStyle/>
          <a:p>
            <a:r>
              <a:rPr lang="en-US" dirty="0">
                <a:solidFill>
                  <a:srgbClr val="0070C0"/>
                </a:solidFill>
              </a:rPr>
              <a:t>The 7</a:t>
            </a:r>
            <a:r>
              <a:rPr lang="en-US" baseline="30000" dirty="0">
                <a:solidFill>
                  <a:srgbClr val="0070C0"/>
                </a:solidFill>
              </a:rPr>
              <a:t>th</a:t>
            </a:r>
            <a:r>
              <a:rPr lang="en-US" dirty="0">
                <a:solidFill>
                  <a:srgbClr val="0070C0"/>
                </a:solidFill>
              </a:rPr>
              <a:t> Trumpet Judgement which takes place at the midpoint of the Tribulation Period, pictures Christ beginning to reign on the earth at the end of the Tribulation Period. Therefore it covers the entire second half of the Tribulation Period. It also is the third woe, containing the seven severest judgements, the bowl judgements.</a:t>
            </a:r>
          </a:p>
        </p:txBody>
      </p:sp>
    </p:spTree>
    <p:extLst>
      <p:ext uri="{BB962C8B-B14F-4D97-AF65-F5344CB8AC3E}">
        <p14:creationId xmlns:p14="http://schemas.microsoft.com/office/powerpoint/2010/main" val="34047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59062" cy="1325563"/>
          </a:xfrm>
        </p:spPr>
        <p:txBody>
          <a:bodyPr>
            <a:normAutofit fontScale="90000"/>
          </a:bodyPr>
          <a:lstStyle/>
          <a:p>
            <a:r>
              <a:rPr lang="en-US" sz="4900" b="1" dirty="0"/>
              <a:t>Seal Judgements</a:t>
            </a:r>
            <a:br>
              <a:rPr lang="en-US" b="1" dirty="0"/>
            </a:br>
            <a:r>
              <a:rPr lang="en-US" sz="3100" b="1" dirty="0"/>
              <a:t>(common, familiar types of judgements)</a:t>
            </a:r>
          </a:p>
        </p:txBody>
      </p:sp>
      <p:sp>
        <p:nvSpPr>
          <p:cNvPr id="3" name="Rectangle 2"/>
          <p:cNvSpPr/>
          <p:nvPr/>
        </p:nvSpPr>
        <p:spPr>
          <a:xfrm>
            <a:off x="6053959" y="189815"/>
            <a:ext cx="7062952" cy="6124241"/>
          </a:xfrm>
          <a:prstGeom prst="rect">
            <a:avLst/>
          </a:prstGeom>
        </p:spPr>
        <p:txBody>
          <a:bodyPr wrap="square">
            <a:spAutoFit/>
          </a:bodyPr>
          <a:lstStyle/>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1</a:t>
            </a:r>
            <a:r>
              <a:rPr lang="en-US" baseline="30000" dirty="0">
                <a:latin typeface="Arial" panose="020B0604020202020204" pitchFamily="34" charset="0"/>
                <a:ea typeface="Calibri" panose="020F0502020204030204" pitchFamily="34" charset="0"/>
                <a:cs typeface="Times New Roman" panose="02020603050405020304" pitchFamily="18" charset="0"/>
              </a:rPr>
              <a:t>st	</a:t>
            </a:r>
            <a:r>
              <a:rPr lang="en-US" dirty="0">
                <a:latin typeface="Arial" panose="020B0604020202020204" pitchFamily="34" charset="0"/>
                <a:ea typeface="Calibri" panose="020F0502020204030204" pitchFamily="34" charset="0"/>
                <a:cs typeface="Times New Roman" panose="02020603050405020304" pitchFamily="18" charset="0"/>
              </a:rPr>
              <a:t>The rise of the Antichrist – Rev. 6:2; cf. Mat. 24:4-5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2</a:t>
            </a:r>
            <a:r>
              <a:rPr lang="en-US" baseline="30000" dirty="0">
                <a:latin typeface="Arial" panose="020B0604020202020204" pitchFamily="34" charset="0"/>
                <a:ea typeface="Calibri" panose="020F0502020204030204" pitchFamily="34" charset="0"/>
                <a:cs typeface="Times New Roman" panose="02020603050405020304" pitchFamily="18" charset="0"/>
              </a:rPr>
              <a:t>nd</a:t>
            </a:r>
            <a:r>
              <a:rPr lang="en-US" dirty="0">
                <a:latin typeface="Arial" panose="020B0604020202020204" pitchFamily="34" charset="0"/>
                <a:ea typeface="Calibri" panose="020F0502020204030204" pitchFamily="34" charset="0"/>
                <a:cs typeface="Times New Roman" panose="02020603050405020304" pitchFamily="18" charset="0"/>
              </a:rPr>
              <a:t> 	Wars begin – Rev. 6:3-4; cf. Mat. 24:6-7a-b</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3</a:t>
            </a:r>
            <a:r>
              <a:rPr lang="en-US" baseline="30000" dirty="0">
                <a:latin typeface="Arial" panose="020B0604020202020204" pitchFamily="34" charset="0"/>
                <a:ea typeface="Calibri" panose="020F0502020204030204" pitchFamily="34" charset="0"/>
                <a:cs typeface="Times New Roman" panose="02020603050405020304" pitchFamily="18" charset="0"/>
              </a:rPr>
              <a:t>rd</a:t>
            </a:r>
            <a:r>
              <a:rPr lang="en-US" dirty="0">
                <a:latin typeface="Arial" panose="020B0604020202020204" pitchFamily="34" charset="0"/>
                <a:ea typeface="Calibri" panose="020F0502020204030204" pitchFamily="34" charset="0"/>
                <a:cs typeface="Times New Roman" panose="02020603050405020304" pitchFamily="18" charset="0"/>
              </a:rPr>
              <a:t> 	Famine occurs – Rev. 6:4-5; cf. Mat. 24:7c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4</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Death occurs for one-fourth of the world’s population – Rev. 6:7-8; cf. Mat. 24:7c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5</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Many new followers of Jesus who believe after the rapture will be martyred for their faith (the Christian holocaust begins) – Rev. 6:9-11; cf. Rev. 7:9-17; 12:17; 13:15; 14:1-5; 20:4; Mat. 24:9-10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6</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A great worldwide earthquake will occur which will move islands and mountains out of their places while meteorites fall to the earth, the sun becomes black and the moon turns the color of blood– Rev. 6:12-13; cf. Mat. 24:7d-8</a:t>
            </a:r>
          </a:p>
          <a:p>
            <a:pPr marL="1097280" marR="0" indent="-548640">
              <a:lnSpc>
                <a:spcPct val="115000"/>
              </a:lnSpc>
              <a:spcBef>
                <a:spcPts val="0"/>
              </a:spcBef>
              <a:spcAft>
                <a:spcPts val="0"/>
              </a:spcAft>
            </a:pPr>
            <a:r>
              <a:rPr lang="en-US" dirty="0">
                <a:effectLst/>
                <a:latin typeface="Arial" panose="020B0604020202020204" pitchFamily="34" charset="0"/>
                <a:ea typeface="Calibri" panose="020F0502020204030204" pitchFamily="34" charset="0"/>
                <a:cs typeface="Times New Roman" panose="02020603050405020304" pitchFamily="18" charset="0"/>
              </a:rPr>
              <a:t>7</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dirty="0">
                <a:effectLst/>
                <a:latin typeface="Arial" panose="020B0604020202020204" pitchFamily="34" charset="0"/>
                <a:ea typeface="Calibri" panose="020F0502020204030204" pitchFamily="34" charset="0"/>
                <a:cs typeface="Times New Roman" panose="02020603050405020304" pitchFamily="18" charset="0"/>
              </a:rPr>
              <a:t>	The Seven Trumpet Judgements – Rev. 8:1-2,5-6</a:t>
            </a:r>
          </a:p>
          <a:p>
            <a:pPr marL="1097280" marR="0" indent="-548640">
              <a:lnSpc>
                <a:spcPct val="115000"/>
              </a:lnSpc>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182880" marR="0">
              <a:lnSpc>
                <a:spcPct val="115000"/>
              </a:lnSpc>
              <a:spcBef>
                <a:spcPts val="0"/>
              </a:spcBef>
              <a:spcAft>
                <a:spcPts val="0"/>
              </a:spcAft>
            </a:pPr>
            <a:r>
              <a:rPr lang="en-US"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people of the earth will know by the sixth seal judgement that that these judgements are from God and that His wrath has come (Rev. 6:15-17). They can still repent however.</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59" y="1958433"/>
            <a:ext cx="5715000" cy="4292600"/>
          </a:xfrm>
          <a:prstGeom prst="rect">
            <a:avLst/>
          </a:prstGeom>
        </p:spPr>
      </p:pic>
    </p:spTree>
    <p:extLst>
      <p:ext uri="{BB962C8B-B14F-4D97-AF65-F5344CB8AC3E}">
        <p14:creationId xmlns:p14="http://schemas.microsoft.com/office/powerpoint/2010/main" val="5464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5780314" cy="1325563"/>
          </a:xfrm>
        </p:spPr>
        <p:txBody>
          <a:bodyPr/>
          <a:lstStyle/>
          <a:p>
            <a:r>
              <a:rPr lang="en-US" b="1" dirty="0"/>
              <a:t>Trumpet Judgements</a:t>
            </a:r>
            <a:br>
              <a:rPr lang="en-US" b="1" dirty="0"/>
            </a:br>
            <a:r>
              <a:rPr lang="en-US" sz="2800" dirty="0"/>
              <a:t>(limited judgements – 1/3 of the earth)</a:t>
            </a:r>
            <a:endParaRPr lang="en-US" sz="2800" b="1" dirty="0"/>
          </a:p>
        </p:txBody>
      </p:sp>
      <p:sp>
        <p:nvSpPr>
          <p:cNvPr id="3" name="Rectangle 2"/>
          <p:cNvSpPr/>
          <p:nvPr/>
        </p:nvSpPr>
        <p:spPr>
          <a:xfrm>
            <a:off x="5780314" y="234559"/>
            <a:ext cx="7717972" cy="6463308"/>
          </a:xfrm>
          <a:prstGeom prst="rect">
            <a:avLst/>
          </a:prstGeom>
        </p:spPr>
        <p:txBody>
          <a:bodyPr wrap="square">
            <a:spAutoFit/>
          </a:bodyPr>
          <a:lstStyle/>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1</a:t>
            </a:r>
            <a:r>
              <a:rPr lang="en-US" baseline="30000" dirty="0">
                <a:latin typeface="Arial" panose="020B0604020202020204" pitchFamily="34" charset="0"/>
                <a:ea typeface="Calibri" panose="020F0502020204030204" pitchFamily="34" charset="0"/>
                <a:cs typeface="Times New Roman" panose="02020603050405020304" pitchFamily="18" charset="0"/>
              </a:rPr>
              <a:t>st</a:t>
            </a:r>
            <a:r>
              <a:rPr lang="en-US" dirty="0">
                <a:latin typeface="Arial" panose="020B0604020202020204" pitchFamily="34" charset="0"/>
                <a:ea typeface="Calibri" panose="020F0502020204030204" pitchFamily="34" charset="0"/>
                <a:cs typeface="Times New Roman" panose="02020603050405020304" pitchFamily="18" charset="0"/>
              </a:rPr>
              <a:t>	Hail, fire and blood will be thrown to the earth which will result in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the earth and trees and all the green grass being burned up – Rev. 8:7</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2</a:t>
            </a:r>
            <a:r>
              <a:rPr lang="en-US" baseline="30000" dirty="0">
                <a:latin typeface="Arial" panose="020B0604020202020204" pitchFamily="34" charset="0"/>
                <a:ea typeface="Calibri" panose="020F0502020204030204" pitchFamily="34" charset="0"/>
                <a:cs typeface="Times New Roman" panose="02020603050405020304" pitchFamily="18" charset="0"/>
              </a:rPr>
              <a:t>nd</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the sea will become blood,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its sea life will die, and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its ships will be destroyed – Rev. 8:8-9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3</a:t>
            </a:r>
            <a:r>
              <a:rPr lang="en-US" baseline="30000" dirty="0">
                <a:latin typeface="Arial" panose="020B0604020202020204" pitchFamily="34" charset="0"/>
                <a:ea typeface="Calibri" panose="020F0502020204030204" pitchFamily="34" charset="0"/>
                <a:cs typeface="Times New Roman" panose="02020603050405020304" pitchFamily="18" charset="0"/>
              </a:rPr>
              <a:t>rd</a:t>
            </a:r>
            <a:r>
              <a:rPr lang="en-US" dirty="0">
                <a:latin typeface="Arial" panose="020B0604020202020204" pitchFamily="34" charset="0"/>
                <a:ea typeface="Calibri" panose="020F0502020204030204" pitchFamily="34" charset="0"/>
                <a:cs typeface="Times New Roman" panose="02020603050405020304" pitchFamily="18" charset="0"/>
              </a:rPr>
              <a:t> 	Wormwood: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the world’s drinking water will be made bitter – Rev. 8:10-11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4</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the sun, moon and stars will be darkened -- Rev. 8:12</a:t>
            </a: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5</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FIRST WOE: Demons released from the abyss upon the earth to torment man for </a:t>
            </a:r>
            <a:r>
              <a:rPr lang="en-US" b="1" dirty="0">
                <a:latin typeface="Arial" panose="020B0604020202020204" pitchFamily="34" charset="0"/>
                <a:ea typeface="Calibri" panose="020F0502020204030204" pitchFamily="34" charset="0"/>
                <a:cs typeface="Times New Roman" panose="02020603050405020304" pitchFamily="18" charset="0"/>
              </a:rPr>
              <a:t>five months</a:t>
            </a:r>
            <a:r>
              <a:rPr lang="en-US" dirty="0">
                <a:latin typeface="Arial" panose="020B0604020202020204" pitchFamily="34" charset="0"/>
                <a:ea typeface="Calibri" panose="020F0502020204030204" pitchFamily="34" charset="0"/>
                <a:cs typeface="Times New Roman" panose="02020603050405020304" pitchFamily="18" charset="0"/>
              </a:rPr>
              <a:t> – Rev. 9:1-12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6</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SECOND WOE: Armies numbering 200 million from the area of the Euphrates Rives (probably Islamic countries) kills </a:t>
            </a:r>
            <a:r>
              <a:rPr lang="en-US" b="1" dirty="0">
                <a:latin typeface="Arial" panose="020B0604020202020204" pitchFamily="34" charset="0"/>
                <a:ea typeface="Calibri" panose="020F0502020204030204" pitchFamily="34" charset="0"/>
                <a:cs typeface="Times New Roman" panose="02020603050405020304" pitchFamily="18" charset="0"/>
              </a:rPr>
              <a:t>one third</a:t>
            </a:r>
            <a:r>
              <a:rPr lang="en-US" dirty="0">
                <a:latin typeface="Arial" panose="020B0604020202020204" pitchFamily="34" charset="0"/>
                <a:ea typeface="Calibri" panose="020F0502020204030204" pitchFamily="34" charset="0"/>
                <a:cs typeface="Times New Roman" panose="02020603050405020304" pitchFamily="18" charset="0"/>
              </a:rPr>
              <a:t> of mankind – Rev. 9:13-19</a:t>
            </a:r>
          </a:p>
          <a:p>
            <a:pPr marL="109728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7</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THIRD WOE: The seven Bowl Judgements – Rev. 11:15-17</a:t>
            </a:r>
          </a:p>
          <a:p>
            <a:pPr marL="548640" marR="0">
              <a:lnSpc>
                <a:spcPct val="115000"/>
              </a:lnSpc>
              <a:spcBef>
                <a:spcPts val="0"/>
              </a:spcBef>
              <a:spcAft>
                <a:spcPts val="0"/>
              </a:spcAft>
            </a:pPr>
            <a:endParaRPr lang="en-US"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182880" marR="0">
              <a:lnSpc>
                <a:spcPct val="115000"/>
              </a:lnSpc>
              <a:spcBef>
                <a:spcPts val="0"/>
              </a:spcBef>
              <a:spcAft>
                <a:spcPts val="0"/>
              </a:spcAft>
            </a:pP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2880" marR="0">
              <a:lnSpc>
                <a:spcPct val="115000"/>
              </a:lnSpc>
              <a:spcBef>
                <a:spcPts val="0"/>
              </a:spcBef>
              <a:spcAft>
                <a:spcPts val="0"/>
              </a:spcAft>
            </a:pP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judgements have increased in severity, yet God has again shown mercy by only affecting a third of mankind. Knowing that these judgements are from God, unbelievers can still repent.</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26097"/>
            <a:ext cx="3287486" cy="5465663"/>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4201" y="2872318"/>
            <a:ext cx="979714" cy="979714"/>
          </a:xfrm>
          <a:prstGeom prst="rect">
            <a:avLst/>
          </a:prstGeom>
        </p:spPr>
      </p:pic>
    </p:spTree>
    <p:extLst>
      <p:ext uri="{BB962C8B-B14F-4D97-AF65-F5344CB8AC3E}">
        <p14:creationId xmlns:p14="http://schemas.microsoft.com/office/powerpoint/2010/main" val="181929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35366" cy="1325563"/>
          </a:xfrm>
        </p:spPr>
        <p:txBody>
          <a:bodyPr/>
          <a:lstStyle/>
          <a:p>
            <a:r>
              <a:rPr lang="en-US" b="1" dirty="0"/>
              <a:t>Bowl Judgements</a:t>
            </a:r>
            <a:br>
              <a:rPr lang="en-US" dirty="0"/>
            </a:br>
            <a:r>
              <a:rPr lang="en-US" sz="2800" dirty="0"/>
              <a:t>(worldwide judgements)</a:t>
            </a:r>
            <a:endParaRPr lang="en-US" sz="2800" b="1" dirty="0"/>
          </a:p>
        </p:txBody>
      </p:sp>
      <p:sp>
        <p:nvSpPr>
          <p:cNvPr id="3" name="Rectangle 2"/>
          <p:cNvSpPr/>
          <p:nvPr/>
        </p:nvSpPr>
        <p:spPr>
          <a:xfrm>
            <a:off x="5333130" y="144517"/>
            <a:ext cx="8190472" cy="5189113"/>
          </a:xfrm>
          <a:prstGeom prst="rect">
            <a:avLst/>
          </a:prstGeom>
        </p:spPr>
        <p:txBody>
          <a:bodyPr wrap="square">
            <a:spAutoFit/>
          </a:bodyPr>
          <a:lstStyle/>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1</a:t>
            </a:r>
            <a:r>
              <a:rPr lang="en-US" baseline="30000" dirty="0">
                <a:latin typeface="Arial" panose="020B0604020202020204" pitchFamily="34" charset="0"/>
                <a:ea typeface="Calibri" panose="020F0502020204030204" pitchFamily="34" charset="0"/>
                <a:cs typeface="Times New Roman" panose="02020603050405020304" pitchFamily="18" charset="0"/>
              </a:rPr>
              <a:t>st</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All who have the mark of the beast</a:t>
            </a:r>
            <a:r>
              <a:rPr lang="en-US" dirty="0">
                <a:latin typeface="Arial" panose="020B0604020202020204" pitchFamily="34" charset="0"/>
                <a:ea typeface="Calibri" panose="020F0502020204030204" pitchFamily="34" charset="0"/>
                <a:cs typeface="Times New Roman" panose="02020603050405020304" pitchFamily="18" charset="0"/>
              </a:rPr>
              <a:t> will receive loathsome and malignant sores, though believers will be exempt from this judgement (cf. Exo. 9:9-11) -- Rev. 16:2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2</a:t>
            </a:r>
            <a:r>
              <a:rPr lang="en-US" baseline="30000" dirty="0">
                <a:latin typeface="Arial" panose="020B0604020202020204" pitchFamily="34" charset="0"/>
                <a:ea typeface="Calibri" panose="020F0502020204030204" pitchFamily="34" charset="0"/>
                <a:cs typeface="Times New Roman" panose="02020603050405020304" pitchFamily="18" charset="0"/>
              </a:rPr>
              <a:t>nd</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All of the sea</a:t>
            </a:r>
            <a:r>
              <a:rPr lang="en-US" dirty="0">
                <a:latin typeface="Arial" panose="020B0604020202020204" pitchFamily="34" charset="0"/>
                <a:ea typeface="Calibri" panose="020F0502020204030204" pitchFamily="34" charset="0"/>
                <a:cs typeface="Times New Roman" panose="02020603050405020304" pitchFamily="18" charset="0"/>
              </a:rPr>
              <a:t> will be turned to blood and everything in it will die – Rev. 16:3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3</a:t>
            </a:r>
            <a:r>
              <a:rPr lang="en-US" baseline="30000" dirty="0">
                <a:latin typeface="Arial" panose="020B0604020202020204" pitchFamily="34" charset="0"/>
                <a:ea typeface="Calibri" panose="020F0502020204030204" pitchFamily="34" charset="0"/>
                <a:cs typeface="Times New Roman" panose="02020603050405020304" pitchFamily="18" charset="0"/>
              </a:rPr>
              <a:t>rd</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All drinking water</a:t>
            </a:r>
            <a:r>
              <a:rPr lang="en-US" dirty="0">
                <a:latin typeface="Arial" panose="020B0604020202020204" pitchFamily="34" charset="0"/>
                <a:ea typeface="Calibri" panose="020F0502020204030204" pitchFamily="34" charset="0"/>
                <a:cs typeface="Times New Roman" panose="02020603050405020304" pitchFamily="18" charset="0"/>
              </a:rPr>
              <a:t> (rivers and springs) will be turned to blood – Rev. 16:4-7</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4</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People throughout the world </a:t>
            </a:r>
            <a:r>
              <a:rPr lang="en-US" dirty="0">
                <a:latin typeface="Arial" panose="020B0604020202020204" pitchFamily="34" charset="0"/>
                <a:ea typeface="Calibri" panose="020F0502020204030204" pitchFamily="34" charset="0"/>
                <a:cs typeface="Times New Roman" panose="02020603050405020304" pitchFamily="18" charset="0"/>
              </a:rPr>
              <a:t>will experience fierce, scorching heat – Rev. 16:8-9</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5</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All of the earth</a:t>
            </a:r>
            <a:r>
              <a:rPr lang="en-US" dirty="0">
                <a:latin typeface="Arial" panose="020B0604020202020204" pitchFamily="34" charset="0"/>
                <a:ea typeface="Calibri" panose="020F0502020204030204" pitchFamily="34" charset="0"/>
                <a:cs typeface="Times New Roman" panose="02020603050405020304" pitchFamily="18" charset="0"/>
              </a:rPr>
              <a:t> will be darkened and accompanied with great pain for those who follow the Antichrist – Rev. 16:10-11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6</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All the kings of the earth </a:t>
            </a:r>
            <a:r>
              <a:rPr lang="en-US" dirty="0">
                <a:latin typeface="Arial" panose="020B0604020202020204" pitchFamily="34" charset="0"/>
                <a:ea typeface="Calibri" panose="020F0502020204030204" pitchFamily="34" charset="0"/>
                <a:cs typeface="Times New Roman" panose="02020603050405020304" pitchFamily="18" charset="0"/>
              </a:rPr>
              <a:t>will gather together for the great battle of Armageddon – Rev. 16:12-16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65760" marR="0" indent="-548640">
              <a:lnSpc>
                <a:spcPct val="115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7</a:t>
            </a:r>
            <a:r>
              <a:rPr lang="en-US" baseline="30000" dirty="0">
                <a:latin typeface="Arial" panose="020B0604020202020204" pitchFamily="34" charset="0"/>
                <a:ea typeface="Calibri" panose="020F0502020204030204" pitchFamily="34" charset="0"/>
                <a:cs typeface="Times New Roman" panose="02020603050405020304" pitchFamily="18" charset="0"/>
              </a:rPr>
              <a:t>th</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a:latin typeface="Arial" panose="020B0604020202020204" pitchFamily="34" charset="0"/>
                <a:ea typeface="Calibri" panose="020F0502020204030204" pitchFamily="34" charset="0"/>
                <a:cs typeface="Times New Roman" panose="02020603050405020304" pitchFamily="18" charset="0"/>
              </a:rPr>
              <a:t>All the cities</a:t>
            </a:r>
            <a:r>
              <a:rPr lang="en-US" dirty="0">
                <a:latin typeface="Arial" panose="020B0604020202020204" pitchFamily="34" charset="0"/>
                <a:ea typeface="Calibri" panose="020F0502020204030204" pitchFamily="34" charset="0"/>
                <a:cs typeface="Times New Roman" panose="02020603050405020304" pitchFamily="18" charset="0"/>
              </a:rPr>
              <a:t> of the nations will fall, </a:t>
            </a:r>
            <a:r>
              <a:rPr lang="en-US" b="1" dirty="0">
                <a:latin typeface="Arial" panose="020B0604020202020204" pitchFamily="34" charset="0"/>
                <a:ea typeface="Calibri" panose="020F0502020204030204" pitchFamily="34" charset="0"/>
                <a:cs typeface="Times New Roman" panose="02020603050405020304" pitchFamily="18" charset="0"/>
              </a:rPr>
              <a:t>all islands and mountains</a:t>
            </a:r>
            <a:r>
              <a:rPr lang="en-US" dirty="0">
                <a:latin typeface="Arial" panose="020B0604020202020204" pitchFamily="34" charset="0"/>
                <a:ea typeface="Calibri" panose="020F0502020204030204" pitchFamily="34" charset="0"/>
                <a:cs typeface="Times New Roman" panose="02020603050405020304" pitchFamily="18" charset="0"/>
              </a:rPr>
              <a:t> will be obliterated and Jerusalem will be split into three parts, all due to a great earthquake; and men will be bombarded with 100-pound hailstones accompanied by lightning and peals of thunder – Rev. 16:17-21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0" y="1249509"/>
            <a:ext cx="4684594" cy="1968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008" y="3205172"/>
            <a:ext cx="2172480" cy="2172480"/>
          </a:xfrm>
          <a:prstGeom prst="rect">
            <a:avLst/>
          </a:prstGeom>
        </p:spPr>
      </p:pic>
      <p:sp>
        <p:nvSpPr>
          <p:cNvPr id="6" name="Rectangle 5"/>
          <p:cNvSpPr/>
          <p:nvPr/>
        </p:nvSpPr>
        <p:spPr>
          <a:xfrm>
            <a:off x="0" y="5355401"/>
            <a:ext cx="13716000" cy="1477328"/>
          </a:xfrm>
          <a:prstGeom prst="rect">
            <a:avLst/>
          </a:prstGeom>
        </p:spPr>
        <p:txBody>
          <a:bodyPr wrap="square">
            <a:spAutoFit/>
          </a:bodyPr>
          <a:lstStyle/>
          <a:p>
            <a:pPr marL="91440"/>
            <a:r>
              <a:rPr lang="en-US" dirty="0">
                <a:solidFill>
                  <a:srgbClr val="0070C0"/>
                </a:solidFill>
              </a:rPr>
              <a:t>By the time these judgements begin after the midpoint of the Tribulation Period, people will be forced to take the mark of the beast, knowingly taking a stand against God (cf. Rev. 6:15-17; 16:9,11), which is the reason why these judgements will be so severe. All unbelievers by this time will be worshiping the Antichrist (Rev. 13:8) and therefore will take the mark of the beast, thus sealing their fate and forfeiting the opportunity to be saved (Rev. 14:9-10). This is why God will have an angel proclaim to the people of the earth a gospel of judgement (Rev. 14:6-7, cf. 8-20). By this point all people will be either following Christ or the Antichrist, accept for the Jews who will be protected.</a:t>
            </a:r>
          </a:p>
        </p:txBody>
      </p:sp>
    </p:spTree>
    <p:extLst>
      <p:ext uri="{BB962C8B-B14F-4D97-AF65-F5344CB8AC3E}">
        <p14:creationId xmlns:p14="http://schemas.microsoft.com/office/powerpoint/2010/main" val="73659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01" y="0"/>
            <a:ext cx="12058730" cy="1208690"/>
          </a:xfrm>
        </p:spPr>
        <p:txBody>
          <a:bodyPr>
            <a:normAutofit/>
          </a:bodyPr>
          <a:lstStyle/>
          <a:p>
            <a:pPr algn="ctr"/>
            <a:r>
              <a:rPr lang="en-US" sz="4000" b="1" dirty="0"/>
              <a:t>INTERLUDE: Understanding Matthew 24 (Chronology)</a:t>
            </a:r>
            <a:br>
              <a:rPr lang="en-US" sz="4000" b="1" dirty="0"/>
            </a:br>
            <a:r>
              <a:rPr lang="en-US" sz="3200" dirty="0"/>
              <a:t>(</a:t>
            </a:r>
            <a:r>
              <a:rPr lang="en-US" sz="3200" b="1" dirty="0"/>
              <a:t>Verses 1-15)</a:t>
            </a:r>
          </a:p>
        </p:txBody>
      </p:sp>
      <p:sp>
        <p:nvSpPr>
          <p:cNvPr id="3" name="TextBox 2"/>
          <p:cNvSpPr txBox="1"/>
          <p:nvPr/>
        </p:nvSpPr>
        <p:spPr>
          <a:xfrm>
            <a:off x="225976" y="1208690"/>
            <a:ext cx="4114375" cy="4247317"/>
          </a:xfrm>
          <a:prstGeom prst="rect">
            <a:avLst/>
          </a:prstGeom>
          <a:noFill/>
        </p:spPr>
        <p:txBody>
          <a:bodyPr wrap="square" rtlCol="0">
            <a:spAutoFit/>
          </a:bodyPr>
          <a:lstStyle/>
          <a:p>
            <a:pPr algn="ctr"/>
            <a:r>
              <a:rPr lang="en-US" b="1" dirty="0"/>
              <a:t>Introduction</a:t>
            </a:r>
            <a:endParaRPr lang="en-US" dirty="0"/>
          </a:p>
          <a:p>
            <a:pPr algn="ctr"/>
            <a:endParaRPr lang="en-US" dirty="0"/>
          </a:p>
          <a:p>
            <a:pPr marL="342900" indent="-342900">
              <a:buFont typeface="+mj-lt"/>
              <a:buAutoNum type="arabicPeriod"/>
            </a:pPr>
            <a:r>
              <a:rPr lang="en-US" dirty="0"/>
              <a:t>Jesus speaks to His disciples about the destruction of the temple in A.D. 70 -- vss. 1-2</a:t>
            </a:r>
          </a:p>
          <a:p>
            <a:pPr marL="342900" indent="-342900">
              <a:buFont typeface="+mj-lt"/>
              <a:buAutoNum type="arabicPeriod"/>
            </a:pPr>
            <a:r>
              <a:rPr lang="en-US" dirty="0"/>
              <a:t>Jesus' disciples wanted clarification about the temple, His coming and the end of the age -- vs. 3</a:t>
            </a:r>
          </a:p>
          <a:p>
            <a:pPr marL="342900" indent="-342900">
              <a:buFont typeface="+mj-lt"/>
              <a:buAutoNum type="arabicPeriod"/>
            </a:pPr>
            <a:r>
              <a:rPr lang="en-US" dirty="0"/>
              <a:t>Jesus told them about the end of the age and His coming -- vss. 4-31</a:t>
            </a:r>
          </a:p>
          <a:p>
            <a:endParaRPr lang="en-US" dirty="0"/>
          </a:p>
          <a:p>
            <a:r>
              <a:rPr lang="en-US" dirty="0"/>
              <a:t>NOTE: Matthew did not record Jesus’ response about the temple's destruction, which is recorded by Luke (Luke 21:20-24).</a:t>
            </a:r>
          </a:p>
        </p:txBody>
      </p:sp>
      <p:sp>
        <p:nvSpPr>
          <p:cNvPr id="4" name="TextBox 3"/>
          <p:cNvSpPr txBox="1"/>
          <p:nvPr/>
        </p:nvSpPr>
        <p:spPr>
          <a:xfrm>
            <a:off x="4498428" y="1208719"/>
            <a:ext cx="4426115" cy="5909310"/>
          </a:xfrm>
          <a:prstGeom prst="rect">
            <a:avLst/>
          </a:prstGeom>
          <a:noFill/>
        </p:spPr>
        <p:txBody>
          <a:bodyPr wrap="square" rtlCol="0">
            <a:spAutoFit/>
          </a:bodyPr>
          <a:lstStyle/>
          <a:p>
            <a:pPr algn="ctr"/>
            <a:r>
              <a:rPr lang="en-US" b="1" dirty="0"/>
              <a:t>Jesus describes the first half of the Tribulation Period -- vss. 4-14</a:t>
            </a:r>
          </a:p>
          <a:p>
            <a:r>
              <a:rPr lang="en-US" dirty="0"/>
              <a:t>	</a:t>
            </a:r>
          </a:p>
          <a:p>
            <a:r>
              <a:rPr lang="en-US" dirty="0"/>
              <a:t>Some understand verses 4-14 as the time in which we are now living -- as a precursor to the Tribulation Period.  This is a misinterpretation as these verses are a description of the first half of the Tribulation Period (Mat. 24:8; 1 Thes. 5:3), even though there are similarities to the days in which we now live. This is because the seal judgements which Jesus describes are more common, familiar types of judgements which are experienced today.</a:t>
            </a:r>
          </a:p>
          <a:p>
            <a:r>
              <a:rPr lang="en-US" dirty="0"/>
              <a:t>	</a:t>
            </a:r>
          </a:p>
          <a:p>
            <a:pPr marL="285750" indent="-285750">
              <a:buFont typeface="Arial" panose="020B0604020202020204" pitchFamily="34" charset="0"/>
              <a:buChar char="•"/>
            </a:pPr>
            <a:r>
              <a:rPr lang="en-US" dirty="0"/>
              <a:t>First seal judgment (false Christ) -- vss. 4-5 (cf. Rev. 6:2, Mark 13:6; Luke 21:8)</a:t>
            </a:r>
          </a:p>
          <a:p>
            <a:pPr marL="285750" lvl="0" indent="-285750">
              <a:buFont typeface="Arial" panose="020B0604020202020204" pitchFamily="34" charset="0"/>
              <a:buChar char="•"/>
            </a:pPr>
            <a:r>
              <a:rPr lang="en-US" dirty="0">
                <a:solidFill>
                  <a:prstClr val="black"/>
                </a:solidFill>
              </a:rPr>
              <a:t>Second seal judgment (war) -- vss. 6-7a-b (Rev. 6:3-4; Mark 13:7; Luke 21:9-10)</a:t>
            </a:r>
          </a:p>
          <a:p>
            <a:pPr marL="285750" lvl="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a:p>
        </p:txBody>
      </p:sp>
      <p:sp>
        <p:nvSpPr>
          <p:cNvPr id="5" name="TextBox 4"/>
          <p:cNvSpPr txBox="1"/>
          <p:nvPr/>
        </p:nvSpPr>
        <p:spPr>
          <a:xfrm>
            <a:off x="9082620" y="1250089"/>
            <a:ext cx="4466899" cy="5355312"/>
          </a:xfrm>
          <a:prstGeom prst="rect">
            <a:avLst/>
          </a:prstGeom>
          <a:noFill/>
        </p:spPr>
        <p:txBody>
          <a:bodyPr wrap="square" rtlCol="0">
            <a:spAutoFit/>
          </a:bodyPr>
          <a:lstStyle/>
          <a:p>
            <a:pPr marL="285750" indent="-285750">
              <a:buFont typeface="Arial" panose="020B0604020202020204" pitchFamily="34" charset="0"/>
              <a:buChar char="•"/>
            </a:pPr>
            <a:r>
              <a:rPr lang="en-US" dirty="0"/>
              <a:t>Third seal judgment (famine) -- vs. 7c (Rev. 6:4-4; Mark 13:8; Luke 21:11)</a:t>
            </a:r>
          </a:p>
          <a:p>
            <a:pPr marL="285750" indent="-285750">
              <a:buFont typeface="Arial" panose="020B0604020202020204" pitchFamily="34" charset="0"/>
              <a:buChar char="•"/>
            </a:pPr>
            <a:r>
              <a:rPr lang="en-US" dirty="0"/>
              <a:t>Fourth seal judgment (death) -- vs. 7c (cf. Rev. 6:7-8; Luke 21:11)</a:t>
            </a:r>
          </a:p>
          <a:p>
            <a:pPr marL="285750" indent="-285750">
              <a:buFont typeface="Arial" panose="020B0604020202020204" pitchFamily="34" charset="0"/>
              <a:buChar char="•"/>
            </a:pPr>
            <a:r>
              <a:rPr lang="en-US" dirty="0"/>
              <a:t>Fifth seal judgment (martyrs) -- vss. 9-10 (cf. Rev. 6:9-11; Mark 13:12; Luke 21:12)</a:t>
            </a:r>
          </a:p>
          <a:p>
            <a:pPr marL="285750" indent="-285750">
              <a:buFont typeface="Arial" panose="020B0604020202020204" pitchFamily="34" charset="0"/>
              <a:buChar char="•"/>
            </a:pPr>
            <a:r>
              <a:rPr lang="en-US" dirty="0"/>
              <a:t>Sixth seal judgment (earthquake) -- vs. 7d-8 (Rev. 6:12a; Mark 13:8; Luke 21:11)</a:t>
            </a:r>
          </a:p>
          <a:p>
            <a:endParaRPr lang="en-US" dirty="0"/>
          </a:p>
          <a:p>
            <a:endParaRPr lang="en-US" dirty="0"/>
          </a:p>
          <a:p>
            <a:pPr algn="ctr"/>
            <a:r>
              <a:rPr lang="en-US" b="1" dirty="0"/>
              <a:t>Other events during the first half of the Tribulation Period</a:t>
            </a:r>
            <a:endParaRPr lang="en-US" dirty="0"/>
          </a:p>
          <a:p>
            <a:pPr algn="ctr"/>
            <a:endParaRPr lang="en-US" dirty="0"/>
          </a:p>
          <a:p>
            <a:pPr marL="285750" indent="-285750">
              <a:buFont typeface="Arial" panose="020B0604020202020204" pitchFamily="34" charset="0"/>
              <a:buChar char="•"/>
            </a:pPr>
            <a:r>
              <a:rPr lang="en-US" dirty="0"/>
              <a:t>Many false prophets will arise -- vs. 11</a:t>
            </a:r>
          </a:p>
          <a:p>
            <a:pPr marL="285750" indent="-285750">
              <a:buFont typeface="Arial" panose="020B0604020202020204" pitchFamily="34" charset="0"/>
              <a:buChar char="•"/>
            </a:pPr>
            <a:r>
              <a:rPr lang="en-US" dirty="0"/>
              <a:t>Lawlessness will increase -- vs. 12</a:t>
            </a:r>
          </a:p>
          <a:p>
            <a:pPr marL="285750" indent="-285750">
              <a:buFont typeface="Arial" panose="020B0604020202020204" pitchFamily="34" charset="0"/>
              <a:buChar char="•"/>
            </a:pPr>
            <a:r>
              <a:rPr lang="en-US" dirty="0"/>
              <a:t>The ones that endure to the end will be saved -- vs. 13</a:t>
            </a:r>
          </a:p>
          <a:p>
            <a:pPr marL="285750" indent="-285750">
              <a:buFont typeface="Arial" panose="020B0604020202020204" pitchFamily="34" charset="0"/>
              <a:buChar char="•"/>
            </a:pPr>
            <a:r>
              <a:rPr lang="en-US" dirty="0"/>
              <a:t>The gospel will be preached to the whole world -- vs. 14 (Rev. 7:9,14; Mark 13:10)</a:t>
            </a:r>
          </a:p>
        </p:txBody>
      </p:sp>
    </p:spTree>
    <p:extLst>
      <p:ext uri="{BB962C8B-B14F-4D97-AF65-F5344CB8AC3E}">
        <p14:creationId xmlns:p14="http://schemas.microsoft.com/office/powerpoint/2010/main" val="15807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0"/>
            <a:ext cx="12906704" cy="1240221"/>
          </a:xfrm>
        </p:spPr>
        <p:txBody>
          <a:bodyPr/>
          <a:lstStyle/>
          <a:p>
            <a:pPr algn="ctr"/>
            <a:r>
              <a:rPr lang="en-US" b="1" dirty="0"/>
              <a:t>INTERLUDE: Understanding Matthew 24 (Chronology)</a:t>
            </a:r>
            <a:br>
              <a:rPr lang="en-US" b="1" dirty="0"/>
            </a:br>
            <a:r>
              <a:rPr lang="en-US" sz="3200" dirty="0"/>
              <a:t>(Verses 16-31)</a:t>
            </a:r>
          </a:p>
        </p:txBody>
      </p:sp>
      <p:sp>
        <p:nvSpPr>
          <p:cNvPr id="3" name="TextBox 2"/>
          <p:cNvSpPr txBox="1"/>
          <p:nvPr/>
        </p:nvSpPr>
        <p:spPr>
          <a:xfrm>
            <a:off x="409902" y="1597930"/>
            <a:ext cx="4952929" cy="3970318"/>
          </a:xfrm>
          <a:prstGeom prst="rect">
            <a:avLst/>
          </a:prstGeom>
          <a:noFill/>
        </p:spPr>
        <p:txBody>
          <a:bodyPr wrap="square" rtlCol="0">
            <a:spAutoFit/>
          </a:bodyPr>
          <a:lstStyle/>
          <a:p>
            <a:pPr algn="ctr"/>
            <a:r>
              <a:rPr lang="en-US" b="1" dirty="0"/>
              <a:t>Jesus describes the second half of the Tribulation Period -- vss. 15-31</a:t>
            </a:r>
          </a:p>
          <a:p>
            <a:endParaRPr lang="en-US" dirty="0"/>
          </a:p>
          <a:p>
            <a:pPr marL="342900" indent="-342900">
              <a:buFont typeface="+mj-lt"/>
              <a:buAutoNum type="arabicPeriod"/>
            </a:pPr>
            <a:r>
              <a:rPr lang="en-US" dirty="0"/>
              <a:t>Desolation of the temple and its results -- vss. 15-22 (Dan. 9:27; Rev. 13:11-18)</a:t>
            </a:r>
          </a:p>
          <a:p>
            <a:pPr marL="342900" indent="-342900">
              <a:buFont typeface="+mj-lt"/>
              <a:buAutoNum type="arabicPeriod"/>
            </a:pPr>
            <a:r>
              <a:rPr lang="en-US" dirty="0"/>
              <a:t>Many false Christs will arise -- vss. 23-26</a:t>
            </a:r>
          </a:p>
          <a:p>
            <a:pPr marL="342900" indent="-342900">
              <a:buFont typeface="+mj-lt"/>
              <a:buAutoNum type="arabicPeriod"/>
            </a:pPr>
            <a:r>
              <a:rPr lang="en-US" dirty="0"/>
              <a:t>His second coming -- vss. 27-28</a:t>
            </a:r>
          </a:p>
          <a:p>
            <a:pPr marL="342900" indent="-342900">
              <a:buFont typeface="+mj-lt"/>
              <a:buAutoNum type="arabicPeriod"/>
            </a:pPr>
            <a:r>
              <a:rPr lang="en-US" dirty="0"/>
              <a:t>The events of His coming -- vss. 29-31</a:t>
            </a:r>
          </a:p>
          <a:p>
            <a:pPr marL="800100" lvl="1" indent="-342900">
              <a:buFont typeface="+mj-lt"/>
              <a:buAutoNum type="alphaLcPeriod"/>
            </a:pPr>
            <a:r>
              <a:rPr lang="en-US" dirty="0"/>
              <a:t>Cosmic events take place -- vs. 29 (cf. Isa. 13:9-13; Mark 13:24-25; Luke 21:25-26)</a:t>
            </a:r>
          </a:p>
          <a:p>
            <a:pPr marL="800100" lvl="1" indent="-342900">
              <a:buFont typeface="+mj-lt"/>
              <a:buAutoNum type="alphaLcPeriod"/>
            </a:pPr>
            <a:r>
              <a:rPr lang="en-US" dirty="0"/>
              <a:t>Son of Man will come in the sky -- vs. 30 (Zech. 14:3-4; Rev. 19:11-19)</a:t>
            </a:r>
          </a:p>
          <a:p>
            <a:pPr marL="800100" lvl="1" indent="-342900">
              <a:buFont typeface="+mj-lt"/>
              <a:buAutoNum type="alphaLcPeriod"/>
            </a:pPr>
            <a:r>
              <a:rPr lang="en-US" dirty="0"/>
              <a:t>Israel (“elect”) will be gathered -- vs. 31 (Isa. 66:18-20)</a:t>
            </a:r>
          </a:p>
        </p:txBody>
      </p:sp>
      <p:sp>
        <p:nvSpPr>
          <p:cNvPr id="4" name="TextBox 3"/>
          <p:cNvSpPr txBox="1"/>
          <p:nvPr/>
        </p:nvSpPr>
        <p:spPr>
          <a:xfrm>
            <a:off x="5935767" y="1597930"/>
            <a:ext cx="7001757" cy="4124206"/>
          </a:xfrm>
          <a:prstGeom prst="rect">
            <a:avLst/>
          </a:prstGeom>
          <a:noFill/>
        </p:spPr>
        <p:txBody>
          <a:bodyPr wrap="square" rtlCol="0">
            <a:spAutoFit/>
          </a:bodyPr>
          <a:lstStyle/>
          <a:p>
            <a:pPr algn="ctr" hangingPunct="0"/>
            <a:r>
              <a:rPr lang="en-US" sz="2800" b="1" dirty="0"/>
              <a:t>Parallels Between Matthew 24 and Revelation</a:t>
            </a:r>
          </a:p>
          <a:p>
            <a:pPr hangingPunct="0"/>
            <a:endParaRPr lang="en-US" u="sng" dirty="0"/>
          </a:p>
          <a:p>
            <a:pPr hangingPunct="0"/>
            <a:r>
              <a:rPr lang="en-US" u="sng" dirty="0"/>
              <a:t>EVENT			             	MATTHEW 24	REVELATION</a:t>
            </a:r>
            <a:endParaRPr lang="en-US" dirty="0"/>
          </a:p>
          <a:p>
            <a:pPr hangingPunct="0"/>
            <a:r>
              <a:rPr lang="en-US" dirty="0"/>
              <a:t> </a:t>
            </a:r>
          </a:p>
          <a:p>
            <a:pPr hangingPunct="0"/>
            <a:r>
              <a:rPr lang="en-US" dirty="0"/>
              <a:t>First seal (false Christ)	     	4-5	 	6:2</a:t>
            </a:r>
          </a:p>
          <a:p>
            <a:pPr hangingPunct="0"/>
            <a:r>
              <a:rPr lang="en-US" dirty="0"/>
              <a:t>Second seal (war)		       	6-7a-b               	6:3-4	</a:t>
            </a:r>
          </a:p>
          <a:p>
            <a:pPr hangingPunct="0"/>
            <a:r>
              <a:rPr lang="en-US" dirty="0"/>
              <a:t>Third seal (famine)		       	7c	               	6:5-6</a:t>
            </a:r>
          </a:p>
          <a:p>
            <a:pPr hangingPunct="0"/>
            <a:r>
              <a:rPr lang="en-US" dirty="0"/>
              <a:t>Fourth seal (death)		       	7c	               	6:7-8</a:t>
            </a:r>
          </a:p>
          <a:p>
            <a:pPr hangingPunct="0"/>
            <a:r>
              <a:rPr lang="en-US" dirty="0"/>
              <a:t>Fifth seal (martyrs)		       	9-10		6:9-11</a:t>
            </a:r>
          </a:p>
          <a:p>
            <a:pPr hangingPunct="0"/>
            <a:r>
              <a:rPr lang="en-US" dirty="0"/>
              <a:t>Sixth seal (earthquake)	       	7d-8	               	6:12a</a:t>
            </a:r>
          </a:p>
          <a:p>
            <a:pPr hangingPunct="0"/>
            <a:r>
              <a:rPr lang="en-US" dirty="0"/>
              <a:t>Gospel preached to the whole world</a:t>
            </a:r>
          </a:p>
          <a:p>
            <a:pPr hangingPunct="0"/>
            <a:r>
              <a:rPr lang="en-US" dirty="0"/>
              <a:t>                        (results in many saved)	14	 	7:9,13-14</a:t>
            </a:r>
          </a:p>
          <a:p>
            <a:pPr hangingPunct="0"/>
            <a:r>
              <a:rPr lang="en-US" dirty="0"/>
              <a:t>Desolation of temple	        	15-22		13:11-18</a:t>
            </a:r>
          </a:p>
          <a:p>
            <a:pPr hangingPunct="0"/>
            <a:r>
              <a:rPr lang="en-US" dirty="0"/>
              <a:t>Christ's second coming	       	30		19:11-19</a:t>
            </a:r>
          </a:p>
        </p:txBody>
      </p:sp>
      <p:sp>
        <p:nvSpPr>
          <p:cNvPr id="5" name="TextBox 4"/>
          <p:cNvSpPr txBox="1"/>
          <p:nvPr/>
        </p:nvSpPr>
        <p:spPr>
          <a:xfrm>
            <a:off x="2214961" y="5925957"/>
            <a:ext cx="9296588" cy="707886"/>
          </a:xfrm>
          <a:prstGeom prst="rect">
            <a:avLst/>
          </a:prstGeom>
          <a:noFill/>
        </p:spPr>
        <p:txBody>
          <a:bodyPr wrap="square" rtlCol="0">
            <a:spAutoFit/>
          </a:bodyPr>
          <a:lstStyle/>
          <a:p>
            <a:pPr algn="ctr"/>
            <a:r>
              <a:rPr lang="en-US" sz="2000" b="1" dirty="0"/>
              <a:t>Therefore Matthew 24, verses 4-31 is an overview of the tribulation period in a shortened form.</a:t>
            </a:r>
          </a:p>
        </p:txBody>
      </p:sp>
    </p:spTree>
    <p:extLst>
      <p:ext uri="{BB962C8B-B14F-4D97-AF65-F5344CB8AC3E}">
        <p14:creationId xmlns:p14="http://schemas.microsoft.com/office/powerpoint/2010/main" val="6194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715999" cy="1135117"/>
          </a:xfrm>
        </p:spPr>
        <p:txBody>
          <a:bodyPr>
            <a:normAutofit fontScale="90000"/>
          </a:bodyPr>
          <a:lstStyle/>
          <a:p>
            <a:pPr algn="ctr"/>
            <a:r>
              <a:rPr lang="en-US" b="1" dirty="0"/>
              <a:t>INTERLUDE: Understanding Matthew’s Parables – Focus on Israel</a:t>
            </a:r>
            <a:br>
              <a:rPr lang="en-US" b="1" dirty="0"/>
            </a:br>
            <a:r>
              <a:rPr lang="en-US" sz="3200" dirty="0"/>
              <a:t>(24:32-25:30) </a:t>
            </a:r>
            <a:endParaRPr lang="en-US" b="1" dirty="0"/>
          </a:p>
        </p:txBody>
      </p:sp>
      <p:sp>
        <p:nvSpPr>
          <p:cNvPr id="3" name="TextBox 2"/>
          <p:cNvSpPr txBox="1"/>
          <p:nvPr/>
        </p:nvSpPr>
        <p:spPr>
          <a:xfrm>
            <a:off x="94592" y="1135117"/>
            <a:ext cx="7184032" cy="5940088"/>
          </a:xfrm>
          <a:prstGeom prst="rect">
            <a:avLst/>
          </a:prstGeom>
          <a:noFill/>
        </p:spPr>
        <p:txBody>
          <a:bodyPr wrap="square" rtlCol="0">
            <a:spAutoFit/>
          </a:bodyPr>
          <a:lstStyle/>
          <a:p>
            <a:r>
              <a:rPr lang="en-US" dirty="0"/>
              <a:t>These parables, though they are applicable to all believers, specifically target those who will go through the Tribulation Period, for Jesus said in the first parable, “when you see all these things, recognize that He is near, right at the door” (Mat. 24:33). Those who see these things, their “generation will not pass away until all these things take place” (Mat. 24:34).</a:t>
            </a:r>
          </a:p>
          <a:p>
            <a:endParaRPr lang="en-US" sz="1000" b="1" dirty="0"/>
          </a:p>
          <a:p>
            <a:r>
              <a:rPr lang="en-US" b="1" dirty="0"/>
              <a:t>Parable of the fig tree – 24:32-44 (Mark 13:28-32; Luke 21:29-33)</a:t>
            </a:r>
          </a:p>
          <a:p>
            <a:pPr marL="285750" indent="-285750">
              <a:buFont typeface="Wingdings" panose="05000000000000000000" pitchFamily="2" charset="2"/>
              <a:buChar char="Ø"/>
            </a:pPr>
            <a:r>
              <a:rPr lang="en-US" dirty="0"/>
              <a:t>The time of Christ’s second coming is near and associated with judgement.</a:t>
            </a:r>
          </a:p>
          <a:p>
            <a:pPr marL="548640" lvl="1" indent="-285750">
              <a:buFont typeface="Arial" panose="020B0604020202020204" pitchFamily="34" charset="0"/>
              <a:buChar char="•"/>
            </a:pPr>
            <a:r>
              <a:rPr lang="en-US" dirty="0"/>
              <a:t>Recognize that the time is near -- vss. 32-35</a:t>
            </a:r>
          </a:p>
          <a:p>
            <a:pPr marL="548640" lvl="1" indent="-285750">
              <a:buFont typeface="Arial" panose="020B0604020202020204" pitchFamily="34" charset="0"/>
              <a:buChar char="•"/>
            </a:pPr>
            <a:r>
              <a:rPr lang="en-US" dirty="0"/>
              <a:t>Only the Father knows when this will occur -- vs. 36</a:t>
            </a:r>
          </a:p>
          <a:p>
            <a:pPr marL="548640" lvl="1" indent="-285750">
              <a:buFont typeface="Arial" panose="020B0604020202020204" pitchFamily="34" charset="0"/>
              <a:buChar char="•"/>
            </a:pPr>
            <a:r>
              <a:rPr lang="en-US" dirty="0"/>
              <a:t>His second coming will be like in the days of Noah when people were taken in judgement -- vss. 37-44 (cf. Mat. 13:24-30, 36-43; 47-50)</a:t>
            </a:r>
          </a:p>
          <a:p>
            <a:endParaRPr lang="en-US" sz="1000" dirty="0"/>
          </a:p>
          <a:p>
            <a:r>
              <a:rPr lang="en-US" b="1" dirty="0"/>
              <a:t>Parable of the slaves – 24:45-51 (cf. Mark 13:33-37)</a:t>
            </a:r>
          </a:p>
          <a:p>
            <a:pPr marL="285750" indent="-285750">
              <a:buFont typeface="Wingdings" panose="05000000000000000000" pitchFamily="2" charset="2"/>
              <a:buChar char="Ø"/>
            </a:pPr>
            <a:r>
              <a:rPr lang="en-US" dirty="0"/>
              <a:t>Blessed are those who look forward to and are prepared for Christ’s second coming.</a:t>
            </a:r>
          </a:p>
          <a:p>
            <a:pPr marL="548640" indent="-285750">
              <a:buFont typeface="Arial" panose="020B0604020202020204" pitchFamily="34" charset="0"/>
              <a:buChar char="•"/>
            </a:pPr>
            <a:r>
              <a:rPr lang="en-US" dirty="0"/>
              <a:t>The faithful slave who awaits Christ's return will be blessed -- vss. 45-47</a:t>
            </a:r>
          </a:p>
          <a:p>
            <a:pPr marL="548640" indent="-285750">
              <a:buFont typeface="Arial" panose="020B0604020202020204" pitchFamily="34" charset="0"/>
              <a:buChar char="•"/>
            </a:pPr>
            <a:r>
              <a:rPr lang="en-US" dirty="0"/>
              <a:t>The evil slave will be punished -- vss. 48-51</a:t>
            </a:r>
          </a:p>
          <a:p>
            <a:endParaRPr lang="en-US" dirty="0"/>
          </a:p>
        </p:txBody>
      </p:sp>
      <p:sp>
        <p:nvSpPr>
          <p:cNvPr id="4" name="TextBox 3"/>
          <p:cNvSpPr txBox="1"/>
          <p:nvPr/>
        </p:nvSpPr>
        <p:spPr>
          <a:xfrm>
            <a:off x="7644384" y="1135117"/>
            <a:ext cx="6071615" cy="5355312"/>
          </a:xfrm>
          <a:prstGeom prst="rect">
            <a:avLst/>
          </a:prstGeom>
          <a:noFill/>
        </p:spPr>
        <p:txBody>
          <a:bodyPr wrap="square" rtlCol="0">
            <a:spAutoFit/>
          </a:bodyPr>
          <a:lstStyle/>
          <a:p>
            <a:r>
              <a:rPr lang="en-US" b="1" dirty="0"/>
              <a:t>Parable of the ten virgins -- 25:1-13</a:t>
            </a:r>
          </a:p>
          <a:p>
            <a:pPr marL="285750" indent="-285750">
              <a:buFont typeface="Wingdings" panose="05000000000000000000" pitchFamily="2" charset="2"/>
              <a:buChar char="Ø"/>
            </a:pPr>
            <a:r>
              <a:rPr lang="en-US" dirty="0"/>
              <a:t>People must be prepared by knowing Jesus (vs. 12) so that when He returns to earth with His bride and enters His kingdom (vs. 1), they may enter and attend the marriage supper (cf. Rev. 19:7-9).</a:t>
            </a:r>
          </a:p>
          <a:p>
            <a:pPr marL="548640" indent="-285750">
              <a:buFont typeface="Arial" panose="020B0604020202020204" pitchFamily="34" charset="0"/>
              <a:buChar char="•"/>
            </a:pPr>
            <a:r>
              <a:rPr lang="en-US" dirty="0"/>
              <a:t>Five foolish virgins were not prepared to enter-- vss. 1-9</a:t>
            </a:r>
          </a:p>
          <a:p>
            <a:pPr marL="548640" indent="-285750">
              <a:buFont typeface="Arial" panose="020B0604020202020204" pitchFamily="34" charset="0"/>
              <a:buChar char="•"/>
            </a:pPr>
            <a:r>
              <a:rPr lang="en-US" dirty="0"/>
              <a:t>Five prudent virgins were prepared and entered the wedding feast -- vs. 10</a:t>
            </a:r>
          </a:p>
          <a:p>
            <a:pPr marL="548640" indent="-285750">
              <a:buFont typeface="Arial" panose="020B0604020202020204" pitchFamily="34" charset="0"/>
              <a:buChar char="•"/>
            </a:pPr>
            <a:r>
              <a:rPr lang="en-US" dirty="0"/>
              <a:t>One must be ready -- vss. 11-13</a:t>
            </a:r>
          </a:p>
          <a:p>
            <a:endParaRPr lang="en-US" dirty="0"/>
          </a:p>
          <a:p>
            <a:r>
              <a:rPr lang="en-US" b="1" dirty="0"/>
              <a:t>Parable of the talents -- 25:14-30</a:t>
            </a:r>
          </a:p>
          <a:p>
            <a:pPr marL="285750" indent="-285750">
              <a:buFont typeface="Wingdings" panose="05000000000000000000" pitchFamily="2" charset="2"/>
              <a:buChar char="Ø"/>
            </a:pPr>
            <a:r>
              <a:rPr lang="en-US" dirty="0"/>
              <a:t>People need to serve Jesus faithfully while He is away, for they will one day have to give an account.</a:t>
            </a:r>
          </a:p>
          <a:p>
            <a:pPr marL="548640" indent="-285750">
              <a:buFont typeface="Arial" panose="020B0604020202020204" pitchFamily="34" charset="0"/>
              <a:buChar char="•"/>
            </a:pPr>
            <a:r>
              <a:rPr lang="en-US" dirty="0"/>
              <a:t>Three slaves were given responsibility by their master before he left on a journey -- vss. 14-15</a:t>
            </a:r>
          </a:p>
          <a:p>
            <a:pPr marL="548640" indent="-285750">
              <a:buFont typeface="Arial" panose="020B0604020202020204" pitchFamily="34" charset="0"/>
              <a:buChar char="•"/>
            </a:pPr>
            <a:r>
              <a:rPr lang="en-US" dirty="0"/>
              <a:t>Two slaves were faithful and one was not while he was away -- vss. 16-18</a:t>
            </a:r>
          </a:p>
          <a:p>
            <a:pPr marL="548640" indent="-285750">
              <a:buFont typeface="Arial" panose="020B0604020202020204" pitchFamily="34" charset="0"/>
              <a:buChar char="•"/>
            </a:pPr>
            <a:r>
              <a:rPr lang="en-US" dirty="0"/>
              <a:t>Two slaves were rewarded upon his return and one was not -- vss. 19-30</a:t>
            </a:r>
          </a:p>
        </p:txBody>
      </p:sp>
    </p:spTree>
    <p:extLst>
      <p:ext uri="{BB962C8B-B14F-4D97-AF65-F5344CB8AC3E}">
        <p14:creationId xmlns:p14="http://schemas.microsoft.com/office/powerpoint/2010/main" val="42877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03" y="0"/>
            <a:ext cx="10214882" cy="906626"/>
          </a:xfrm>
        </p:spPr>
        <p:txBody>
          <a:bodyPr>
            <a:normAutofit fontScale="90000"/>
          </a:bodyPr>
          <a:lstStyle/>
          <a:p>
            <a:pPr algn="ctr"/>
            <a:r>
              <a:rPr lang="en-US" b="1" dirty="0"/>
              <a:t>INTERLUDE: Understanding 2 Thessalonians 2</a:t>
            </a:r>
            <a:br>
              <a:rPr lang="en-US" b="1" dirty="0"/>
            </a:br>
            <a:r>
              <a:rPr lang="en-US" sz="2700" b="1" dirty="0"/>
              <a:t>Verses 1-12</a:t>
            </a:r>
          </a:p>
        </p:txBody>
      </p:sp>
      <p:sp>
        <p:nvSpPr>
          <p:cNvPr id="3" name="TextBox 2"/>
          <p:cNvSpPr txBox="1"/>
          <p:nvPr/>
        </p:nvSpPr>
        <p:spPr>
          <a:xfrm>
            <a:off x="136634" y="1103587"/>
            <a:ext cx="10689021" cy="5632311"/>
          </a:xfrm>
          <a:prstGeom prst="rect">
            <a:avLst/>
          </a:prstGeom>
          <a:solidFill>
            <a:schemeClr val="bg2"/>
          </a:solidFill>
        </p:spPr>
        <p:txBody>
          <a:bodyPr wrap="square" rtlCol="0">
            <a:spAutoFit/>
          </a:bodyPr>
          <a:lstStyle/>
          <a:p>
            <a:pPr marL="182880" indent="-182880"/>
            <a:r>
              <a:rPr lang="en-US" dirty="0">
                <a:solidFill>
                  <a:prstClr val="black"/>
                </a:solidFill>
              </a:rPr>
              <a:t>1 “Now we request you, brethren, with regard to the coming of our Lord Jesus Christ and </a:t>
            </a:r>
            <a:r>
              <a:rPr lang="en-US" dirty="0">
                <a:solidFill>
                  <a:srgbClr val="0070C0"/>
                </a:solidFill>
              </a:rPr>
              <a:t>our gathering together to Him</a:t>
            </a:r>
            <a:r>
              <a:rPr lang="en-US" dirty="0">
                <a:solidFill>
                  <a:prstClr val="black"/>
                </a:solidFill>
              </a:rPr>
              <a:t>,</a:t>
            </a:r>
          </a:p>
          <a:p>
            <a:pPr marL="182880" indent="-182880"/>
            <a:r>
              <a:rPr lang="en-US" dirty="0">
                <a:solidFill>
                  <a:prstClr val="black"/>
                </a:solidFill>
              </a:rPr>
              <a:t>2 that you </a:t>
            </a:r>
            <a:r>
              <a:rPr lang="en-US" dirty="0">
                <a:solidFill>
                  <a:srgbClr val="0070C0"/>
                </a:solidFill>
              </a:rPr>
              <a:t>not be quickly shaken </a:t>
            </a:r>
            <a:r>
              <a:rPr lang="en-US" dirty="0">
                <a:solidFill>
                  <a:prstClr val="black"/>
                </a:solidFill>
              </a:rPr>
              <a:t>from your composure or be disturbed either by a spirit or a message or a letter as if from us, </a:t>
            </a:r>
            <a:r>
              <a:rPr lang="en-US" dirty="0">
                <a:solidFill>
                  <a:srgbClr val="0070C0"/>
                </a:solidFill>
              </a:rPr>
              <a:t>to the effect that the day of the Lord has come</a:t>
            </a:r>
            <a:r>
              <a:rPr lang="en-US" dirty="0">
                <a:solidFill>
                  <a:prstClr val="black"/>
                </a:solidFill>
              </a:rPr>
              <a:t>.</a:t>
            </a:r>
          </a:p>
          <a:p>
            <a:pPr marL="182880" indent="-182880"/>
            <a:r>
              <a:rPr lang="en-US" dirty="0">
                <a:solidFill>
                  <a:prstClr val="black"/>
                </a:solidFill>
              </a:rPr>
              <a:t>3 Let no one in any way deceive you, for it will not come unless the </a:t>
            </a:r>
            <a:r>
              <a:rPr lang="en-US" dirty="0">
                <a:solidFill>
                  <a:srgbClr val="0070C0"/>
                </a:solidFill>
              </a:rPr>
              <a:t>apostasy comes first</a:t>
            </a:r>
            <a:r>
              <a:rPr lang="en-US" dirty="0">
                <a:solidFill>
                  <a:prstClr val="black"/>
                </a:solidFill>
              </a:rPr>
              <a:t>, </a:t>
            </a:r>
            <a:r>
              <a:rPr lang="en-US" dirty="0">
                <a:solidFill>
                  <a:srgbClr val="0070C0"/>
                </a:solidFill>
              </a:rPr>
              <a:t>and the man of lawlessness is revealed, the son of destruction,</a:t>
            </a:r>
          </a:p>
          <a:p>
            <a:pPr marL="182880" indent="-182880"/>
            <a:r>
              <a:rPr lang="en-US" dirty="0">
                <a:solidFill>
                  <a:srgbClr val="0070C0"/>
                </a:solidFill>
              </a:rPr>
              <a:t>4 who opposes and exalts himself</a:t>
            </a:r>
            <a:r>
              <a:rPr lang="en-US" dirty="0">
                <a:solidFill>
                  <a:prstClr val="black"/>
                </a:solidFill>
              </a:rPr>
              <a:t> above every so-called god or object of worship, so that he takes his seat in the temple of God, </a:t>
            </a:r>
            <a:r>
              <a:rPr lang="en-US" dirty="0">
                <a:solidFill>
                  <a:srgbClr val="0070C0"/>
                </a:solidFill>
              </a:rPr>
              <a:t>displaying himself as being God</a:t>
            </a:r>
            <a:r>
              <a:rPr lang="en-US" dirty="0">
                <a:solidFill>
                  <a:prstClr val="black"/>
                </a:solidFill>
              </a:rPr>
              <a:t>.</a:t>
            </a:r>
          </a:p>
          <a:p>
            <a:pPr marL="182880" indent="-182880"/>
            <a:r>
              <a:rPr lang="en-US" dirty="0">
                <a:solidFill>
                  <a:prstClr val="black"/>
                </a:solidFill>
              </a:rPr>
              <a:t>5 Do you not remember that while I was still with you, I was telling you these things?</a:t>
            </a:r>
          </a:p>
          <a:p>
            <a:pPr marL="182880" indent="-182880"/>
            <a:r>
              <a:rPr lang="en-US" dirty="0">
                <a:solidFill>
                  <a:prstClr val="black"/>
                </a:solidFill>
              </a:rPr>
              <a:t>6 And </a:t>
            </a:r>
            <a:r>
              <a:rPr lang="en-US" dirty="0">
                <a:solidFill>
                  <a:srgbClr val="0070C0"/>
                </a:solidFill>
              </a:rPr>
              <a:t>you know what restrains him now</a:t>
            </a:r>
            <a:r>
              <a:rPr lang="en-US" dirty="0">
                <a:solidFill>
                  <a:prstClr val="black"/>
                </a:solidFill>
              </a:rPr>
              <a:t>, so that in his time he will be revealed.</a:t>
            </a:r>
          </a:p>
          <a:p>
            <a:pPr marL="182880" indent="-182880"/>
            <a:r>
              <a:rPr lang="en-US" dirty="0">
                <a:solidFill>
                  <a:prstClr val="black"/>
                </a:solidFill>
              </a:rPr>
              <a:t>7 For the mystery of lawlessness is already at work; </a:t>
            </a:r>
            <a:r>
              <a:rPr lang="en-US" dirty="0">
                <a:solidFill>
                  <a:srgbClr val="0070C0"/>
                </a:solidFill>
              </a:rPr>
              <a:t>only he who now restrains will do so until he is taken out of the way.</a:t>
            </a:r>
          </a:p>
          <a:p>
            <a:pPr marL="182880" indent="-182880"/>
            <a:r>
              <a:rPr lang="en-US" dirty="0">
                <a:solidFill>
                  <a:prstClr val="black"/>
                </a:solidFill>
              </a:rPr>
              <a:t>8 </a:t>
            </a:r>
            <a:r>
              <a:rPr lang="en-US" dirty="0">
                <a:solidFill>
                  <a:srgbClr val="0070C0"/>
                </a:solidFill>
              </a:rPr>
              <a:t>Then that lawless one will be revealed </a:t>
            </a:r>
            <a:r>
              <a:rPr lang="en-US" dirty="0">
                <a:solidFill>
                  <a:prstClr val="black"/>
                </a:solidFill>
              </a:rPr>
              <a:t>whom the Lord will slay with the breath of His mouth and bring to an end by the appearance of His coming;</a:t>
            </a:r>
          </a:p>
          <a:p>
            <a:pPr marL="182880" indent="-182880"/>
            <a:r>
              <a:rPr lang="en-US" dirty="0">
                <a:solidFill>
                  <a:prstClr val="black"/>
                </a:solidFill>
              </a:rPr>
              <a:t>9 that is, the one whose coming is in accord with the activity of Satan, with all power and signs and false wonders,</a:t>
            </a:r>
          </a:p>
          <a:p>
            <a:pPr marL="182880" indent="-182880"/>
            <a:r>
              <a:rPr lang="en-US" dirty="0">
                <a:solidFill>
                  <a:prstClr val="black"/>
                </a:solidFill>
              </a:rPr>
              <a:t>10 and with all the deception of wickedness for those who perish, because they did not receive the love of the truth so as to be saved.</a:t>
            </a:r>
          </a:p>
          <a:p>
            <a:pPr marL="182880" indent="-182880"/>
            <a:r>
              <a:rPr lang="en-US" dirty="0">
                <a:solidFill>
                  <a:prstClr val="black"/>
                </a:solidFill>
              </a:rPr>
              <a:t>11 For this reason </a:t>
            </a:r>
            <a:r>
              <a:rPr lang="en-US" dirty="0">
                <a:solidFill>
                  <a:srgbClr val="0070C0"/>
                </a:solidFill>
              </a:rPr>
              <a:t>God will send upon them a deluding influence so that they will believe what is false</a:t>
            </a:r>
            <a:r>
              <a:rPr lang="en-US" dirty="0">
                <a:solidFill>
                  <a:prstClr val="black"/>
                </a:solidFill>
              </a:rPr>
              <a:t>,</a:t>
            </a:r>
          </a:p>
          <a:p>
            <a:pPr marL="182880" indent="-182880"/>
            <a:r>
              <a:rPr lang="en-US" dirty="0">
                <a:solidFill>
                  <a:prstClr val="black"/>
                </a:solidFill>
              </a:rPr>
              <a:t>12 </a:t>
            </a:r>
            <a:r>
              <a:rPr lang="en-US" dirty="0">
                <a:solidFill>
                  <a:srgbClr val="0070C0"/>
                </a:solidFill>
              </a:rPr>
              <a:t>in order that they all may be judged who did not believe the truth, but took pleasure in wickedness.</a:t>
            </a:r>
          </a:p>
        </p:txBody>
      </p:sp>
      <p:sp>
        <p:nvSpPr>
          <p:cNvPr id="4" name="TextBox 3"/>
          <p:cNvSpPr txBox="1"/>
          <p:nvPr/>
        </p:nvSpPr>
        <p:spPr>
          <a:xfrm>
            <a:off x="10960608" y="857365"/>
            <a:ext cx="2755392" cy="58785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74320" indent="-274320" algn="ctr"/>
            <a:r>
              <a:rPr lang="en-US" b="1" dirty="0">
                <a:solidFill>
                  <a:srgbClr val="0070C0"/>
                </a:solidFill>
              </a:rPr>
              <a:t>COMMENTARY</a:t>
            </a:r>
          </a:p>
          <a:p>
            <a:pPr marL="274320" indent="-274320"/>
            <a:r>
              <a:rPr lang="en-US" b="1" dirty="0">
                <a:solidFill>
                  <a:srgbClr val="0070C0"/>
                </a:solidFill>
              </a:rPr>
              <a:t>1</a:t>
            </a:r>
            <a:r>
              <a:rPr lang="en-US" dirty="0">
                <a:solidFill>
                  <a:srgbClr val="0070C0"/>
                </a:solidFill>
              </a:rPr>
              <a:t>: Rapture</a:t>
            </a:r>
          </a:p>
          <a:p>
            <a:pPr marL="274320" indent="-274320"/>
            <a:endParaRPr lang="en-US" dirty="0">
              <a:solidFill>
                <a:srgbClr val="0070C0"/>
              </a:solidFill>
            </a:endParaRPr>
          </a:p>
          <a:p>
            <a:pPr marL="274320" indent="-274320"/>
            <a:r>
              <a:rPr lang="en-US" b="1" dirty="0">
                <a:solidFill>
                  <a:srgbClr val="0070C0"/>
                </a:solidFill>
              </a:rPr>
              <a:t>2</a:t>
            </a:r>
            <a:r>
              <a:rPr lang="en-US" dirty="0">
                <a:solidFill>
                  <a:srgbClr val="0070C0"/>
                </a:solidFill>
              </a:rPr>
              <a:t>: Thought they missed the rapture</a:t>
            </a:r>
          </a:p>
          <a:p>
            <a:pPr marL="274320" indent="-274320"/>
            <a:r>
              <a:rPr lang="en-US" b="1" dirty="0">
                <a:solidFill>
                  <a:srgbClr val="0070C0"/>
                </a:solidFill>
              </a:rPr>
              <a:t>3-4</a:t>
            </a:r>
            <a:r>
              <a:rPr lang="en-US" dirty="0">
                <a:solidFill>
                  <a:srgbClr val="0070C0"/>
                </a:solidFill>
              </a:rPr>
              <a:t>: Apostasy of Israel (peace agreement)</a:t>
            </a:r>
          </a:p>
          <a:p>
            <a:pPr marL="274320" indent="-274320"/>
            <a:r>
              <a:rPr lang="en-US" dirty="0">
                <a:solidFill>
                  <a:srgbClr val="0070C0"/>
                </a:solidFill>
              </a:rPr>
              <a:t> 	and rise of Antichrist (Dan. 9:27)</a:t>
            </a:r>
          </a:p>
          <a:p>
            <a:pPr marL="274320" indent="-274320"/>
            <a:endParaRPr lang="en-US" sz="800" b="1" dirty="0">
              <a:solidFill>
                <a:srgbClr val="0070C0"/>
              </a:solidFill>
            </a:endParaRPr>
          </a:p>
          <a:p>
            <a:pPr marL="274320" indent="-274320"/>
            <a:endParaRPr lang="en-US" sz="800" b="1" dirty="0">
              <a:solidFill>
                <a:srgbClr val="0070C0"/>
              </a:solidFill>
            </a:endParaRPr>
          </a:p>
          <a:p>
            <a:pPr marL="274320" indent="-274320"/>
            <a:r>
              <a:rPr lang="en-US" b="1" dirty="0">
                <a:solidFill>
                  <a:srgbClr val="0070C0"/>
                </a:solidFill>
              </a:rPr>
              <a:t>6-10</a:t>
            </a:r>
            <a:r>
              <a:rPr lang="en-US" dirty="0">
                <a:solidFill>
                  <a:srgbClr val="0070C0"/>
                </a:solidFill>
              </a:rPr>
              <a:t>: The Holy Spirit restrains until the rapture, then the Antichrist will be revealed</a:t>
            </a:r>
          </a:p>
          <a:p>
            <a:pPr marL="274320" indent="-274320"/>
            <a:endParaRPr lang="en-US" dirty="0">
              <a:solidFill>
                <a:srgbClr val="0070C0"/>
              </a:solidFill>
            </a:endParaRPr>
          </a:p>
          <a:p>
            <a:pPr marL="274320" indent="-274320"/>
            <a:endParaRPr lang="en-US" dirty="0">
              <a:solidFill>
                <a:srgbClr val="0070C0"/>
              </a:solidFill>
            </a:endParaRPr>
          </a:p>
          <a:p>
            <a:pPr marL="274320" indent="-274320"/>
            <a:endParaRPr lang="en-US" dirty="0">
              <a:solidFill>
                <a:srgbClr val="0070C0"/>
              </a:solidFill>
            </a:endParaRPr>
          </a:p>
          <a:p>
            <a:pPr marL="274320" indent="-274320"/>
            <a:r>
              <a:rPr lang="en-US" b="1" dirty="0">
                <a:solidFill>
                  <a:srgbClr val="0070C0"/>
                </a:solidFill>
              </a:rPr>
              <a:t>11-12</a:t>
            </a:r>
            <a:r>
              <a:rPr lang="en-US" dirty="0">
                <a:solidFill>
                  <a:srgbClr val="0070C0"/>
                </a:solidFill>
              </a:rPr>
              <a:t>: God will send a deluding influence on the world to judge it</a:t>
            </a:r>
          </a:p>
        </p:txBody>
      </p:sp>
    </p:spTree>
    <p:extLst>
      <p:ext uri="{BB962C8B-B14F-4D97-AF65-F5344CB8AC3E}">
        <p14:creationId xmlns:p14="http://schemas.microsoft.com/office/powerpoint/2010/main" val="12436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8976" y="0"/>
            <a:ext cx="5836509" cy="725214"/>
          </a:xfrm>
        </p:spPr>
        <p:txBody>
          <a:bodyPr>
            <a:normAutofit/>
          </a:bodyPr>
          <a:lstStyle/>
          <a:p>
            <a:pPr algn="ctr"/>
            <a:r>
              <a:rPr lang="en-US" b="1" dirty="0"/>
              <a:t>Introduction Continued…</a:t>
            </a:r>
          </a:p>
        </p:txBody>
      </p:sp>
      <p:sp>
        <p:nvSpPr>
          <p:cNvPr id="6" name="TextBox 5"/>
          <p:cNvSpPr txBox="1"/>
          <p:nvPr/>
        </p:nvSpPr>
        <p:spPr>
          <a:xfrm>
            <a:off x="185058" y="671691"/>
            <a:ext cx="6400799" cy="5078313"/>
          </a:xfrm>
          <a:prstGeom prst="rect">
            <a:avLst/>
          </a:prstGeom>
          <a:noFill/>
        </p:spPr>
        <p:txBody>
          <a:bodyPr wrap="square" rtlCol="0">
            <a:spAutoFit/>
          </a:bodyPr>
          <a:lstStyle/>
          <a:p>
            <a:r>
              <a:rPr lang="en-US" dirty="0"/>
              <a:t>When studying prophecy it is common for people to want the answers to many questions for which there are no answers. Looking at commentaries on prophecy which were written not that long ago, the Roman Catholic Church was its focus. Many then and still today view it as the Whore of Babylon. Yet, as one looks at the world events taking place today, the spread of Islam is obvious. Therefore, the focus is shifting from Rome and the Roman Catholic Church to the Middle Eastern countries and to Islam.</a:t>
            </a:r>
          </a:p>
          <a:p>
            <a:endParaRPr lang="en-US" dirty="0"/>
          </a:p>
          <a:p>
            <a:r>
              <a:rPr lang="en-US" dirty="0"/>
              <a:t>When one considers the flood of refugees from Middle Eastern and North African countries (Syria, Afghanistan, Eritrea, Iraq, Nigeria) which are Islamic or have high Muslim populations, the spread of Islam is alarming to many. These refugees are being absorbed into the European Union, Armenia, Bulgaria, Romania, Macedonia, Russia, America, Canada, Australia, Venezuela, Chile, Brazil, Argentina, Uruguay and Columbia. This significance of this influx of Muslims will eventually be seen as new mosques are established in these countries. </a:t>
            </a:r>
          </a:p>
        </p:txBody>
      </p:sp>
      <p:sp>
        <p:nvSpPr>
          <p:cNvPr id="7" name="TextBox 6"/>
          <p:cNvSpPr txBox="1"/>
          <p:nvPr/>
        </p:nvSpPr>
        <p:spPr>
          <a:xfrm>
            <a:off x="7217231" y="671691"/>
            <a:ext cx="6400799" cy="5909310"/>
          </a:xfrm>
          <a:prstGeom prst="rect">
            <a:avLst/>
          </a:prstGeom>
          <a:noFill/>
        </p:spPr>
        <p:txBody>
          <a:bodyPr wrap="square" rtlCol="0">
            <a:spAutoFit/>
          </a:bodyPr>
          <a:lstStyle/>
          <a:p>
            <a:r>
              <a:rPr lang="en-US" dirty="0"/>
              <a:t>These events are also significant when, as reported on CNN (Sept. 11, 2015), Ali Khamenei, Iran’s Supreme Leader, prophesied that Israel will no longer be in existence in 25 years. Though the serious student of the Bible understands that this is the desire of Iran and other Islamic countries, this prophesy is ludicrous. Nonetheless, this along with the growing antisemitism in the world, the growing worldwide acceptance of homosexuality and other forms of immorality, that all of these things are pointing to the last days and the imminent return of Christ. The world is becoming more like Sodom and Gomorrah every day, affluent and immoral (Ezek. 16:49-50).</a:t>
            </a:r>
          </a:p>
          <a:p>
            <a:endParaRPr lang="en-US" dirty="0"/>
          </a:p>
          <a:p>
            <a:r>
              <a:rPr lang="en-US" dirty="0"/>
              <a:t>It is also interesting to note that many Muslims today are awaiting the reappearance of Mahdi, the twelfth imam whom they claim was hidden by Allah in 874 A.D. He is to return a few years before Jesus Christ to fight against evil with a righteous army and then to rule the world with a perfect government.</a:t>
            </a:r>
            <a:r>
              <a:rPr lang="en-US" baseline="30000" dirty="0"/>
              <a:t>1</a:t>
            </a:r>
            <a:r>
              <a:rPr lang="en-US" dirty="0"/>
              <a:t> Israel and her allies would of course be the target of such a war and their destruction paramount. Though Islam may very well play a role in the Tribulation Period, Babylon and its whore will probably be much greater than Islam.</a:t>
            </a:r>
          </a:p>
        </p:txBody>
      </p:sp>
      <p:sp>
        <p:nvSpPr>
          <p:cNvPr id="8" name="Rectangle 7"/>
          <p:cNvSpPr/>
          <p:nvPr/>
        </p:nvSpPr>
        <p:spPr>
          <a:xfrm>
            <a:off x="10279499" y="6581001"/>
            <a:ext cx="3436501" cy="276999"/>
          </a:xfrm>
          <a:prstGeom prst="rect">
            <a:avLst/>
          </a:prstGeom>
        </p:spPr>
        <p:txBody>
          <a:bodyPr wrap="square">
            <a:spAutoFit/>
          </a:bodyPr>
          <a:lstStyle/>
          <a:p>
            <a:r>
              <a:rPr lang="en-US" sz="1200" baseline="30000" dirty="0">
                <a:solidFill>
                  <a:srgbClr val="FF0000"/>
                </a:solidFill>
                <a:hlinkClick r:id="rId3"/>
              </a:rPr>
              <a:t>1</a:t>
            </a:r>
            <a:r>
              <a:rPr lang="en-US" sz="1200" dirty="0">
                <a:solidFill>
                  <a:srgbClr val="FF0000"/>
                </a:solidFill>
                <a:hlinkClick r:id="rId3"/>
              </a:rPr>
              <a:t>http://www.inplainsite.org/html/imam_mahdi.html</a:t>
            </a:r>
            <a:endParaRPr lang="en-US" sz="1200" dirty="0">
              <a:solidFill>
                <a:srgbClr val="FF0000"/>
              </a:solidFill>
            </a:endParaRPr>
          </a:p>
        </p:txBody>
      </p:sp>
    </p:spTree>
    <p:extLst>
      <p:ext uri="{BB962C8B-B14F-4D97-AF65-F5344CB8AC3E}">
        <p14:creationId xmlns:p14="http://schemas.microsoft.com/office/powerpoint/2010/main" val="34166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prstClr val="black"/>
                </a:solidFill>
              </a:rPr>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prstClr val="black">
                      <a:alpha val="40000"/>
                    </a:prstClr>
                  </a:outerShdw>
                </a:effectLst>
              </a:rPr>
              <a:t>Rapture and Resurrection</a:t>
            </a:r>
          </a:p>
          <a:p>
            <a:pPr algn="ctr"/>
            <a:r>
              <a:rPr lang="en-US" sz="2400" dirty="0">
                <a:ln w="0"/>
                <a:solidFill>
                  <a:srgbClr val="0070C0"/>
                </a:solidFill>
                <a:effectLst>
                  <a:outerShdw blurRad="38100" dist="19050" dir="2700000" algn="tl" rotWithShape="0">
                    <a:prstClr val="black">
                      <a:alpha val="40000"/>
                    </a:prstClr>
                  </a:outerShdw>
                </a:effectLst>
              </a:rPr>
              <a:t>of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solidFill>
                  <a:prstClr val="white"/>
                </a:solidFill>
              </a:rPr>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21" name="TextBox 20"/>
          <p:cNvSpPr txBox="1"/>
          <p:nvPr/>
        </p:nvSpPr>
        <p:spPr>
          <a:xfrm>
            <a:off x="740858" y="4903138"/>
            <a:ext cx="5616574" cy="369332"/>
          </a:xfrm>
          <a:prstGeom prst="rect">
            <a:avLst/>
          </a:prstGeom>
          <a:noFill/>
        </p:spPr>
        <p:txBody>
          <a:bodyPr wrap="square" rtlCol="0">
            <a:spAutoFit/>
          </a:bodyPr>
          <a:lstStyle/>
          <a:p>
            <a:pPr algn="ctr"/>
            <a:r>
              <a:rPr lang="en-US" b="1" dirty="0">
                <a:solidFill>
                  <a:srgbClr val="00B050"/>
                </a:solidFill>
              </a:rPr>
              <a:t>Ministry, Death and Resurrection  of God’s Two Prophets</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solidFill>
                  <a:prstClr val="black"/>
                </a:solidFill>
              </a:rPr>
              <a:t>Peace</a:t>
            </a:r>
          </a:p>
          <a:p>
            <a:pPr algn="ctr"/>
            <a:endParaRPr lang="en-US" b="1" dirty="0">
              <a:solidFill>
                <a:prstClr val="black"/>
              </a:solidFill>
            </a:endParaRPr>
          </a:p>
          <a:p>
            <a:pPr algn="ctr"/>
            <a:r>
              <a:rPr lang="en-US" b="1" dirty="0">
                <a:solidFill>
                  <a:prstClr val="black"/>
                </a:solidFill>
              </a:rPr>
              <a:t>Agreement</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solidFill>
                  <a:prstClr val="black"/>
                </a:solidFill>
              </a:rPr>
              <a:t>Judgement Seat of Christ in Heaven for the Church</a:t>
            </a:r>
          </a:p>
        </p:txBody>
      </p:sp>
      <p:sp>
        <p:nvSpPr>
          <p:cNvPr id="28" name="Rectangle 27"/>
          <p:cNvSpPr/>
          <p:nvPr/>
        </p:nvSpPr>
        <p:spPr>
          <a:xfrm>
            <a:off x="373975" y="5966496"/>
            <a:ext cx="2370491" cy="369332"/>
          </a:xfrm>
          <a:prstGeom prst="rect">
            <a:avLst/>
          </a:prstGeom>
        </p:spPr>
        <p:txBody>
          <a:bodyPr wrap="square">
            <a:spAutoFit/>
          </a:bodyPr>
          <a:lstStyle/>
          <a:p>
            <a:r>
              <a:rPr lang="en-US" dirty="0">
                <a:solidFill>
                  <a:prstClr val="black"/>
                </a:solidFill>
              </a:rPr>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solidFill>
                  <a:prstClr val="black"/>
                </a:solidFill>
              </a:rPr>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solidFill>
                  <a:prstClr val="black"/>
                </a:solidFill>
              </a:rPr>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solidFill>
                  <a:prstClr val="black"/>
                </a:solidFill>
              </a:rPr>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15136" y="5100626"/>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3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96" y="0"/>
            <a:ext cx="12444248" cy="1063256"/>
          </a:xfrm>
        </p:spPr>
        <p:txBody>
          <a:bodyPr anchor="t">
            <a:normAutofit fontScale="90000"/>
          </a:bodyPr>
          <a:lstStyle/>
          <a:p>
            <a:pPr algn="ctr"/>
            <a:r>
              <a:rPr lang="en-US" b="1" dirty="0">
                <a:solidFill>
                  <a:srgbClr val="FFC000"/>
                </a:solidFill>
              </a:rPr>
              <a:t>1</a:t>
            </a:r>
            <a:r>
              <a:rPr lang="en-US" b="1" baseline="30000" dirty="0">
                <a:solidFill>
                  <a:srgbClr val="FFC000"/>
                </a:solidFill>
              </a:rPr>
              <a:t>st</a:t>
            </a:r>
            <a:r>
              <a:rPr lang="en-US" b="1" dirty="0">
                <a:solidFill>
                  <a:srgbClr val="FFC000"/>
                </a:solidFill>
              </a:rPr>
              <a:t> HALF:</a:t>
            </a:r>
            <a:r>
              <a:rPr lang="en-US" b="1" dirty="0"/>
              <a:t> Rise, Ministry, Death and Resurrection of God’s Two Prophets – Rev. 11 (cf. Rev. 11:14)</a:t>
            </a:r>
            <a:br>
              <a:rPr lang="en-US" dirty="0"/>
            </a:br>
            <a:endParaRPr lang="en-US" dirty="0"/>
          </a:p>
        </p:txBody>
      </p:sp>
      <p:sp>
        <p:nvSpPr>
          <p:cNvPr id="3" name="TextBox 2"/>
          <p:cNvSpPr txBox="1"/>
          <p:nvPr/>
        </p:nvSpPr>
        <p:spPr>
          <a:xfrm>
            <a:off x="0" y="1271855"/>
            <a:ext cx="13716000" cy="5847755"/>
          </a:xfrm>
          <a:prstGeom prst="rect">
            <a:avLst/>
          </a:prstGeom>
          <a:solidFill>
            <a:schemeClr val="bg2"/>
          </a:solidFill>
        </p:spPr>
        <p:txBody>
          <a:bodyPr wrap="square" rtlCol="0">
            <a:spAutoFit/>
          </a:bodyPr>
          <a:lstStyle/>
          <a:p>
            <a:pPr marL="274320" indent="-274320"/>
            <a:r>
              <a:rPr lang="en-US" sz="1700" dirty="0"/>
              <a:t>3  “And I will grant authority to my two witnesses, and they will prophesy for twelve hundred and sixty days, clothed in sackcloth.” </a:t>
            </a:r>
            <a:r>
              <a:rPr lang="en-US" sz="1700" dirty="0">
                <a:solidFill>
                  <a:srgbClr val="0070C0"/>
                </a:solidFill>
              </a:rPr>
              <a:t>(NOTE: 3.5 years)</a:t>
            </a:r>
          </a:p>
          <a:p>
            <a:pPr marL="274320" indent="-274320"/>
            <a:r>
              <a:rPr lang="en-US" sz="1700" dirty="0"/>
              <a:t>4  These are the two olive trees and the two lampstands that stand before the Lord of the earth. </a:t>
            </a:r>
            <a:r>
              <a:rPr lang="en-US" sz="1700" dirty="0">
                <a:solidFill>
                  <a:srgbClr val="0070C0"/>
                </a:solidFill>
              </a:rPr>
              <a:t>(NOTE: They will be the anointed ones who shine light.)</a:t>
            </a:r>
            <a:endParaRPr lang="en-US" sz="1700" dirty="0"/>
          </a:p>
          <a:p>
            <a:pPr marL="274320" indent="-274320"/>
            <a:r>
              <a:rPr lang="en-US" sz="1700" dirty="0"/>
              <a:t>5  And if anyone wants to harm them, fire flows out of their mouth and devours their enemies; so if anyone wants to harm them, he must be killed in this way.</a:t>
            </a:r>
          </a:p>
          <a:p>
            <a:pPr marL="274320" indent="-274320"/>
            <a:r>
              <a:rPr lang="en-US" sz="1700" dirty="0"/>
              <a:t>6  These have the power to shut up the sky, so that rain will not fall during the days of their prophesying; and they have power over the waters to turn them into blood, and to strike the earth with every plague, as often as they desire.</a:t>
            </a:r>
          </a:p>
          <a:p>
            <a:pPr marL="274320" indent="-274320"/>
            <a:r>
              <a:rPr lang="en-US" sz="1700" dirty="0"/>
              <a:t>7  When they have finished their testimony, the beast that comes up out of the abyss will make war with them, and overcome them and kill them.</a:t>
            </a:r>
          </a:p>
          <a:p>
            <a:pPr marL="274320" indent="-274320"/>
            <a:r>
              <a:rPr lang="en-US" sz="1700" dirty="0"/>
              <a:t>8  And their dead bodies will lie in the street of the great city which mystically is called Sodom and Egypt, where also their Lord was crucified.</a:t>
            </a:r>
          </a:p>
          <a:p>
            <a:pPr marL="274320" indent="-274320"/>
            <a:r>
              <a:rPr lang="en-US" sz="1700" dirty="0"/>
              <a:t>9  Those from the peoples and tribes and tongues and nations will look at their dead bodies for three and a half days, and will not permit their dead bodies to be laid in a tomb. </a:t>
            </a:r>
            <a:r>
              <a:rPr lang="en-US" sz="1700" dirty="0">
                <a:solidFill>
                  <a:srgbClr val="0070C0"/>
                </a:solidFill>
              </a:rPr>
              <a:t>(NOTE: Their deaths will be observed on media devices by people around the world. They are not Moses and Elijah. These men have human bodies that die.)</a:t>
            </a:r>
            <a:endParaRPr lang="en-US" sz="1700" dirty="0"/>
          </a:p>
          <a:p>
            <a:pPr marL="274320" indent="-274320"/>
            <a:r>
              <a:rPr lang="en-US" sz="1700" dirty="0"/>
              <a:t>10 And those who dwell on the earth will rejoice over them and celebrate; and they will send gifts to one another, because these two prophets tormented those who dwell on the earth. </a:t>
            </a:r>
            <a:endParaRPr lang="ru-RU" sz="1700" dirty="0"/>
          </a:p>
          <a:p>
            <a:pPr marL="274320" indent="-274320"/>
            <a:r>
              <a:rPr lang="en-US" sz="1700" dirty="0"/>
              <a:t>11 But after the three and a half days, the breath of life from God came into them, and they stood on their feet; and great fear fell upon those who were watching them.</a:t>
            </a:r>
          </a:p>
          <a:p>
            <a:pPr marL="274320" indent="-274320"/>
            <a:r>
              <a:rPr lang="en-US" sz="1700" dirty="0"/>
              <a:t>12 And they heard a loud voice from heaven saying to them, “Come up here.” Then they went up into heaven in the cloud, and their enemies watched them. </a:t>
            </a:r>
            <a:r>
              <a:rPr lang="en-US" sz="1700" dirty="0">
                <a:solidFill>
                  <a:srgbClr val="0070C0"/>
                </a:solidFill>
              </a:rPr>
              <a:t>(NOTE: When they resurrect and enter heaven they will receive their resurrected bodies.)</a:t>
            </a:r>
            <a:endParaRPr lang="en-US" sz="1700" dirty="0"/>
          </a:p>
          <a:p>
            <a:pPr marL="274320" indent="-274320"/>
            <a:r>
              <a:rPr lang="en-US" sz="1700" dirty="0"/>
              <a:t>13 And in that hour there was a great earthquake, and a tenth of the city fell; seven thousand people were killed in the earthquake, and the rest were terrified and gave glory to the God of heaven.</a:t>
            </a:r>
          </a:p>
          <a:p>
            <a:pPr marL="274320" indent="-274320"/>
            <a:r>
              <a:rPr lang="en-US" sz="1700" dirty="0"/>
              <a:t>14 The second woe is past; behold, the third woe is coming quickly.” </a:t>
            </a:r>
            <a:r>
              <a:rPr lang="en-US" sz="1700" dirty="0">
                <a:solidFill>
                  <a:srgbClr val="0070C0"/>
                </a:solidFill>
              </a:rPr>
              <a:t>(NOTE: The two witnesses will die at the end of the first half of the Tribulation Period, by the 6</a:t>
            </a:r>
            <a:r>
              <a:rPr lang="en-US" sz="1700" baseline="30000" dirty="0">
                <a:solidFill>
                  <a:srgbClr val="0070C0"/>
                </a:solidFill>
              </a:rPr>
              <a:t>th</a:t>
            </a:r>
            <a:r>
              <a:rPr lang="en-US" sz="1700" dirty="0">
                <a:solidFill>
                  <a:srgbClr val="0070C0"/>
                </a:solidFill>
              </a:rPr>
              <a:t> trumpet, which is the second woe.)</a:t>
            </a:r>
          </a:p>
          <a:p>
            <a:pPr marL="274320" indent="-274320"/>
            <a:endParaRPr lang="en-US" sz="1700" dirty="0">
              <a:solidFill>
                <a:srgbClr val="0070C0"/>
              </a:solidFill>
            </a:endParaRPr>
          </a:p>
        </p:txBody>
      </p:sp>
    </p:spTree>
    <p:extLst>
      <p:ext uri="{BB962C8B-B14F-4D97-AF65-F5344CB8AC3E}">
        <p14:creationId xmlns:p14="http://schemas.microsoft.com/office/powerpoint/2010/main" val="208872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21" name="TextBox 20"/>
          <p:cNvSpPr txBox="1"/>
          <p:nvPr/>
        </p:nvSpPr>
        <p:spPr>
          <a:xfrm>
            <a:off x="740858" y="4903138"/>
            <a:ext cx="5616574"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4" name="TextBox 23"/>
          <p:cNvSpPr txBox="1"/>
          <p:nvPr/>
        </p:nvSpPr>
        <p:spPr>
          <a:xfrm>
            <a:off x="1453659" y="4503624"/>
            <a:ext cx="4697210" cy="369332"/>
          </a:xfrm>
          <a:prstGeom prst="rect">
            <a:avLst/>
          </a:prstGeom>
          <a:noFill/>
        </p:spPr>
        <p:txBody>
          <a:bodyPr wrap="square" rtlCol="0">
            <a:spAutoFit/>
          </a:bodyPr>
          <a:lstStyle/>
          <a:p>
            <a:pPr algn="ctr"/>
            <a:r>
              <a:rPr lang="en-US" b="1"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15136" y="5100626"/>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422" y="49835"/>
            <a:ext cx="10907155" cy="1676095"/>
          </a:xfrm>
        </p:spPr>
        <p:txBody>
          <a:bodyPr>
            <a:normAutofit fontScale="90000"/>
          </a:bodyPr>
          <a:lstStyle/>
          <a:p>
            <a:pPr algn="ctr"/>
            <a:r>
              <a:rPr lang="en-US" b="1" dirty="0">
                <a:solidFill>
                  <a:srgbClr val="FFC000"/>
                </a:solidFill>
              </a:rPr>
              <a:t>1</a:t>
            </a:r>
            <a:r>
              <a:rPr lang="en-US" b="1" baseline="30000" dirty="0">
                <a:solidFill>
                  <a:srgbClr val="FFC000"/>
                </a:solidFill>
              </a:rPr>
              <a:t>st</a:t>
            </a:r>
            <a:r>
              <a:rPr lang="en-US" b="1" dirty="0">
                <a:solidFill>
                  <a:srgbClr val="FFC000"/>
                </a:solidFill>
              </a:rPr>
              <a:t> HALF</a:t>
            </a:r>
            <a:r>
              <a:rPr lang="en-US" b="1" dirty="0"/>
              <a:t>: Many Come to Faith and Are Martyred</a:t>
            </a:r>
            <a:br>
              <a:rPr lang="en-US" b="1" dirty="0"/>
            </a:br>
            <a:r>
              <a:rPr lang="en-US" sz="3200" b="1" dirty="0"/>
              <a:t>Revelation 7:9-17 (cf. Mat. 24:14)</a:t>
            </a:r>
            <a:br>
              <a:rPr lang="en-US" sz="3200" b="1" dirty="0"/>
            </a:br>
            <a:r>
              <a:rPr lang="en-US" sz="3100" dirty="0">
                <a:latin typeface="+mn-lt"/>
                <a:ea typeface="Calibri" panose="020F0502020204030204" pitchFamily="34" charset="0"/>
                <a:cs typeface="Times New Roman" panose="02020603050405020304" pitchFamily="18" charset="0"/>
              </a:rPr>
              <a:t>(The Christian holocaust continues – Rev. 6:9-11; cf. Rev. 7:9-17; 12:17; 13:15; 14:1-5; 20:4; Mat. 24:9-10)</a:t>
            </a:r>
            <a:endParaRPr lang="en-US" sz="3100" dirty="0">
              <a:latin typeface="+mn-lt"/>
            </a:endParaRPr>
          </a:p>
        </p:txBody>
      </p:sp>
      <p:sp>
        <p:nvSpPr>
          <p:cNvPr id="3" name="TextBox 2"/>
          <p:cNvSpPr txBox="1"/>
          <p:nvPr/>
        </p:nvSpPr>
        <p:spPr>
          <a:xfrm>
            <a:off x="111210" y="1773077"/>
            <a:ext cx="6487298" cy="1200329"/>
          </a:xfrm>
          <a:prstGeom prst="rect">
            <a:avLst/>
          </a:prstGeom>
          <a:solidFill>
            <a:schemeClr val="bg2"/>
          </a:solidFill>
        </p:spPr>
        <p:txBody>
          <a:bodyPr wrap="square" rtlCol="0">
            <a:spAutoFit/>
          </a:bodyPr>
          <a:lstStyle/>
          <a:p>
            <a:r>
              <a:rPr lang="en-US" dirty="0"/>
              <a:t>Matthew 24:14</a:t>
            </a:r>
          </a:p>
          <a:p>
            <a:endParaRPr lang="en-US" dirty="0"/>
          </a:p>
          <a:p>
            <a:r>
              <a:rPr lang="en-US" dirty="0"/>
              <a:t>“This gospel of the kingdom shall be preached in the whole world as a testimony to all the nations, and then the end will come.”</a:t>
            </a:r>
          </a:p>
        </p:txBody>
      </p:sp>
      <p:sp>
        <p:nvSpPr>
          <p:cNvPr id="4" name="Rectangle 3"/>
          <p:cNvSpPr/>
          <p:nvPr/>
        </p:nvSpPr>
        <p:spPr>
          <a:xfrm>
            <a:off x="111210" y="3198501"/>
            <a:ext cx="6487298" cy="3416320"/>
          </a:xfrm>
          <a:prstGeom prst="rect">
            <a:avLst/>
          </a:prstGeom>
          <a:solidFill>
            <a:schemeClr val="bg2"/>
          </a:solidFill>
        </p:spPr>
        <p:txBody>
          <a:bodyPr wrap="square">
            <a:spAutoFit/>
          </a:bodyPr>
          <a:lstStyle/>
          <a:p>
            <a:r>
              <a:rPr lang="en-US" dirty="0"/>
              <a:t>Revelation 6:9–11</a:t>
            </a:r>
          </a:p>
          <a:p>
            <a:endParaRPr lang="en-US" dirty="0"/>
          </a:p>
          <a:p>
            <a:pPr marL="347472" indent="-347472"/>
            <a:r>
              <a:rPr lang="en-US" dirty="0"/>
              <a:t>9   “When the Lamb broke the fifth seal, I saw underneath the altar the souls of those who had been slain because of the word of God, and because of the testimony which they had maintained;</a:t>
            </a:r>
          </a:p>
          <a:p>
            <a:pPr marL="347472" indent="-347472"/>
            <a:r>
              <a:rPr lang="en-US" dirty="0"/>
              <a:t>10 and they cried out with a loud voice, saying, “How long, O Lord, holy and true, will You refrain from judging and avenging our blood on those who dwell on the earth?”</a:t>
            </a:r>
          </a:p>
          <a:p>
            <a:pPr marL="347472" indent="-347472"/>
            <a:r>
              <a:rPr lang="en-US" dirty="0"/>
              <a:t>11 And there was given to each of them a white robe; and they were told that they should rest for a little while longer, until the number of their fellow servants and their brethren who were to be killed even as they had been, would be completed also.”</a:t>
            </a:r>
          </a:p>
        </p:txBody>
      </p:sp>
      <p:sp>
        <p:nvSpPr>
          <p:cNvPr id="5" name="Rectangle 4"/>
          <p:cNvSpPr/>
          <p:nvPr/>
        </p:nvSpPr>
        <p:spPr>
          <a:xfrm>
            <a:off x="7039490" y="1773077"/>
            <a:ext cx="6487298" cy="3970318"/>
          </a:xfrm>
          <a:prstGeom prst="rect">
            <a:avLst/>
          </a:prstGeom>
          <a:solidFill>
            <a:schemeClr val="bg2"/>
          </a:solidFill>
        </p:spPr>
        <p:txBody>
          <a:bodyPr wrap="square">
            <a:spAutoFit/>
          </a:bodyPr>
          <a:lstStyle/>
          <a:p>
            <a:r>
              <a:rPr lang="en-US" dirty="0"/>
              <a:t>Revelation 7:9,13-14</a:t>
            </a:r>
          </a:p>
          <a:p>
            <a:endParaRPr lang="en-US" dirty="0"/>
          </a:p>
          <a:p>
            <a:pPr marL="342900" indent="-342900">
              <a:buAutoNum type="arabicPlain" startAt="9"/>
            </a:pPr>
            <a:r>
              <a:rPr lang="en-US" dirty="0"/>
              <a:t>“After these things I looked, and behold, a great multitude which no one could count, from every nation and all tribes and peoples and tongues, standing before the throne and before the Lamb, clothed in white robes, and palm branches were in their hands;</a:t>
            </a:r>
          </a:p>
          <a:p>
            <a:pPr marL="347472" indent="-347472"/>
            <a:r>
              <a:rPr lang="en-US" dirty="0"/>
              <a:t>13  Then one of the elders answered, saying to me, “These who are clothed in the white robes, who are they, and where have they come from?”</a:t>
            </a:r>
          </a:p>
          <a:p>
            <a:pPr marL="347472" indent="-347472"/>
            <a:r>
              <a:rPr lang="en-US" dirty="0"/>
              <a:t>14  I said to him, “My lord, you know.” And he said to me, “These are the ones who come out of the great tribulation, and they have washed their robes and made them white in the blood of the Lamb.”</a:t>
            </a:r>
          </a:p>
        </p:txBody>
      </p:sp>
      <p:sp>
        <p:nvSpPr>
          <p:cNvPr id="6" name="TextBox 5"/>
          <p:cNvSpPr txBox="1"/>
          <p:nvPr/>
        </p:nvSpPr>
        <p:spPr>
          <a:xfrm>
            <a:off x="7039490" y="5837688"/>
            <a:ext cx="6487298" cy="923330"/>
          </a:xfrm>
          <a:prstGeom prst="rect">
            <a:avLst/>
          </a:prstGeom>
          <a:noFill/>
        </p:spPr>
        <p:txBody>
          <a:bodyPr wrap="square" rtlCol="0">
            <a:spAutoFit/>
          </a:bodyPr>
          <a:lstStyle/>
          <a:p>
            <a:r>
              <a:rPr lang="en-US" dirty="0">
                <a:solidFill>
                  <a:srgbClr val="0070C0"/>
                </a:solidFill>
              </a:rPr>
              <a:t>Even during the Tribulation Period the gospel will be preached, and God in His great mercy will save many who will be martyred for their faith.</a:t>
            </a:r>
          </a:p>
        </p:txBody>
      </p:sp>
    </p:spTree>
    <p:extLst>
      <p:ext uri="{BB962C8B-B14F-4D97-AF65-F5344CB8AC3E}">
        <p14:creationId xmlns:p14="http://schemas.microsoft.com/office/powerpoint/2010/main" val="21386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b="1" dirty="0">
                <a:solidFill>
                  <a:srgbClr val="00B050"/>
                </a:solidFill>
              </a:rPr>
              <a:t>Rise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630" y="0"/>
            <a:ext cx="9539593" cy="1198179"/>
          </a:xfrm>
        </p:spPr>
        <p:txBody>
          <a:bodyPr anchor="t">
            <a:normAutofit fontScale="90000"/>
          </a:bodyPr>
          <a:lstStyle/>
          <a:p>
            <a:pPr algn="ctr"/>
            <a:r>
              <a:rPr lang="en-US" sz="4900" b="1" dirty="0">
                <a:solidFill>
                  <a:srgbClr val="FFC000"/>
                </a:solidFill>
              </a:rPr>
              <a:t>1</a:t>
            </a:r>
            <a:r>
              <a:rPr lang="en-US" sz="4900" b="1" baseline="30000" dirty="0">
                <a:solidFill>
                  <a:srgbClr val="FFC000"/>
                </a:solidFill>
              </a:rPr>
              <a:t>st</a:t>
            </a:r>
            <a:r>
              <a:rPr lang="en-US" sz="4900" b="1" dirty="0">
                <a:solidFill>
                  <a:srgbClr val="FFC000"/>
                </a:solidFill>
              </a:rPr>
              <a:t> HALF:</a:t>
            </a:r>
            <a:r>
              <a:rPr lang="en-US" sz="4900" b="1" dirty="0"/>
              <a:t> Rise Of the 144,000 Jewish Men</a:t>
            </a:r>
            <a:br>
              <a:rPr lang="en-US" b="1" dirty="0"/>
            </a:br>
            <a:r>
              <a:rPr lang="en-US" sz="3600" b="1" dirty="0"/>
              <a:t>Revelation 7:1-8</a:t>
            </a:r>
            <a:br>
              <a:rPr lang="en-US" dirty="0"/>
            </a:br>
            <a:endParaRPr lang="en-US" dirty="0"/>
          </a:p>
        </p:txBody>
      </p:sp>
      <p:sp>
        <p:nvSpPr>
          <p:cNvPr id="3" name="TextBox 2"/>
          <p:cNvSpPr txBox="1"/>
          <p:nvPr/>
        </p:nvSpPr>
        <p:spPr>
          <a:xfrm>
            <a:off x="94350" y="1198179"/>
            <a:ext cx="3552618" cy="4247317"/>
          </a:xfrm>
          <a:prstGeom prst="rect">
            <a:avLst/>
          </a:prstGeom>
          <a:noFill/>
        </p:spPr>
        <p:txBody>
          <a:bodyPr wrap="square" rtlCol="0">
            <a:spAutoFit/>
          </a:bodyPr>
          <a:lstStyle/>
          <a:p>
            <a:r>
              <a:rPr lang="en-US" b="1" dirty="0"/>
              <a:t>Twelve thousand are sealed from the following tribes of Israel:</a:t>
            </a:r>
          </a:p>
          <a:p>
            <a:endParaRPr lang="en-US" dirty="0"/>
          </a:p>
          <a:p>
            <a:pPr marL="1257300" lvl="2" indent="-342900">
              <a:buFont typeface="+mj-lt"/>
              <a:buAutoNum type="arabicPeriod"/>
            </a:pPr>
            <a:r>
              <a:rPr lang="en-US" dirty="0"/>
              <a:t>Judah</a:t>
            </a:r>
          </a:p>
          <a:p>
            <a:pPr marL="1257300" lvl="2" indent="-342900">
              <a:buFont typeface="+mj-lt"/>
              <a:buAutoNum type="arabicPeriod"/>
            </a:pPr>
            <a:r>
              <a:rPr lang="en-US" dirty="0"/>
              <a:t>Reuben</a:t>
            </a:r>
          </a:p>
          <a:p>
            <a:pPr marL="1257300" lvl="2" indent="-342900">
              <a:buFont typeface="+mj-lt"/>
              <a:buAutoNum type="arabicPeriod"/>
            </a:pPr>
            <a:r>
              <a:rPr lang="en-US" dirty="0"/>
              <a:t>Gad</a:t>
            </a:r>
          </a:p>
          <a:p>
            <a:pPr marL="1257300" lvl="2" indent="-342900">
              <a:buFont typeface="+mj-lt"/>
              <a:buAutoNum type="arabicPeriod"/>
            </a:pPr>
            <a:r>
              <a:rPr lang="en-US" dirty="0"/>
              <a:t>Asher</a:t>
            </a:r>
          </a:p>
          <a:p>
            <a:pPr marL="1257300" lvl="2" indent="-342900">
              <a:buFont typeface="+mj-lt"/>
              <a:buAutoNum type="arabicPeriod"/>
            </a:pPr>
            <a:r>
              <a:rPr lang="en-US" dirty="0"/>
              <a:t>Naphtali</a:t>
            </a:r>
          </a:p>
          <a:p>
            <a:pPr marL="1257300" lvl="2" indent="-342900">
              <a:buFont typeface="+mj-lt"/>
              <a:buAutoNum type="arabicPeriod"/>
            </a:pPr>
            <a:r>
              <a:rPr lang="en-US" dirty="0"/>
              <a:t>Manasseh</a:t>
            </a:r>
          </a:p>
          <a:p>
            <a:pPr marL="1257300" lvl="2" indent="-342900">
              <a:buFont typeface="+mj-lt"/>
              <a:buAutoNum type="arabicPeriod"/>
            </a:pPr>
            <a:r>
              <a:rPr lang="en-US" dirty="0"/>
              <a:t>Simeon</a:t>
            </a:r>
          </a:p>
          <a:p>
            <a:pPr marL="1257300" lvl="2" indent="-342900">
              <a:buFont typeface="+mj-lt"/>
              <a:buAutoNum type="arabicPeriod"/>
            </a:pPr>
            <a:r>
              <a:rPr lang="en-US" dirty="0"/>
              <a:t>Levi</a:t>
            </a:r>
          </a:p>
          <a:p>
            <a:pPr marL="1257300" lvl="2" indent="-342900">
              <a:buFont typeface="+mj-lt"/>
              <a:buAutoNum type="arabicPeriod"/>
            </a:pPr>
            <a:r>
              <a:rPr lang="en-US" dirty="0"/>
              <a:t>Issachar</a:t>
            </a:r>
          </a:p>
          <a:p>
            <a:pPr marL="1257300" lvl="2" indent="-342900">
              <a:buFont typeface="+mj-lt"/>
              <a:buAutoNum type="arabicPeriod"/>
            </a:pPr>
            <a:r>
              <a:rPr lang="en-US" dirty="0"/>
              <a:t>Zebulun</a:t>
            </a:r>
          </a:p>
          <a:p>
            <a:pPr marL="1257300" lvl="2" indent="-342900">
              <a:buFont typeface="+mj-lt"/>
              <a:buAutoNum type="arabicPeriod"/>
            </a:pPr>
            <a:r>
              <a:rPr lang="en-US" dirty="0"/>
              <a:t>Joseph</a:t>
            </a:r>
          </a:p>
          <a:p>
            <a:pPr marL="1257300" lvl="2" indent="-342900">
              <a:buFont typeface="+mj-lt"/>
              <a:buAutoNum type="arabicPeriod"/>
            </a:pPr>
            <a:r>
              <a:rPr lang="en-US" dirty="0"/>
              <a:t>Benjamin</a:t>
            </a:r>
          </a:p>
        </p:txBody>
      </p:sp>
      <p:sp>
        <p:nvSpPr>
          <p:cNvPr id="4" name="TextBox 3"/>
          <p:cNvSpPr txBox="1"/>
          <p:nvPr/>
        </p:nvSpPr>
        <p:spPr>
          <a:xfrm>
            <a:off x="198569" y="5801480"/>
            <a:ext cx="13299717" cy="923330"/>
          </a:xfrm>
          <a:prstGeom prst="rect">
            <a:avLst/>
          </a:prstGeom>
          <a:noFill/>
        </p:spPr>
        <p:txBody>
          <a:bodyPr wrap="square" rtlCol="0">
            <a:spAutoFit/>
          </a:bodyPr>
          <a:lstStyle/>
          <a:p>
            <a:pPr marL="640080" indent="-640080"/>
            <a:r>
              <a:rPr lang="en-US" b="1" dirty="0"/>
              <a:t>NOTE</a:t>
            </a:r>
            <a:r>
              <a:rPr lang="en-US" dirty="0"/>
              <a:t>: Ephraim and Dan are not listed. In their place are Levi and Joseph. Levi was never numbered with the twelve tribes since Levi is the priestly tribe (Num. 1:47-54). Joseph, being the father of Ephraim and Manasseh, is possibly listed in the place of Ephraim. However, both Ephraim and Dan will receive land in the Millennial Kingdom (Ezek. 48:2,6).</a:t>
            </a:r>
          </a:p>
        </p:txBody>
      </p:sp>
      <p:sp>
        <p:nvSpPr>
          <p:cNvPr id="5" name="TextBox 4"/>
          <p:cNvSpPr txBox="1"/>
          <p:nvPr/>
        </p:nvSpPr>
        <p:spPr>
          <a:xfrm>
            <a:off x="4772319" y="1278533"/>
            <a:ext cx="8260508" cy="1938992"/>
          </a:xfrm>
          <a:prstGeom prst="rect">
            <a:avLst/>
          </a:prstGeom>
          <a:solidFill>
            <a:schemeClr val="bg2"/>
          </a:solidFill>
        </p:spPr>
        <p:txBody>
          <a:bodyPr wrap="square" rtlCol="0">
            <a:spAutoFit/>
          </a:bodyPr>
          <a:lstStyle/>
          <a:p>
            <a:r>
              <a:rPr lang="en-US" b="1" dirty="0"/>
              <a:t>Their Character -- Revelation 14:4–5</a:t>
            </a:r>
          </a:p>
          <a:p>
            <a:endParaRPr lang="en-US" sz="1200" b="1" dirty="0"/>
          </a:p>
          <a:p>
            <a:pPr lvl="1" indent="-274320"/>
            <a:r>
              <a:rPr lang="en-US" dirty="0"/>
              <a:t>4   “These are the ones who have not been defiled with women, for they have kept themselves chaste. These are the ones who follow the Lamb wherever He goes. These have been purchased from among men as first fruits to God and to the Lamb.</a:t>
            </a:r>
          </a:p>
          <a:p>
            <a:pPr lvl="1" indent="-274320"/>
            <a:r>
              <a:rPr lang="en-US" dirty="0"/>
              <a:t>5   And no lie was found in their mouth; they are blameless.”</a:t>
            </a:r>
          </a:p>
        </p:txBody>
      </p:sp>
      <p:sp>
        <p:nvSpPr>
          <p:cNvPr id="6" name="TextBox 5"/>
          <p:cNvSpPr txBox="1"/>
          <p:nvPr/>
        </p:nvSpPr>
        <p:spPr>
          <a:xfrm>
            <a:off x="4772319" y="3390212"/>
            <a:ext cx="8260508" cy="1938992"/>
          </a:xfrm>
          <a:prstGeom prst="rect">
            <a:avLst/>
          </a:prstGeom>
          <a:noFill/>
        </p:spPr>
        <p:txBody>
          <a:bodyPr wrap="square" rtlCol="0">
            <a:spAutoFit/>
          </a:bodyPr>
          <a:lstStyle/>
          <a:p>
            <a:r>
              <a:rPr lang="en-US" b="1" dirty="0">
                <a:solidFill>
                  <a:srgbClr val="0070C0"/>
                </a:solidFill>
              </a:rPr>
              <a:t>Their Function</a:t>
            </a:r>
          </a:p>
          <a:p>
            <a:endParaRPr lang="en-US" sz="1200" dirty="0">
              <a:solidFill>
                <a:srgbClr val="0070C0"/>
              </a:solidFill>
            </a:endParaRPr>
          </a:p>
          <a:p>
            <a:r>
              <a:rPr lang="en-US" dirty="0">
                <a:solidFill>
                  <a:srgbClr val="0070C0"/>
                </a:solidFill>
              </a:rPr>
              <a:t>The Scriptures do not tell us. Some believe that they will be chosen to go out and spread the gospel, this being the reason they will be martyred (cf. Rev. 17:6). At the midpoint of the Tribulation Period, after God protects Israel from Satan, Satan will go after the 144,000 (Rev. 12:17) and kill them (Rev. 14:1-5). They may simply be killed for their moral purity and their testimony for Jesus.</a:t>
            </a:r>
            <a:endParaRPr lang="en-US" dirty="0"/>
          </a:p>
        </p:txBody>
      </p:sp>
    </p:spTree>
    <p:extLst>
      <p:ext uri="{BB962C8B-B14F-4D97-AF65-F5344CB8AC3E}">
        <p14:creationId xmlns:p14="http://schemas.microsoft.com/office/powerpoint/2010/main" val="80873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b="0" cap="none" spc="0" dirty="0">
                <a:ln w="0"/>
                <a:solidFill>
                  <a:srgbClr val="0070C0"/>
                </a:solidFill>
                <a:effectLst>
                  <a:outerShdw blurRad="38100" dist="19050" dir="2700000" algn="tl" rotWithShape="0">
                    <a:schemeClr val="dk1">
                      <a:alpha val="40000"/>
                    </a:schemeClr>
                  </a:outerShdw>
                </a:effectLst>
              </a:rPr>
              <a:t>of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b="1" dirty="0"/>
              <a:t>Attempted Invasion of Gog Against Israel</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6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10886"/>
            <a:ext cx="12888686" cy="1325563"/>
          </a:xfrm>
        </p:spPr>
        <p:txBody>
          <a:bodyPr>
            <a:normAutofit fontScale="90000"/>
          </a:bodyPr>
          <a:lstStyle/>
          <a:p>
            <a:pPr algn="ctr"/>
            <a:r>
              <a:rPr lang="en-US" b="1" dirty="0">
                <a:solidFill>
                  <a:srgbClr val="FFC000"/>
                </a:solidFill>
              </a:rPr>
              <a:t>1</a:t>
            </a:r>
            <a:r>
              <a:rPr lang="en-US" b="1" baseline="30000" dirty="0">
                <a:solidFill>
                  <a:srgbClr val="FFC000"/>
                </a:solidFill>
              </a:rPr>
              <a:t>st</a:t>
            </a:r>
            <a:r>
              <a:rPr lang="en-US" b="1" dirty="0">
                <a:solidFill>
                  <a:srgbClr val="FFC000"/>
                </a:solidFill>
              </a:rPr>
              <a:t> HALF:</a:t>
            </a:r>
            <a:r>
              <a:rPr lang="en-US" b="1" dirty="0"/>
              <a:t> Attempted Invasion of Gog/Magog Against Israel</a:t>
            </a:r>
            <a:br>
              <a:rPr lang="en-US" b="1" dirty="0"/>
            </a:br>
            <a:r>
              <a:rPr lang="en-US" sz="3200" dirty="0"/>
              <a:t>(Ezekiel 38-39)</a:t>
            </a:r>
            <a:endParaRPr lang="en-US" b="1" dirty="0"/>
          </a:p>
        </p:txBody>
      </p:sp>
      <p:sp>
        <p:nvSpPr>
          <p:cNvPr id="3" name="TextBox 2"/>
          <p:cNvSpPr txBox="1"/>
          <p:nvPr/>
        </p:nvSpPr>
        <p:spPr>
          <a:xfrm>
            <a:off x="0" y="1179522"/>
            <a:ext cx="13716000" cy="5539978"/>
          </a:xfrm>
          <a:prstGeom prst="rect">
            <a:avLst/>
          </a:prstGeom>
          <a:noFill/>
        </p:spPr>
        <p:txBody>
          <a:bodyPr wrap="square" rtlCol="0">
            <a:spAutoFit/>
          </a:bodyPr>
          <a:lstStyle/>
          <a:p>
            <a:pPr marL="342900" indent="-342900">
              <a:buFont typeface="+mj-lt"/>
              <a:buAutoNum type="arabicPeriod"/>
            </a:pPr>
            <a:r>
              <a:rPr lang="en-US" dirty="0"/>
              <a:t>When will this attempted invasion take place?</a:t>
            </a:r>
          </a:p>
          <a:p>
            <a:pPr marL="365760" lvl="1"/>
            <a:r>
              <a:rPr lang="en-US" dirty="0"/>
              <a:t>Israel will be living in peace in the land (38:10-16; 39:1-2). Of the four earthquakes spoken of in the book of Revelation (6:12; 8:5; 11:13; 16:18), only one of them occurs in Israel, and only one occurs in the first half of the Tribulation Period. That earthquake will take place after the death and resurrection of the two prophets, just before the seventh trumpet sounds (Rev. 11:13). This however could be a separate event not mentioned in the book of Revelation.</a:t>
            </a:r>
          </a:p>
          <a:p>
            <a:pPr marL="365760" lvl="1"/>
            <a:endParaRPr lang="en-US" sz="500" dirty="0"/>
          </a:p>
          <a:p>
            <a:pPr marL="342900" indent="-342900">
              <a:buFont typeface="+mj-lt"/>
              <a:buAutoNum type="arabicPeriod"/>
            </a:pPr>
            <a:r>
              <a:rPr lang="en-US" dirty="0"/>
              <a:t>How do we know that this is not the same battle mentioned in Rev. 20:7-10?</a:t>
            </a:r>
          </a:p>
          <a:p>
            <a:pPr marL="365760"/>
            <a:r>
              <a:rPr lang="en-US" dirty="0"/>
              <a:t>After God destroys this coalition (39:3-8), the people of Israel will be burning their enemies’ weapons for seven years (39:9-10); and they will be burying their bodies in Israel for seven months (39:11-16). After the battle of Gog/Magog in the book of Revelation, the world immediately ends, Satan is judged, and the Great White Throne Judgement takes place (Rev. 20:11). Therefore this cannot be the same battle.</a:t>
            </a:r>
          </a:p>
          <a:p>
            <a:pPr marL="365760"/>
            <a:endParaRPr lang="en-US" sz="500" dirty="0"/>
          </a:p>
          <a:p>
            <a:pPr marL="342900" indent="-342900">
              <a:buFont typeface="+mj-lt"/>
              <a:buAutoNum type="arabicPeriod" startAt="3"/>
            </a:pPr>
            <a:r>
              <a:rPr lang="en-US" dirty="0"/>
              <a:t>Which countries are involved in this coalition that will attack Israel?</a:t>
            </a:r>
          </a:p>
          <a:p>
            <a:pPr marL="651510" indent="-285750">
              <a:buFont typeface="Wingdings" panose="05000000000000000000" pitchFamily="2" charset="2"/>
              <a:buChar char="Ø"/>
            </a:pPr>
            <a:r>
              <a:rPr lang="en-US" dirty="0"/>
              <a:t>Gog was the “Prince of Rosh,” which means the “head” or “chief” prince” (38:2; 39:1). He was over the lands of Magog, Meshech and Tubal (38:2). These three lands were named after three of seven brothers (Gen. 10:2).</a:t>
            </a:r>
          </a:p>
          <a:p>
            <a:pPr marL="651510" indent="-285750">
              <a:buFont typeface="Arial" panose="020B0604020202020204" pitchFamily="34" charset="0"/>
              <a:buChar char="•"/>
            </a:pPr>
            <a:r>
              <a:rPr lang="en-US" dirty="0"/>
              <a:t>Magog , Meshech and Tubal (38:2), Gomer (a fourth brother) and Beth-togarmah (Togarmah the son of Gomer, 38:6) -- Modern-day Turkey</a:t>
            </a:r>
          </a:p>
          <a:p>
            <a:pPr marL="651510" indent="-285750">
              <a:buFont typeface="Arial" panose="020B0604020202020204" pitchFamily="34" charset="0"/>
              <a:buChar char="•"/>
            </a:pPr>
            <a:r>
              <a:rPr lang="en-US" dirty="0"/>
              <a:t>Persia (38:5) – Modern-day Iran</a:t>
            </a:r>
          </a:p>
          <a:p>
            <a:pPr marL="651510" indent="-285750">
              <a:buFont typeface="Arial" panose="020B0604020202020204" pitchFamily="34" charset="0"/>
              <a:buChar char="•"/>
            </a:pPr>
            <a:r>
              <a:rPr lang="en-US" dirty="0"/>
              <a:t>Ethiopia (38:5) – Modern-day Sudan, northern Ethiopia, and southern Egypt 	</a:t>
            </a:r>
          </a:p>
          <a:p>
            <a:pPr marL="651510" indent="-285750">
              <a:buFont typeface="Arial" panose="020B0604020202020204" pitchFamily="34" charset="0"/>
              <a:buChar char="•"/>
            </a:pPr>
            <a:r>
              <a:rPr lang="en-US" dirty="0"/>
              <a:t>Put (38:5) – Modern-day Libya</a:t>
            </a:r>
          </a:p>
          <a:p>
            <a:pPr marL="365760" algn="ctr"/>
            <a:r>
              <a:rPr lang="en-US" sz="2800" dirty="0">
                <a:solidFill>
                  <a:srgbClr val="FF0000"/>
                </a:solidFill>
              </a:rPr>
              <a:t>Therefore, the coalition will be a Muslim-led alliance by Turkey, including Iran, Sudan and Libya, which will be supernaturally destroyed by God.</a:t>
            </a:r>
            <a:r>
              <a:rPr lang="en-US" sz="2800" dirty="0"/>
              <a:t> </a:t>
            </a:r>
          </a:p>
        </p:txBody>
      </p:sp>
    </p:spTree>
    <p:extLst>
      <p:ext uri="{BB962C8B-B14F-4D97-AF65-F5344CB8AC3E}">
        <p14:creationId xmlns:p14="http://schemas.microsoft.com/office/powerpoint/2010/main" val="30594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4604"/>
            <a:ext cx="9100457" cy="5653396"/>
          </a:xfrm>
          <a:prstGeom prst="rect">
            <a:avLst/>
          </a:prstGeom>
        </p:spPr>
      </p:pic>
      <p:sp>
        <p:nvSpPr>
          <p:cNvPr id="5" name="Title 1"/>
          <p:cNvSpPr>
            <a:spLocks noGrp="1"/>
          </p:cNvSpPr>
          <p:nvPr>
            <p:ph type="title"/>
          </p:nvPr>
        </p:nvSpPr>
        <p:spPr>
          <a:xfrm>
            <a:off x="0" y="0"/>
            <a:ext cx="13716000" cy="1325563"/>
          </a:xfrm>
        </p:spPr>
        <p:txBody>
          <a:bodyPr>
            <a:normAutofit/>
          </a:bodyPr>
          <a:lstStyle/>
          <a:p>
            <a:pPr algn="ctr"/>
            <a:r>
              <a:rPr lang="en-US" b="1" dirty="0">
                <a:solidFill>
                  <a:srgbClr val="FFC000"/>
                </a:solidFill>
              </a:rPr>
              <a:t>1</a:t>
            </a:r>
            <a:r>
              <a:rPr lang="en-US" b="1" baseline="30000" dirty="0">
                <a:solidFill>
                  <a:srgbClr val="FFC000"/>
                </a:solidFill>
              </a:rPr>
              <a:t>st</a:t>
            </a:r>
            <a:r>
              <a:rPr lang="en-US" b="1" dirty="0">
                <a:solidFill>
                  <a:srgbClr val="FFC000"/>
                </a:solidFill>
              </a:rPr>
              <a:t> HALF:</a:t>
            </a:r>
            <a:r>
              <a:rPr lang="en-US" b="1" dirty="0"/>
              <a:t> Attempted Invasion of Gog/Magog Against Israel</a:t>
            </a:r>
            <a:br>
              <a:rPr lang="en-US" b="1" dirty="0"/>
            </a:br>
            <a:r>
              <a:rPr lang="en-US" sz="3200" dirty="0"/>
              <a:t>(Ezekiel 38-39)</a:t>
            </a:r>
            <a:endParaRPr lang="en-US" b="1" dirty="0"/>
          </a:p>
        </p:txBody>
      </p:sp>
      <p:sp>
        <p:nvSpPr>
          <p:cNvPr id="7" name="TextBox 6"/>
          <p:cNvSpPr txBox="1"/>
          <p:nvPr/>
        </p:nvSpPr>
        <p:spPr>
          <a:xfrm>
            <a:off x="6997479" y="5695184"/>
            <a:ext cx="1941727" cy="923330"/>
          </a:xfrm>
          <a:prstGeom prst="rect">
            <a:avLst/>
          </a:prstGeom>
          <a:noFill/>
        </p:spPr>
        <p:txBody>
          <a:bodyPr wrap="square" rtlCol="0">
            <a:spAutoFit/>
          </a:bodyPr>
          <a:lstStyle/>
          <a:p>
            <a:pPr algn="ctr"/>
            <a:r>
              <a:rPr lang="en-US" dirty="0"/>
              <a:t>“Compare with The New Moody Bible Atlas”</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6270" b="-1"/>
          <a:stretch/>
        </p:blipFill>
        <p:spPr>
          <a:xfrm>
            <a:off x="9158369" y="1275330"/>
            <a:ext cx="4499718" cy="3254828"/>
          </a:xfrm>
          <a:prstGeom prst="rect">
            <a:avLst/>
          </a:prstGeom>
        </p:spPr>
      </p:pic>
      <p:sp>
        <p:nvSpPr>
          <p:cNvPr id="9" name="TextBox 8"/>
          <p:cNvSpPr txBox="1"/>
          <p:nvPr/>
        </p:nvSpPr>
        <p:spPr>
          <a:xfrm>
            <a:off x="12104914" y="2952977"/>
            <a:ext cx="1426029" cy="1400383"/>
          </a:xfrm>
          <a:prstGeom prst="rect">
            <a:avLst/>
          </a:prstGeom>
          <a:solidFill>
            <a:schemeClr val="bg1"/>
          </a:solidFill>
        </p:spPr>
        <p:txBody>
          <a:bodyPr wrap="square" rtlCol="0">
            <a:spAutoFit/>
          </a:bodyPr>
          <a:lstStyle/>
          <a:p>
            <a:pPr algn="ctr"/>
            <a:endParaRPr lang="en-US" dirty="0"/>
          </a:p>
          <a:p>
            <a:pPr algn="ctr"/>
            <a:r>
              <a:rPr lang="en-US" dirty="0"/>
              <a:t>Turkey is to Israel’s far north</a:t>
            </a:r>
          </a:p>
          <a:p>
            <a:pPr algn="ctr"/>
            <a:endParaRPr lang="en-US" sz="1300" dirty="0"/>
          </a:p>
        </p:txBody>
      </p:sp>
      <p:sp>
        <p:nvSpPr>
          <p:cNvPr id="15" name="Freeform 14"/>
          <p:cNvSpPr/>
          <p:nvPr/>
        </p:nvSpPr>
        <p:spPr>
          <a:xfrm>
            <a:off x="5728487" y="1975261"/>
            <a:ext cx="3268770" cy="3566034"/>
          </a:xfrm>
          <a:custGeom>
            <a:avLst/>
            <a:gdLst>
              <a:gd name="connsiteX0" fmla="*/ 2330564 w 3396726"/>
              <a:gd name="connsiteY0" fmla="*/ 0 h 3598691"/>
              <a:gd name="connsiteX1" fmla="*/ 2994593 w 3396726"/>
              <a:gd name="connsiteY1" fmla="*/ 642257 h 3598691"/>
              <a:gd name="connsiteX2" fmla="*/ 3244964 w 3396726"/>
              <a:gd name="connsiteY2" fmla="*/ 2852057 h 3598691"/>
              <a:gd name="connsiteX3" fmla="*/ 599735 w 3396726"/>
              <a:gd name="connsiteY3" fmla="*/ 2884714 h 3598691"/>
              <a:gd name="connsiteX4" fmla="*/ 218735 w 3396726"/>
              <a:gd name="connsiteY4" fmla="*/ 3559629 h 3598691"/>
              <a:gd name="connsiteX5" fmla="*/ 22793 w 3396726"/>
              <a:gd name="connsiteY5" fmla="*/ 3516086 h 3598691"/>
              <a:gd name="connsiteX6" fmla="*/ 11907 w 3396726"/>
              <a:gd name="connsiteY6" fmla="*/ 3505200 h 359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726" h="3598691">
                <a:moveTo>
                  <a:pt x="2330564" y="0"/>
                </a:moveTo>
                <a:cubicBezTo>
                  <a:pt x="2586378" y="83457"/>
                  <a:pt x="2842193" y="166914"/>
                  <a:pt x="2994593" y="642257"/>
                </a:cubicBezTo>
                <a:cubicBezTo>
                  <a:pt x="3146993" y="1117600"/>
                  <a:pt x="3644107" y="2478314"/>
                  <a:pt x="3244964" y="2852057"/>
                </a:cubicBezTo>
                <a:cubicBezTo>
                  <a:pt x="2845821" y="3225800"/>
                  <a:pt x="1104106" y="2766785"/>
                  <a:pt x="599735" y="2884714"/>
                </a:cubicBezTo>
                <a:cubicBezTo>
                  <a:pt x="95363" y="3002643"/>
                  <a:pt x="314892" y="3454400"/>
                  <a:pt x="218735" y="3559629"/>
                </a:cubicBezTo>
                <a:cubicBezTo>
                  <a:pt x="122578" y="3664858"/>
                  <a:pt x="57264" y="3525158"/>
                  <a:pt x="22793" y="3516086"/>
                </a:cubicBezTo>
                <a:cubicBezTo>
                  <a:pt x="-11678" y="3507014"/>
                  <a:pt x="114" y="3506107"/>
                  <a:pt x="11907" y="3505200"/>
                </a:cubicBezTo>
              </a:path>
            </a:pathLst>
          </a:cu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9158369" y="5033464"/>
            <a:ext cx="4499718" cy="1015663"/>
          </a:xfrm>
          <a:prstGeom prst="rect">
            <a:avLst/>
          </a:prstGeom>
          <a:noFill/>
        </p:spPr>
        <p:txBody>
          <a:bodyPr wrap="square" rtlCol="0">
            <a:spAutoFit/>
          </a:bodyPr>
          <a:lstStyle/>
          <a:p>
            <a:pPr algn="ctr"/>
            <a:r>
              <a:rPr lang="en-US" sz="2000" dirty="0"/>
              <a:t>These people groups and their locations were known to the Jews when this prophecy was made.</a:t>
            </a:r>
          </a:p>
        </p:txBody>
      </p:sp>
    </p:spTree>
    <p:extLst>
      <p:ext uri="{BB962C8B-B14F-4D97-AF65-F5344CB8AC3E}">
        <p14:creationId xmlns:p14="http://schemas.microsoft.com/office/powerpoint/2010/main" val="396819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5"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FF3300">
                <a:tint val="45000"/>
                <a:satMod val="400000"/>
              </a:srgbClr>
            </a:duotone>
          </a:blip>
          <a:stretch>
            <a:fillRect/>
          </a:stretch>
        </p:blipFill>
        <p:spPr>
          <a:xfrm>
            <a:off x="6808122" y="1759033"/>
            <a:ext cx="329213" cy="4203465"/>
          </a:xfrm>
          <a:prstGeom prst="rect">
            <a:avLst/>
          </a:prstGeom>
        </p:spPr>
      </p:pic>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63787" y="928297"/>
            <a:ext cx="1798633" cy="830997"/>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rPr>
              <a:t>Satan Cast</a:t>
            </a:r>
          </a:p>
          <a:p>
            <a:pPr algn="ctr"/>
            <a:r>
              <a:rPr lang="en-US" sz="2400" dirty="0">
                <a:ln w="0"/>
                <a:solidFill>
                  <a:srgbClr val="FF0000"/>
                </a:solidFill>
                <a:effectLst>
                  <a:outerShdw blurRad="38100" dist="19050" dir="2700000" algn="tl" rotWithShape="0">
                    <a:schemeClr val="dk1">
                      <a:alpha val="40000"/>
                    </a:schemeClr>
                  </a:outerShdw>
                </a:effectLst>
              </a:rPr>
              <a:t>from Heaven</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14" name="TextBox 13"/>
          <p:cNvSpPr txBox="1"/>
          <p:nvPr/>
        </p:nvSpPr>
        <p:spPr>
          <a:xfrm>
            <a:off x="8649128" y="4667935"/>
            <a:ext cx="3352803" cy="369332"/>
          </a:xfrm>
          <a:prstGeom prst="rect">
            <a:avLst/>
          </a:prstGeom>
          <a:noFill/>
        </p:spPr>
        <p:txBody>
          <a:bodyPr wrap="square" rtlCol="0">
            <a:spAutoFit/>
          </a:bodyPr>
          <a:lstStyle/>
          <a:p>
            <a:pPr algn="ctr"/>
            <a:r>
              <a:rPr lang="en-US" b="1" dirty="0">
                <a:solidFill>
                  <a:srgbClr val="FFC000"/>
                </a:solidFill>
              </a:rPr>
              <a:t>Nation of Israel Protected by God</a:t>
            </a: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19" name="Rectangle 18"/>
          <p:cNvSpPr/>
          <p:nvPr/>
        </p:nvSpPr>
        <p:spPr>
          <a:xfrm>
            <a:off x="5687664" y="1672152"/>
            <a:ext cx="2570127"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rPr>
              <a:t>Temple</a:t>
            </a:r>
            <a:r>
              <a:rPr lang="en-US" sz="2400" dirty="0">
                <a:ln w="0"/>
                <a:effectLst>
                  <a:outerShdw blurRad="38100" dist="38100" dir="2700000" algn="tl" rotWithShape="0">
                    <a:srgbClr val="000000">
                      <a:alpha val="43137"/>
                    </a:srgbClr>
                  </a:outerShdw>
                </a:effectLst>
              </a:rPr>
              <a:t> </a:t>
            </a:r>
            <a:r>
              <a:rPr lang="en-US" sz="2400" dirty="0">
                <a:ln w="0"/>
                <a:effectLst>
                  <a:outerShdw blurRad="38100" dist="19050" dir="2700000" algn="tl" rotWithShape="0">
                    <a:schemeClr val="dk1">
                      <a:alpha val="40000"/>
                    </a:schemeClr>
                  </a:outerShdw>
                </a:effectLst>
              </a:rPr>
              <a:t>Desecrated</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5678040" y="2082882"/>
            <a:ext cx="257012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of the Beast</a:t>
            </a:r>
          </a:p>
        </p:txBody>
      </p:sp>
      <p:sp>
        <p:nvSpPr>
          <p:cNvPr id="9" name="TextBox 8"/>
          <p:cNvSpPr txBox="1"/>
          <p:nvPr/>
        </p:nvSpPr>
        <p:spPr>
          <a:xfrm>
            <a:off x="3845999" y="2479765"/>
            <a:ext cx="6234207"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Ultimate Rise of the Antichrist and False Prophet</a:t>
            </a:r>
          </a:p>
        </p:txBody>
      </p:sp>
      <p:cxnSp>
        <p:nvCxnSpPr>
          <p:cNvPr id="27" name="Straight Arrow Connector 26"/>
          <p:cNvCxnSpPr/>
          <p:nvPr/>
        </p:nvCxnSpPr>
        <p:spPr>
          <a:xfrm flipV="1">
            <a:off x="11904207" y="4872956"/>
            <a:ext cx="1624047"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dirty="0"/>
              <a:t>Attempted Invasion of Gog Against Israel</a:t>
            </a:r>
          </a:p>
        </p:txBody>
      </p:sp>
      <p:sp>
        <p:nvSpPr>
          <p:cNvPr id="20" name="TextBox 19"/>
          <p:cNvSpPr txBox="1"/>
          <p:nvPr/>
        </p:nvSpPr>
        <p:spPr>
          <a:xfrm>
            <a:off x="8124019" y="5029970"/>
            <a:ext cx="4597663" cy="369332"/>
          </a:xfrm>
          <a:prstGeom prst="rect">
            <a:avLst/>
          </a:prstGeom>
          <a:noFill/>
        </p:spPr>
        <p:txBody>
          <a:bodyPr wrap="square" rtlCol="0">
            <a:spAutoFit/>
          </a:bodyPr>
          <a:lstStyle/>
          <a:p>
            <a:pPr algn="ctr"/>
            <a:r>
              <a:rPr lang="en-US" b="1" dirty="0"/>
              <a:t>Satan Is On The Earth With Great Wrath (Woe) </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cxnSp>
        <p:nvCxnSpPr>
          <p:cNvPr id="29" name="Straight Connector 28"/>
          <p:cNvCxnSpPr/>
          <p:nvPr/>
        </p:nvCxnSpPr>
        <p:spPr>
          <a:xfrm>
            <a:off x="6963102" y="4835968"/>
            <a:ext cx="1756480" cy="81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44645" y="5201400"/>
            <a:ext cx="1179599" cy="21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2596393" y="5201400"/>
            <a:ext cx="931861"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6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7" grpId="0"/>
      <p:bldP spid="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6205" y="0"/>
            <a:ext cx="6303710" cy="1208314"/>
          </a:xfrm>
        </p:spPr>
        <p:txBody>
          <a:bodyPr>
            <a:normAutofit fontScale="90000"/>
          </a:bodyPr>
          <a:lstStyle/>
          <a:p>
            <a:pPr algn="ctr"/>
            <a:r>
              <a:rPr lang="en-US" sz="4900" b="1" dirty="0"/>
              <a:t>Introduction Continued…</a:t>
            </a:r>
            <a:br>
              <a:rPr lang="en-US" b="1" dirty="0"/>
            </a:br>
            <a:r>
              <a:rPr lang="en-US" sz="3100" b="1" dirty="0"/>
              <a:t>The Response of the Church</a:t>
            </a:r>
          </a:p>
        </p:txBody>
      </p:sp>
      <p:sp>
        <p:nvSpPr>
          <p:cNvPr id="6" name="TextBox 5"/>
          <p:cNvSpPr txBox="1"/>
          <p:nvPr/>
        </p:nvSpPr>
        <p:spPr>
          <a:xfrm>
            <a:off x="576503" y="1596976"/>
            <a:ext cx="12943114" cy="2308324"/>
          </a:xfrm>
          <a:prstGeom prst="rect">
            <a:avLst/>
          </a:prstGeom>
          <a:noFill/>
        </p:spPr>
        <p:txBody>
          <a:bodyPr wrap="square" rtlCol="0">
            <a:spAutoFit/>
          </a:bodyPr>
          <a:lstStyle/>
          <a:p>
            <a:r>
              <a:rPr lang="en-US" dirty="0"/>
              <a:t>What should be the response of the Church to such world events in light of the escalating end-time scenarios? Simply to:</a:t>
            </a:r>
          </a:p>
          <a:p>
            <a:endParaRPr lang="en-US" dirty="0"/>
          </a:p>
          <a:p>
            <a:pPr marL="742950" lvl="1" indent="-285750">
              <a:buFont typeface="Arial" panose="020B0604020202020204" pitchFamily="34" charset="0"/>
              <a:buChar char="•"/>
            </a:pPr>
            <a:r>
              <a:rPr lang="en-US" dirty="0"/>
              <a:t>focus on the work God has given us to accomplish</a:t>
            </a:r>
          </a:p>
          <a:p>
            <a:pPr marL="742950" lvl="1" indent="-285750">
              <a:buFont typeface="Arial" panose="020B0604020202020204" pitchFamily="34" charset="0"/>
              <a:buChar char="•"/>
            </a:pPr>
            <a:r>
              <a:rPr lang="en-US" dirty="0"/>
              <a:t>love people and reach them with the gospel no matter who they are or where they are from</a:t>
            </a:r>
          </a:p>
          <a:p>
            <a:pPr marL="742950" lvl="1" indent="-285750">
              <a:buFont typeface="Arial" panose="020B0604020202020204" pitchFamily="34" charset="0"/>
              <a:buChar char="•"/>
            </a:pPr>
            <a:r>
              <a:rPr lang="en-US" dirty="0"/>
              <a:t>live as if Christ will return today while working and planning as if we will live to be 100 years old</a:t>
            </a:r>
          </a:p>
          <a:p>
            <a:pPr marL="285750" indent="-285750">
              <a:buFont typeface="Arial" panose="020B0604020202020204" pitchFamily="34" charset="0"/>
              <a:buChar char="•"/>
            </a:pPr>
            <a:endParaRPr lang="en-US" dirty="0"/>
          </a:p>
          <a:p>
            <a:r>
              <a:rPr lang="en-US" dirty="0"/>
              <a:t>None of us knows the time of His coming (Mark 13:32), so let’s just be faithful in what we do know, taking advantage of the opportunities He gives us.</a:t>
            </a:r>
          </a:p>
        </p:txBody>
      </p:sp>
    </p:spTree>
    <p:extLst>
      <p:ext uri="{BB962C8B-B14F-4D97-AF65-F5344CB8AC3E}">
        <p14:creationId xmlns:p14="http://schemas.microsoft.com/office/powerpoint/2010/main" val="13878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907" y="-10510"/>
            <a:ext cx="7770101" cy="1114097"/>
          </a:xfrm>
        </p:spPr>
        <p:txBody>
          <a:bodyPr>
            <a:normAutofit fontScale="90000"/>
          </a:bodyPr>
          <a:lstStyle/>
          <a:p>
            <a:pPr algn="ctr"/>
            <a:r>
              <a:rPr lang="en-US" b="1" dirty="0">
                <a:solidFill>
                  <a:srgbClr val="FF0000"/>
                </a:solidFill>
              </a:rPr>
              <a:t>Midpoint</a:t>
            </a:r>
            <a:r>
              <a:rPr lang="en-US" b="1" dirty="0"/>
              <a:t> of the Tribulation Period</a:t>
            </a:r>
            <a:br>
              <a:rPr lang="en-US" b="1" dirty="0"/>
            </a:br>
            <a:r>
              <a:rPr lang="en-US" sz="3600" b="1" dirty="0"/>
              <a:t>Revelation 12-13</a:t>
            </a:r>
          </a:p>
        </p:txBody>
      </p:sp>
      <p:sp>
        <p:nvSpPr>
          <p:cNvPr id="3" name="Rectangle 2"/>
          <p:cNvSpPr/>
          <p:nvPr/>
        </p:nvSpPr>
        <p:spPr>
          <a:xfrm>
            <a:off x="221367" y="1051035"/>
            <a:ext cx="13189183" cy="5937203"/>
          </a:xfrm>
          <a:prstGeom prst="rect">
            <a:avLst/>
          </a:prstGeom>
        </p:spPr>
        <p:txBody>
          <a:bodyPr wrap="square">
            <a:spAutoFit/>
          </a:bodyPr>
          <a:lstStyle/>
          <a:p>
            <a:pPr marL="285750" indent="-285750">
              <a:lnSpc>
                <a:spcPct val="114000"/>
              </a:lnSpc>
              <a:buFont typeface="Arial" panose="020B0604020202020204" pitchFamily="34" charset="0"/>
              <a:buChar char="•"/>
            </a:pPr>
            <a:r>
              <a:rPr lang="en-US" dirty="0"/>
              <a:t>Satan is cast out of heaven, no longer having access there – 12:7-12; cf. Job 1:6-7; 2:1-2; Zech. 3:1-2</a:t>
            </a:r>
          </a:p>
          <a:p>
            <a:pPr marL="285750" indent="-285750">
              <a:lnSpc>
                <a:spcPct val="114000"/>
              </a:lnSpc>
              <a:buFont typeface="Arial" panose="020B0604020202020204" pitchFamily="34" charset="0"/>
              <a:buChar char="•"/>
            </a:pPr>
            <a:r>
              <a:rPr lang="en-US" dirty="0"/>
              <a:t>Satan is on the earth causing great wrath, knowing his time is short (anther woe) – 12:12</a:t>
            </a:r>
          </a:p>
          <a:p>
            <a:pPr marL="285750" indent="-285750">
              <a:lnSpc>
                <a:spcPct val="114000"/>
              </a:lnSpc>
              <a:buFont typeface="Arial" panose="020B0604020202020204" pitchFamily="34" charset="0"/>
              <a:buChar char="•"/>
            </a:pPr>
            <a:r>
              <a:rPr lang="en-US" dirty="0"/>
              <a:t>Satan attempts to persecutes Israel and begins to kill the 144,000 Jews – 12:13,15,17; cf. 14:1-5</a:t>
            </a:r>
          </a:p>
          <a:p>
            <a:pPr marL="285750" indent="-285750">
              <a:lnSpc>
                <a:spcPct val="114000"/>
              </a:lnSpc>
              <a:buFont typeface="Arial" panose="020B0604020202020204" pitchFamily="34" charset="0"/>
              <a:buChar char="•"/>
            </a:pPr>
            <a:r>
              <a:rPr lang="en-US" dirty="0"/>
              <a:t>Many Jews living in Israel are protected by God in the desert when Satan tries to kill them – 12:6,13-16</a:t>
            </a:r>
          </a:p>
          <a:p>
            <a:pPr marL="285750" indent="-285750">
              <a:lnSpc>
                <a:spcPct val="114000"/>
              </a:lnSpc>
              <a:buFont typeface="Arial" panose="020B0604020202020204" pitchFamily="34" charset="0"/>
              <a:buChar char="•"/>
            </a:pPr>
            <a:r>
              <a:rPr lang="en-US" dirty="0"/>
              <a:t>The Antichrist is killed and rises from the dead – 13:3,14</a:t>
            </a:r>
          </a:p>
          <a:p>
            <a:pPr marL="285750" indent="-285750">
              <a:lnSpc>
                <a:spcPct val="114000"/>
              </a:lnSpc>
              <a:buFont typeface="Arial" panose="020B0604020202020204" pitchFamily="34" charset="0"/>
              <a:buChar char="•"/>
            </a:pPr>
            <a:r>
              <a:rPr lang="en-US" dirty="0"/>
              <a:t>The Antichrist comes to full power – 13:1-2; cf. 2 Thes. 2:7-8</a:t>
            </a:r>
          </a:p>
          <a:p>
            <a:pPr marL="285750" indent="-285750">
              <a:lnSpc>
                <a:spcPct val="114000"/>
              </a:lnSpc>
              <a:buFont typeface="Arial" panose="020B0604020202020204" pitchFamily="34" charset="0"/>
              <a:buChar char="•"/>
            </a:pPr>
            <a:r>
              <a:rPr lang="en-US" dirty="0"/>
              <a:t>A deluding influence will be sent upon the people of the world to believe what is false so they may be judged – 13:3-4; 2 Thes. 2:11-12</a:t>
            </a:r>
          </a:p>
          <a:p>
            <a:pPr marL="285750" indent="-285750">
              <a:lnSpc>
                <a:spcPct val="114000"/>
              </a:lnSpc>
              <a:buFont typeface="Arial" panose="020B0604020202020204" pitchFamily="34" charset="0"/>
              <a:buChar char="•"/>
            </a:pPr>
            <a:r>
              <a:rPr lang="en-US" dirty="0"/>
              <a:t>The Antichrist is followed by the world – 13:4-6,8</a:t>
            </a:r>
          </a:p>
          <a:p>
            <a:pPr marL="285750" indent="-285750">
              <a:lnSpc>
                <a:spcPct val="114000"/>
              </a:lnSpc>
              <a:buFont typeface="Arial" panose="020B0604020202020204" pitchFamily="34" charset="0"/>
              <a:buChar char="•"/>
            </a:pPr>
            <a:r>
              <a:rPr lang="en-US" dirty="0"/>
              <a:t>The Antichrist is given authority to wage war against followers of Jesus and to prevail – 13:7</a:t>
            </a:r>
          </a:p>
          <a:p>
            <a:pPr marL="285750" indent="-285750">
              <a:lnSpc>
                <a:spcPct val="114000"/>
              </a:lnSpc>
              <a:buFont typeface="Arial" panose="020B0604020202020204" pitchFamily="34" charset="0"/>
              <a:buChar char="•"/>
            </a:pPr>
            <a:r>
              <a:rPr lang="en-US" dirty="0"/>
              <a:t>The False Prophet arises to deceive the people of the world – 13:11-15; 2 Thes. 2:9-10</a:t>
            </a:r>
          </a:p>
          <a:p>
            <a:pPr marL="285750" indent="-285750">
              <a:lnSpc>
                <a:spcPct val="114000"/>
              </a:lnSpc>
              <a:buFont typeface="Arial" panose="020B0604020202020204" pitchFamily="34" charset="0"/>
              <a:buChar char="•"/>
            </a:pPr>
            <a:r>
              <a:rPr lang="en-US" dirty="0"/>
              <a:t>The Antichrist sets himself up as God in the Jewish Temple – 13:8; 2 Thes. 2:4</a:t>
            </a:r>
          </a:p>
          <a:p>
            <a:pPr marL="285750" indent="-285750">
              <a:lnSpc>
                <a:spcPct val="114000"/>
              </a:lnSpc>
              <a:buFont typeface="Arial" panose="020B0604020202020204" pitchFamily="34" charset="0"/>
              <a:buChar char="•"/>
            </a:pPr>
            <a:r>
              <a:rPr lang="en-US" dirty="0"/>
              <a:t>The False Prophet desecrates the temple with a statue of the Antichrist to which he gives life and speech for all to worship – 13:14–15; cf. Dan. 9:27; 12:11; Mat. 24:15-16; Mark 13:14; 2 Thes. 2:4</a:t>
            </a:r>
          </a:p>
          <a:p>
            <a:pPr marL="285750" indent="-285750">
              <a:lnSpc>
                <a:spcPct val="114000"/>
              </a:lnSpc>
              <a:buFont typeface="Arial" panose="020B0604020202020204" pitchFamily="34" charset="0"/>
              <a:buChar char="•"/>
            </a:pPr>
            <a:r>
              <a:rPr lang="en-US" dirty="0"/>
              <a:t>The False Prophet kills all who do not worship the image on behalf of the Antichrist – 13:15; cf. 13:7</a:t>
            </a:r>
          </a:p>
          <a:p>
            <a:pPr marL="285750" indent="-285750">
              <a:lnSpc>
                <a:spcPct val="114000"/>
              </a:lnSpc>
              <a:buFont typeface="Arial" panose="020B0604020202020204" pitchFamily="34" charset="0"/>
              <a:buChar char="•"/>
            </a:pPr>
            <a:r>
              <a:rPr lang="en-US" dirty="0"/>
              <a:t>The False Prophet causes all people to take the mark of the beast, and those who refuse will not be able to buy or sell – 13:16-18</a:t>
            </a:r>
          </a:p>
          <a:p>
            <a:r>
              <a:rPr lang="en-US" dirty="0">
                <a:solidFill>
                  <a:srgbClr val="0070C0"/>
                </a:solidFill>
              </a:rPr>
              <a:t>NOTE: After this point there will be three groups of people on the earth: 1) those with the mark, 2) those who refuse the mark, and 3) Jews who may or may not be followers of Jesus (cf. Ezek. 20:33-38) who do not have the mark. These are Jews who will either be protected by Christ in the desert (Rev. 12:13-14), scattered among the nations who will be cared for and/or will be protected by believers (Mat. 25:35-40) or Jews still living in Jerusalem (Zech. 14:1-4,14).</a:t>
            </a:r>
          </a:p>
        </p:txBody>
      </p:sp>
    </p:spTree>
    <p:extLst>
      <p:ext uri="{BB962C8B-B14F-4D97-AF65-F5344CB8AC3E}">
        <p14:creationId xmlns:p14="http://schemas.microsoft.com/office/powerpoint/2010/main" val="325948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45" y="-12192"/>
            <a:ext cx="10249281" cy="1201479"/>
          </a:xfrm>
        </p:spPr>
        <p:txBody>
          <a:bodyPr>
            <a:normAutofit fontScale="90000"/>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HALF: </a:t>
            </a:r>
            <a:r>
              <a:rPr lang="en-US" b="1" dirty="0"/>
              <a:t>The Antichrist Comes to Full Power</a:t>
            </a:r>
            <a:br>
              <a:rPr lang="en-US" dirty="0"/>
            </a:br>
            <a:r>
              <a:rPr lang="en-US" sz="3200" dirty="0"/>
              <a:t>Revelation 13:1-8</a:t>
            </a:r>
            <a:endParaRPr lang="en-US" dirty="0"/>
          </a:p>
        </p:txBody>
      </p:sp>
      <p:sp>
        <p:nvSpPr>
          <p:cNvPr id="3" name="TextBox 2"/>
          <p:cNvSpPr txBox="1"/>
          <p:nvPr/>
        </p:nvSpPr>
        <p:spPr>
          <a:xfrm>
            <a:off x="73572" y="1118620"/>
            <a:ext cx="13642428" cy="5632311"/>
          </a:xfrm>
          <a:prstGeom prst="rect">
            <a:avLst/>
          </a:prstGeom>
          <a:noFill/>
        </p:spPr>
        <p:txBody>
          <a:bodyPr wrap="square" rtlCol="0">
            <a:spAutoFit/>
          </a:bodyPr>
          <a:lstStyle/>
          <a:p>
            <a:r>
              <a:rPr lang="en-US" dirty="0"/>
              <a:t>He is described as:</a:t>
            </a:r>
          </a:p>
          <a:p>
            <a:endParaRPr lang="en-US" dirty="0"/>
          </a:p>
          <a:p>
            <a:pPr marL="285750" indent="-285750">
              <a:buFont typeface="Arial" panose="020B0604020202020204" pitchFamily="34" charset="0"/>
              <a:buChar char="•"/>
            </a:pPr>
            <a:r>
              <a:rPr lang="en-US" dirty="0"/>
              <a:t>a beast coming up out of the sea (He will be a Gentile as Rev. 17:15 defines “waters” as the people of the world.)</a:t>
            </a:r>
          </a:p>
          <a:p>
            <a:pPr marL="285750" indent="-285750">
              <a:buFont typeface="Arial" panose="020B0604020202020204" pitchFamily="34" charset="0"/>
              <a:buChar char="•"/>
            </a:pPr>
            <a:r>
              <a:rPr lang="en-US" dirty="0"/>
              <a:t>having ten horns, and on his horns are ten diadems (ten kings without kingdoms, 17:12)</a:t>
            </a:r>
          </a:p>
          <a:p>
            <a:pPr marL="285750" indent="-285750">
              <a:buFont typeface="Arial" panose="020B0604020202020204" pitchFamily="34" charset="0"/>
              <a:buChar char="•"/>
            </a:pPr>
            <a:r>
              <a:rPr lang="en-US" dirty="0"/>
              <a:t>having seven heads, and on his heads are blasphemous names (these are seven kings all of whom have already lived and died, 17:10)</a:t>
            </a:r>
          </a:p>
          <a:p>
            <a:pPr marL="285750" indent="-285750">
              <a:buFont typeface="Arial" panose="020B0604020202020204" pitchFamily="34" charset="0"/>
              <a:buChar char="•"/>
            </a:pPr>
            <a:r>
              <a:rPr lang="en-US" dirty="0"/>
              <a:t>being like a leopard (Greece, Dan. 7:6); his feet like those of a bear (Medo-Persia, Dan. 7:5); his mouth like the mouth of a lion (Babylon, Dan. 7:4)</a:t>
            </a:r>
          </a:p>
          <a:p>
            <a:pPr marL="285750" indent="-285750">
              <a:buFont typeface="Arial" panose="020B0604020202020204" pitchFamily="34" charset="0"/>
              <a:buChar char="•"/>
            </a:pPr>
            <a:r>
              <a:rPr lang="en-US" dirty="0"/>
              <a:t>the one to whom the dragon gives his power, throne and great authority</a:t>
            </a:r>
          </a:p>
          <a:p>
            <a:pPr marL="285750" indent="-285750">
              <a:buFont typeface="Arial" panose="020B0604020202020204" pitchFamily="34" charset="0"/>
              <a:buChar char="•"/>
            </a:pPr>
            <a:r>
              <a:rPr lang="en-US" dirty="0"/>
              <a:t>the one who has a head that has been slain, and his fatal wound healed</a:t>
            </a:r>
          </a:p>
          <a:p>
            <a:pPr marL="285750" indent="-285750">
              <a:buFont typeface="Arial" panose="020B0604020202020204" pitchFamily="34" charset="0"/>
              <a:buChar char="•"/>
            </a:pPr>
            <a:r>
              <a:rPr lang="en-US" dirty="0"/>
              <a:t>the one whom the whole earth is amazed at and follows after</a:t>
            </a:r>
          </a:p>
          <a:p>
            <a:pPr marL="285750" indent="-285750">
              <a:buFont typeface="Arial" panose="020B0604020202020204" pitchFamily="34" charset="0"/>
              <a:buChar char="•"/>
            </a:pPr>
            <a:r>
              <a:rPr lang="en-US" dirty="0"/>
              <a:t>the reason for which the whole earth worships the dragon, because the dragon will give his authority to the beast</a:t>
            </a:r>
          </a:p>
          <a:p>
            <a:pPr marL="285750" indent="-285750">
              <a:buFont typeface="Arial" panose="020B0604020202020204" pitchFamily="34" charset="0"/>
              <a:buChar char="•"/>
            </a:pPr>
            <a:r>
              <a:rPr lang="en-US" dirty="0"/>
              <a:t>the one whom the whole world will worship, saying, “Who is like the beast, and who is able to wage war with him?”</a:t>
            </a:r>
          </a:p>
          <a:p>
            <a:pPr marL="285750" indent="-285750">
              <a:buFont typeface="Arial" panose="020B0604020202020204" pitchFamily="34" charset="0"/>
              <a:buChar char="•"/>
            </a:pPr>
            <a:r>
              <a:rPr lang="en-US" dirty="0"/>
              <a:t>the one to whom is given a mouth speaking arrogant words and blasphemies (Dan. 7:8,11)</a:t>
            </a:r>
          </a:p>
          <a:p>
            <a:pPr marL="285750" indent="-285750">
              <a:buFont typeface="Arial" panose="020B0604020202020204" pitchFamily="34" charset="0"/>
              <a:buChar char="•"/>
            </a:pPr>
            <a:r>
              <a:rPr lang="en-US" dirty="0"/>
              <a:t>the one to whom authority to act for forty-two months is given</a:t>
            </a:r>
          </a:p>
          <a:p>
            <a:pPr marL="285750" indent="-285750">
              <a:buFont typeface="Arial" panose="020B0604020202020204" pitchFamily="34" charset="0"/>
              <a:buChar char="•"/>
            </a:pPr>
            <a:r>
              <a:rPr lang="en-US" dirty="0"/>
              <a:t>the one who will open his mouth in blasphemies against God (Dan. 11:36), to blaspheme His name and His tabernacle (those who dwell in heaven in whom He dwells, Eph. 2:21-22)</a:t>
            </a:r>
          </a:p>
          <a:p>
            <a:pPr marL="285750" indent="-285750">
              <a:buFont typeface="Arial" panose="020B0604020202020204" pitchFamily="34" charset="0"/>
              <a:buChar char="•"/>
            </a:pPr>
            <a:r>
              <a:rPr lang="en-US" dirty="0"/>
              <a:t>the one to whom it will be given to make war with the saints and to overcome them</a:t>
            </a:r>
          </a:p>
          <a:p>
            <a:pPr marL="285750" indent="-285750">
              <a:buFont typeface="Arial" panose="020B0604020202020204" pitchFamily="34" charset="0"/>
              <a:buChar char="•"/>
            </a:pPr>
            <a:r>
              <a:rPr lang="en-US" dirty="0"/>
              <a:t>the one to whom authority over every tribe and people and tongue and nation will be given</a:t>
            </a:r>
          </a:p>
          <a:p>
            <a:pPr marL="285750" indent="-285750">
              <a:buFont typeface="Arial" panose="020B0604020202020204" pitchFamily="34" charset="0"/>
              <a:buChar char="•"/>
            </a:pPr>
            <a:r>
              <a:rPr lang="en-US" dirty="0"/>
              <a:t>the one to whom all who dwell on the earth will worship, everyone whose name has not been written from the foundation of the world in the book of life of the Lamb who has been slain</a:t>
            </a:r>
          </a:p>
        </p:txBody>
      </p:sp>
    </p:spTree>
    <p:extLst>
      <p:ext uri="{BB962C8B-B14F-4D97-AF65-F5344CB8AC3E}">
        <p14:creationId xmlns:p14="http://schemas.microsoft.com/office/powerpoint/2010/main" val="29647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23" y="0"/>
            <a:ext cx="11830050" cy="1190847"/>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Nation of Israel Protected by God</a:t>
            </a:r>
            <a:br>
              <a:rPr lang="en-US" b="1" dirty="0"/>
            </a:br>
            <a:r>
              <a:rPr lang="en-US" sz="3600" b="1" dirty="0"/>
              <a:t>Revelation 12:13-17</a:t>
            </a:r>
            <a:endParaRPr lang="en-US" sz="3600" dirty="0"/>
          </a:p>
        </p:txBody>
      </p:sp>
      <p:sp>
        <p:nvSpPr>
          <p:cNvPr id="3" name="Rectangle 2"/>
          <p:cNvSpPr/>
          <p:nvPr/>
        </p:nvSpPr>
        <p:spPr>
          <a:xfrm>
            <a:off x="228271" y="1190847"/>
            <a:ext cx="13214459" cy="2308324"/>
          </a:xfrm>
          <a:prstGeom prst="rect">
            <a:avLst/>
          </a:prstGeom>
          <a:solidFill>
            <a:schemeClr val="bg2"/>
          </a:solidFill>
        </p:spPr>
        <p:txBody>
          <a:bodyPr wrap="square">
            <a:spAutoFit/>
          </a:bodyPr>
          <a:lstStyle/>
          <a:p>
            <a:pPr marL="457200" indent="-365760"/>
            <a:r>
              <a:rPr lang="en-US" dirty="0"/>
              <a:t>13  “And when the dragon saw that he was thrown down to the earth, he persecuted the woman who gave birth to the male child.</a:t>
            </a:r>
          </a:p>
          <a:p>
            <a:pPr marL="457200" indent="-365760"/>
            <a:r>
              <a:rPr lang="en-US" dirty="0"/>
              <a:t>14   But the two wings of the great eagle were given to the woman, so that she could fly into the wilderness to her place, where she was nourished for a time and times and half a time, from the presence of the serpent.</a:t>
            </a:r>
          </a:p>
          <a:p>
            <a:pPr marL="457200" indent="-365760"/>
            <a:r>
              <a:rPr lang="en-US" dirty="0"/>
              <a:t>15   And the serpent poured water like a river out of his mouth after the woman, so that he might cause her to be swept away with the flood.</a:t>
            </a:r>
          </a:p>
          <a:p>
            <a:pPr marL="457200" indent="-365760"/>
            <a:r>
              <a:rPr lang="en-US" dirty="0"/>
              <a:t>16   But the earth helped the woman, and the earth opened its mouth and drank up the river which the dragon poured out of his mouth.</a:t>
            </a:r>
          </a:p>
          <a:p>
            <a:pPr marL="457200" indent="-365760"/>
            <a:r>
              <a:rPr lang="en-US" dirty="0"/>
              <a:t>17   So the dragon was enraged with the woman, and went off to make war with the rest of her children, who keep the commandments of God and hold to the testimony of Jesus.”</a:t>
            </a:r>
          </a:p>
        </p:txBody>
      </p:sp>
      <p:sp>
        <p:nvSpPr>
          <p:cNvPr id="4" name="TextBox 3"/>
          <p:cNvSpPr txBox="1"/>
          <p:nvPr/>
        </p:nvSpPr>
        <p:spPr>
          <a:xfrm>
            <a:off x="228271" y="3762574"/>
            <a:ext cx="13214460" cy="2893100"/>
          </a:xfrm>
          <a:prstGeom prst="rect">
            <a:avLst/>
          </a:prstGeom>
          <a:noFill/>
        </p:spPr>
        <p:txBody>
          <a:bodyPr wrap="square" rtlCol="0">
            <a:spAutoFit/>
          </a:bodyPr>
          <a:lstStyle/>
          <a:p>
            <a:r>
              <a:rPr lang="en-US" dirty="0">
                <a:solidFill>
                  <a:srgbClr val="0070C0"/>
                </a:solidFill>
              </a:rPr>
              <a:t>After being thrown down to the earth, Satan will attempt to destroy Israel, probably by sending troops after her (“water” can represent people in the Bible, Rev. 17:15; Isa. 8:7-8; Jer. 51:55c-56a; Dan. 7:2-3). This will take place immediately when the temple is desecrated, as Matthew 24:15–20 says:</a:t>
            </a:r>
          </a:p>
          <a:p>
            <a:endParaRPr lang="en-US" sz="1000" dirty="0">
              <a:solidFill>
                <a:srgbClr val="0070C0"/>
              </a:solidFill>
            </a:endParaRPr>
          </a:p>
          <a:p>
            <a:pPr lvl="1"/>
            <a:r>
              <a:rPr lang="en-US" dirty="0">
                <a:solidFill>
                  <a:srgbClr val="0070C0"/>
                </a:solidFill>
              </a:rPr>
              <a:t>“Therefore when you see the ABOMINATION OF DESOLATION which was spoken of through Daniel the prophet, standing in the holy place (let the reader understand), then those who are in Judea must flee to the mountains. “Whoever is on the housetop must not go down to get the things out that are in his house. “Whoever is in the field must not turn back to get his cloak. “But woe to those who are pregnant and to those who are nursing babies in those days! “But pray that your flight will not be in the winter, or on a Sabbath.”</a:t>
            </a:r>
          </a:p>
          <a:p>
            <a:endParaRPr lang="en-US" sz="1000" dirty="0">
              <a:solidFill>
                <a:srgbClr val="0070C0"/>
              </a:solidFill>
            </a:endParaRPr>
          </a:p>
          <a:p>
            <a:r>
              <a:rPr lang="en-US" dirty="0">
                <a:solidFill>
                  <a:srgbClr val="0070C0"/>
                </a:solidFill>
              </a:rPr>
              <a:t>God will protect Israel by immediately and quickly moving the majority of the Jews into the desert where they will be protected for the second half of the Tribulation Period. God also will destroy the troops which will pursue her. </a:t>
            </a:r>
          </a:p>
        </p:txBody>
      </p:sp>
    </p:spTree>
    <p:extLst>
      <p:ext uri="{BB962C8B-B14F-4D97-AF65-F5344CB8AC3E}">
        <p14:creationId xmlns:p14="http://schemas.microsoft.com/office/powerpoint/2010/main" val="42223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FF3300">
                <a:tint val="45000"/>
                <a:satMod val="400000"/>
              </a:srgbClr>
            </a:duotone>
          </a:blip>
          <a:stretch>
            <a:fillRect/>
          </a:stretch>
        </p:blipFill>
        <p:spPr>
          <a:xfrm>
            <a:off x="6808122" y="1759033"/>
            <a:ext cx="329213" cy="4203465"/>
          </a:xfrm>
          <a:prstGeom prst="rect">
            <a:avLst/>
          </a:prstGeom>
        </p:spPr>
      </p:pic>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63787" y="928297"/>
            <a:ext cx="1798633" cy="830997"/>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rPr>
              <a:t>Satan Cast</a:t>
            </a:r>
          </a:p>
          <a:p>
            <a:pPr algn="ctr"/>
            <a:r>
              <a:rPr lang="en-US" sz="2400" dirty="0">
                <a:ln w="0"/>
                <a:solidFill>
                  <a:srgbClr val="FF0000"/>
                </a:solidFill>
                <a:effectLst>
                  <a:outerShdw blurRad="38100" dist="19050" dir="2700000" algn="tl" rotWithShape="0">
                    <a:schemeClr val="dk1">
                      <a:alpha val="40000"/>
                    </a:schemeClr>
                  </a:outerShdw>
                </a:effectLst>
              </a:rPr>
              <a:t>from Heaven</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14" name="TextBox 13"/>
          <p:cNvSpPr txBox="1"/>
          <p:nvPr/>
        </p:nvSpPr>
        <p:spPr>
          <a:xfrm>
            <a:off x="8649128" y="4667935"/>
            <a:ext cx="3352803" cy="369332"/>
          </a:xfrm>
          <a:prstGeom prst="rect">
            <a:avLst/>
          </a:prstGeom>
          <a:noFill/>
        </p:spPr>
        <p:txBody>
          <a:bodyPr wrap="square" rtlCol="0">
            <a:spAutoFit/>
          </a:bodyPr>
          <a:lstStyle/>
          <a:p>
            <a:pPr algn="ctr"/>
            <a:r>
              <a:rPr lang="en-US" dirty="0">
                <a:solidFill>
                  <a:srgbClr val="FFC000"/>
                </a:solidFill>
              </a:rPr>
              <a:t>Nation of Israel Protected by God</a:t>
            </a: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19" name="Rectangle 18"/>
          <p:cNvSpPr/>
          <p:nvPr/>
        </p:nvSpPr>
        <p:spPr>
          <a:xfrm>
            <a:off x="5687664" y="1672152"/>
            <a:ext cx="2570127"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rPr>
              <a:t>Temple</a:t>
            </a:r>
            <a:r>
              <a:rPr lang="en-US" sz="2400" dirty="0">
                <a:ln w="0"/>
                <a:effectLst>
                  <a:outerShdw blurRad="38100" dist="38100" dir="2700000" algn="tl" rotWithShape="0">
                    <a:srgbClr val="000000">
                      <a:alpha val="43137"/>
                    </a:srgbClr>
                  </a:outerShdw>
                </a:effectLst>
              </a:rPr>
              <a:t> </a:t>
            </a:r>
            <a:r>
              <a:rPr lang="en-US" sz="2400" dirty="0">
                <a:ln w="0"/>
                <a:effectLst>
                  <a:outerShdw blurRad="38100" dist="19050" dir="2700000" algn="tl" rotWithShape="0">
                    <a:schemeClr val="dk1">
                      <a:alpha val="40000"/>
                    </a:schemeClr>
                  </a:outerShdw>
                </a:effectLst>
              </a:rPr>
              <a:t>Desecrated</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3" name="TextBox 22"/>
          <p:cNvSpPr txBox="1"/>
          <p:nvPr/>
        </p:nvSpPr>
        <p:spPr>
          <a:xfrm>
            <a:off x="7044645" y="4121629"/>
            <a:ext cx="2249760" cy="646331"/>
          </a:xfrm>
          <a:prstGeom prst="rect">
            <a:avLst/>
          </a:prstGeom>
          <a:noFill/>
        </p:spPr>
        <p:txBody>
          <a:bodyPr wrap="square" rtlCol="0">
            <a:spAutoFit/>
          </a:bodyPr>
          <a:lstStyle/>
          <a:p>
            <a:r>
              <a:rPr lang="en-US" b="1" dirty="0">
                <a:solidFill>
                  <a:schemeClr val="accent2">
                    <a:lumMod val="75000"/>
                  </a:schemeClr>
                </a:solidFill>
              </a:rPr>
              <a:t>Martyrdom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5678040" y="2082882"/>
            <a:ext cx="257012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of the Beast</a:t>
            </a:r>
          </a:p>
        </p:txBody>
      </p:sp>
      <p:sp>
        <p:nvSpPr>
          <p:cNvPr id="9" name="TextBox 8"/>
          <p:cNvSpPr txBox="1"/>
          <p:nvPr/>
        </p:nvSpPr>
        <p:spPr>
          <a:xfrm>
            <a:off x="3845999" y="2479765"/>
            <a:ext cx="6234207"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Ultimate Rise of the Antichrist and False Prophet</a:t>
            </a:r>
          </a:p>
        </p:txBody>
      </p:sp>
      <p:cxnSp>
        <p:nvCxnSpPr>
          <p:cNvPr id="27" name="Straight Arrow Connector 26"/>
          <p:cNvCxnSpPr/>
          <p:nvPr/>
        </p:nvCxnSpPr>
        <p:spPr>
          <a:xfrm flipV="1">
            <a:off x="11904207" y="4872956"/>
            <a:ext cx="1624047"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dirty="0"/>
              <a:t>Attempted Invasion of Gog Against Israel</a:t>
            </a:r>
          </a:p>
        </p:txBody>
      </p:sp>
      <p:sp>
        <p:nvSpPr>
          <p:cNvPr id="20" name="TextBox 19"/>
          <p:cNvSpPr txBox="1"/>
          <p:nvPr/>
        </p:nvSpPr>
        <p:spPr>
          <a:xfrm>
            <a:off x="8124019" y="5029970"/>
            <a:ext cx="4597663" cy="369332"/>
          </a:xfrm>
          <a:prstGeom prst="rect">
            <a:avLst/>
          </a:prstGeom>
          <a:noFill/>
        </p:spPr>
        <p:txBody>
          <a:bodyPr wrap="square" rtlCol="0">
            <a:spAutoFit/>
          </a:bodyPr>
          <a:lstStyle/>
          <a:p>
            <a:pPr algn="ctr"/>
            <a:r>
              <a:rPr lang="en-US" dirty="0"/>
              <a:t>Satan Is On The Earth With Great Wrath (Woe) </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cxnSp>
        <p:nvCxnSpPr>
          <p:cNvPr id="29" name="Straight Connector 28"/>
          <p:cNvCxnSpPr/>
          <p:nvPr/>
        </p:nvCxnSpPr>
        <p:spPr>
          <a:xfrm>
            <a:off x="6963102" y="4835968"/>
            <a:ext cx="1756480" cy="81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67588" y="5207466"/>
            <a:ext cx="1056656" cy="1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2596393" y="5201400"/>
            <a:ext cx="931861"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45885" y="3804360"/>
            <a:ext cx="3018862" cy="369332"/>
          </a:xfrm>
          <a:prstGeom prst="rect">
            <a:avLst/>
          </a:prstGeom>
          <a:noFill/>
        </p:spPr>
        <p:txBody>
          <a:bodyPr wrap="square" rtlCol="0">
            <a:spAutoFit/>
          </a:bodyPr>
          <a:lstStyle/>
          <a:p>
            <a:pPr algn="ctr"/>
            <a:r>
              <a:rPr lang="en-US" b="1" dirty="0"/>
              <a:t>Many Believers are Martyred</a:t>
            </a:r>
          </a:p>
        </p:txBody>
      </p:sp>
      <p:cxnSp>
        <p:nvCxnSpPr>
          <p:cNvPr id="87" name="Straight Connector 86"/>
          <p:cNvCxnSpPr/>
          <p:nvPr/>
        </p:nvCxnSpPr>
        <p:spPr>
          <a:xfrm>
            <a:off x="6953661" y="3988353"/>
            <a:ext cx="2003900" cy="6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1761655" y="4005471"/>
            <a:ext cx="1722139" cy="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3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0065" y="1264660"/>
            <a:ext cx="13424482" cy="1077218"/>
          </a:xfrm>
          <a:prstGeom prst="rect">
            <a:avLst/>
          </a:prstGeom>
          <a:solidFill>
            <a:schemeClr val="bg2"/>
          </a:solidFill>
        </p:spPr>
        <p:txBody>
          <a:bodyPr wrap="square">
            <a:spAutoFit/>
          </a:bodyPr>
          <a:lstStyle/>
          <a:p>
            <a:pPr indent="-365760"/>
            <a:r>
              <a:rPr lang="en-US" b="1" dirty="0"/>
              <a:t>Revelation 12:17</a:t>
            </a:r>
          </a:p>
          <a:p>
            <a:pPr marL="457200" indent="-365760"/>
            <a:endParaRPr lang="en-US" sz="1000" dirty="0"/>
          </a:p>
          <a:p>
            <a:pPr marL="274320"/>
            <a:r>
              <a:rPr lang="en-US" dirty="0"/>
              <a:t>“So the dragon was enraged with the woman, and went off to make war with the rest of her children, who keep the commandments of God and hold to the testimony of Jesus.”</a:t>
            </a:r>
          </a:p>
        </p:txBody>
      </p:sp>
      <p:sp>
        <p:nvSpPr>
          <p:cNvPr id="4" name="Rectangle 3"/>
          <p:cNvSpPr/>
          <p:nvPr/>
        </p:nvSpPr>
        <p:spPr>
          <a:xfrm>
            <a:off x="210065" y="2537036"/>
            <a:ext cx="13424482" cy="3016210"/>
          </a:xfrm>
          <a:prstGeom prst="rect">
            <a:avLst/>
          </a:prstGeom>
          <a:solidFill>
            <a:schemeClr val="bg2"/>
          </a:solidFill>
        </p:spPr>
        <p:txBody>
          <a:bodyPr wrap="square">
            <a:spAutoFit/>
          </a:bodyPr>
          <a:lstStyle/>
          <a:p>
            <a:r>
              <a:rPr lang="en-US" b="1" dirty="0"/>
              <a:t>Revelation 14:1–5</a:t>
            </a:r>
          </a:p>
          <a:p>
            <a:endParaRPr lang="en-US" sz="1000" dirty="0"/>
          </a:p>
          <a:p>
            <a:pPr marL="274320" indent="-457200"/>
            <a:r>
              <a:rPr lang="en-US" dirty="0"/>
              <a:t>1  “Then I looked, and behold, the Lamb was standing on Mount Zion, and with Him one hundred and forty-four thousand, having His name and the name of His Father written on their foreheads.</a:t>
            </a:r>
          </a:p>
          <a:p>
            <a:pPr marL="274320" indent="-457200"/>
            <a:r>
              <a:rPr lang="en-US" dirty="0"/>
              <a:t>2   And I heard a voice from heaven, like the sound of many waters and like the sound of loud thunder, and the voice which I heard was like the sound of harpists playing on their harps.</a:t>
            </a:r>
          </a:p>
          <a:p>
            <a:pPr marL="274320" indent="-457200"/>
            <a:r>
              <a:rPr lang="en-US" dirty="0"/>
              <a:t>3   And they sang a new song before the throne and before the four living creatures and the elders; and no one could learn the song except the one hundred and forty-four thousand who had been purchased from the earth.</a:t>
            </a:r>
          </a:p>
          <a:p>
            <a:pPr marL="274320" indent="-457200"/>
            <a:r>
              <a:rPr lang="en-US" dirty="0"/>
              <a:t>4   These are the ones who have not been defiled with women, for they have kept themselves chaste. These are the ones who follow the Lamb wherever He goes. These have been purchased from among men as first fruits to God and to the Lamb.</a:t>
            </a:r>
          </a:p>
          <a:p>
            <a:pPr marL="274320" indent="-457200"/>
            <a:r>
              <a:rPr lang="en-US" dirty="0"/>
              <a:t>5   And no lie was found in their mouth; they are blameless.”</a:t>
            </a:r>
          </a:p>
        </p:txBody>
      </p:sp>
      <p:sp>
        <p:nvSpPr>
          <p:cNvPr id="5" name="TextBox 4"/>
          <p:cNvSpPr txBox="1"/>
          <p:nvPr/>
        </p:nvSpPr>
        <p:spPr>
          <a:xfrm>
            <a:off x="210065" y="5657671"/>
            <a:ext cx="13424482" cy="1200329"/>
          </a:xfrm>
          <a:prstGeom prst="rect">
            <a:avLst/>
          </a:prstGeom>
          <a:noFill/>
        </p:spPr>
        <p:txBody>
          <a:bodyPr wrap="square" rtlCol="0">
            <a:spAutoFit/>
          </a:bodyPr>
          <a:lstStyle/>
          <a:p>
            <a:r>
              <a:rPr lang="en-US" dirty="0">
                <a:solidFill>
                  <a:srgbClr val="0070C0"/>
                </a:solidFill>
              </a:rPr>
              <a:t>Shortly after Satan is thrown down to the earth he will kill the 144,000 Jewish men. We see them standing before the throne in heaven, before the four living creatures and the elders, as those “who had been purchased from the earth,” “the first fruits to God and to the Lamb.” In other words, they are the first ones of Israel to give their lives to and for the Lamb during the Tribulation Period. Many will be martyred during this time (Rev. 13:7,15).</a:t>
            </a:r>
          </a:p>
        </p:txBody>
      </p:sp>
      <p:sp>
        <p:nvSpPr>
          <p:cNvPr id="9" name="Title 1">
            <a:extLst>
              <a:ext uri="{FF2B5EF4-FFF2-40B4-BE49-F238E27FC236}">
                <a16:creationId xmlns:a16="http://schemas.microsoft.com/office/drawing/2014/main" id="{AFD05DF8-0394-3B43-BED8-ECF7B0775B48}"/>
              </a:ext>
            </a:extLst>
          </p:cNvPr>
          <p:cNvSpPr>
            <a:spLocks noGrp="1"/>
          </p:cNvSpPr>
          <p:nvPr>
            <p:ph type="title"/>
          </p:nvPr>
        </p:nvSpPr>
        <p:spPr>
          <a:xfrm>
            <a:off x="81454" y="49816"/>
            <a:ext cx="13553094" cy="1214844"/>
          </a:xfrm>
        </p:spPr>
        <p:txBody>
          <a:bodyPr anchor="t">
            <a:noAutofit/>
          </a:bodyPr>
          <a:lstStyle/>
          <a:p>
            <a:pPr algn="ctr"/>
            <a:r>
              <a:rPr lang="en-US" sz="4000" b="1" dirty="0">
                <a:solidFill>
                  <a:srgbClr val="FF0000"/>
                </a:solidFill>
              </a:rPr>
              <a:t>2</a:t>
            </a:r>
            <a:r>
              <a:rPr lang="en-US" sz="4000" b="1" baseline="30000" dirty="0">
                <a:solidFill>
                  <a:srgbClr val="FF0000"/>
                </a:solidFill>
              </a:rPr>
              <a:t>ND</a:t>
            </a:r>
            <a:r>
              <a:rPr lang="en-US" sz="4000" b="1" dirty="0">
                <a:solidFill>
                  <a:srgbClr val="FF0000"/>
                </a:solidFill>
              </a:rPr>
              <a:t> HALF: </a:t>
            </a:r>
            <a:r>
              <a:rPr lang="en-US" sz="4000" b="1" dirty="0"/>
              <a:t>Martyrdom of the 144,000 Jewish Men </a:t>
            </a:r>
            <a:r>
              <a:rPr lang="en-US" sz="2400" b="1" dirty="0"/>
              <a:t>-- </a:t>
            </a:r>
            <a:r>
              <a:rPr lang="en-US" sz="2400" dirty="0"/>
              <a:t>Revelation 14:1-5</a:t>
            </a:r>
            <a:br>
              <a:rPr lang="en-US" sz="2400" dirty="0"/>
            </a:br>
            <a:r>
              <a:rPr lang="en-US" sz="2400" dirty="0">
                <a:ea typeface="Calibri" panose="020F0502020204030204" pitchFamily="34" charset="0"/>
                <a:cs typeface="Times New Roman" panose="02020603050405020304" pitchFamily="18" charset="0"/>
              </a:rPr>
              <a:t>(The Christian holocaust continues – Rev. 6:9-11; cf. Rev. 7:9-17; 12:17; 13:15; 20:4; Mat. 24:9-10)</a:t>
            </a:r>
            <a:br>
              <a:rPr lang="en-US" sz="2400" dirty="0"/>
            </a:br>
            <a:endParaRPr lang="en-US" sz="3200" dirty="0"/>
          </a:p>
        </p:txBody>
      </p:sp>
    </p:spTree>
    <p:extLst>
      <p:ext uri="{BB962C8B-B14F-4D97-AF65-F5344CB8AC3E}">
        <p14:creationId xmlns:p14="http://schemas.microsoft.com/office/powerpoint/2010/main" val="40503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FF3300">
                <a:tint val="45000"/>
                <a:satMod val="400000"/>
              </a:srgbClr>
            </a:duotone>
          </a:blip>
          <a:stretch>
            <a:fillRect/>
          </a:stretch>
        </p:blipFill>
        <p:spPr>
          <a:xfrm>
            <a:off x="6808122" y="1759033"/>
            <a:ext cx="329213" cy="4203465"/>
          </a:xfrm>
          <a:prstGeom prst="rect">
            <a:avLst/>
          </a:prstGeom>
        </p:spPr>
      </p:pic>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63787" y="928297"/>
            <a:ext cx="1798633" cy="830997"/>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rPr>
              <a:t>Satan Cast</a:t>
            </a:r>
          </a:p>
          <a:p>
            <a:pPr algn="ctr"/>
            <a:r>
              <a:rPr lang="en-US" sz="2400" dirty="0">
                <a:ln w="0"/>
                <a:solidFill>
                  <a:srgbClr val="FF0000"/>
                </a:solidFill>
                <a:effectLst>
                  <a:outerShdw blurRad="38100" dist="19050" dir="2700000" algn="tl" rotWithShape="0">
                    <a:schemeClr val="dk1">
                      <a:alpha val="40000"/>
                    </a:schemeClr>
                  </a:outerShdw>
                </a:effectLst>
              </a:rPr>
              <a:t>from Heaven</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14" name="TextBox 13"/>
          <p:cNvSpPr txBox="1"/>
          <p:nvPr/>
        </p:nvSpPr>
        <p:spPr>
          <a:xfrm>
            <a:off x="8649128" y="4667935"/>
            <a:ext cx="3352803" cy="369332"/>
          </a:xfrm>
          <a:prstGeom prst="rect">
            <a:avLst/>
          </a:prstGeom>
          <a:noFill/>
        </p:spPr>
        <p:txBody>
          <a:bodyPr wrap="square" rtlCol="0">
            <a:spAutoFit/>
          </a:bodyPr>
          <a:lstStyle/>
          <a:p>
            <a:pPr algn="ctr"/>
            <a:r>
              <a:rPr lang="en-US" dirty="0">
                <a:solidFill>
                  <a:srgbClr val="FFC000"/>
                </a:solidFill>
              </a:rPr>
              <a:t>Nation of Israel Protected by God</a:t>
            </a: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19" name="Rectangle 18"/>
          <p:cNvSpPr/>
          <p:nvPr/>
        </p:nvSpPr>
        <p:spPr>
          <a:xfrm>
            <a:off x="5687664" y="1672152"/>
            <a:ext cx="2570127"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rPr>
              <a:t>Temple</a:t>
            </a:r>
            <a:r>
              <a:rPr lang="en-US" sz="2400" dirty="0">
                <a:ln w="0"/>
                <a:effectLst>
                  <a:outerShdw blurRad="38100" dist="38100" dir="2700000" algn="tl" rotWithShape="0">
                    <a:srgbClr val="000000">
                      <a:alpha val="43137"/>
                    </a:srgbClr>
                  </a:outerShdw>
                </a:effectLst>
              </a:rPr>
              <a:t> </a:t>
            </a:r>
            <a:r>
              <a:rPr lang="en-US" sz="2400" dirty="0">
                <a:ln w="0"/>
                <a:effectLst>
                  <a:outerShdw blurRad="38100" dist="19050" dir="2700000" algn="tl" rotWithShape="0">
                    <a:schemeClr val="dk1">
                      <a:alpha val="40000"/>
                    </a:schemeClr>
                  </a:outerShdw>
                </a:effectLst>
              </a:rPr>
              <a:t>Desecrated</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3" name="TextBox 22"/>
          <p:cNvSpPr txBox="1"/>
          <p:nvPr/>
        </p:nvSpPr>
        <p:spPr>
          <a:xfrm>
            <a:off x="7044645" y="4121629"/>
            <a:ext cx="2249760" cy="646331"/>
          </a:xfrm>
          <a:prstGeom prst="rect">
            <a:avLst/>
          </a:prstGeom>
          <a:noFill/>
        </p:spPr>
        <p:txBody>
          <a:bodyPr wrap="square" rtlCol="0">
            <a:spAutoFit/>
          </a:bodyPr>
          <a:lstStyle/>
          <a:p>
            <a:r>
              <a:rPr lang="en-US" dirty="0">
                <a:solidFill>
                  <a:schemeClr val="accent2">
                    <a:lumMod val="75000"/>
                  </a:schemeClr>
                </a:solidFill>
              </a:rPr>
              <a:t>Martyrdom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5678040" y="2082882"/>
            <a:ext cx="257012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of the Beast</a:t>
            </a:r>
          </a:p>
        </p:txBody>
      </p:sp>
      <p:sp>
        <p:nvSpPr>
          <p:cNvPr id="9" name="TextBox 8"/>
          <p:cNvSpPr txBox="1"/>
          <p:nvPr/>
        </p:nvSpPr>
        <p:spPr>
          <a:xfrm>
            <a:off x="3845999" y="2479765"/>
            <a:ext cx="6234207"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Ultimate Rise of the Antichrist and False Prophet</a:t>
            </a:r>
          </a:p>
        </p:txBody>
      </p:sp>
      <p:cxnSp>
        <p:nvCxnSpPr>
          <p:cNvPr id="27" name="Straight Arrow Connector 26"/>
          <p:cNvCxnSpPr/>
          <p:nvPr/>
        </p:nvCxnSpPr>
        <p:spPr>
          <a:xfrm flipV="1">
            <a:off x="11904207" y="4872956"/>
            <a:ext cx="1624047"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dirty="0"/>
              <a:t>Attempted Invasion of Gog Against Israel</a:t>
            </a:r>
          </a:p>
        </p:txBody>
      </p:sp>
      <p:sp>
        <p:nvSpPr>
          <p:cNvPr id="20" name="TextBox 19"/>
          <p:cNvSpPr txBox="1"/>
          <p:nvPr/>
        </p:nvSpPr>
        <p:spPr>
          <a:xfrm>
            <a:off x="8124019" y="5029970"/>
            <a:ext cx="4597663" cy="369332"/>
          </a:xfrm>
          <a:prstGeom prst="rect">
            <a:avLst/>
          </a:prstGeom>
          <a:noFill/>
        </p:spPr>
        <p:txBody>
          <a:bodyPr wrap="square" rtlCol="0">
            <a:spAutoFit/>
          </a:bodyPr>
          <a:lstStyle/>
          <a:p>
            <a:pPr algn="ctr"/>
            <a:r>
              <a:rPr lang="en-US" dirty="0"/>
              <a:t>Satan Is On The Earth With Great Wrath (Woe) </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cxnSp>
        <p:nvCxnSpPr>
          <p:cNvPr id="29" name="Straight Connector 28"/>
          <p:cNvCxnSpPr/>
          <p:nvPr/>
        </p:nvCxnSpPr>
        <p:spPr>
          <a:xfrm>
            <a:off x="6963102" y="4835968"/>
            <a:ext cx="1756480" cy="81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67588" y="5207466"/>
            <a:ext cx="1056656" cy="1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2596393" y="5201400"/>
            <a:ext cx="931861"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241273" y="2932412"/>
            <a:ext cx="1333937" cy="923330"/>
          </a:xfrm>
          <a:prstGeom prst="rect">
            <a:avLst/>
          </a:prstGeom>
          <a:noFill/>
        </p:spPr>
        <p:txBody>
          <a:bodyPr wrap="square" rtlCol="0">
            <a:spAutoFit/>
          </a:bodyPr>
          <a:lstStyle/>
          <a:p>
            <a:r>
              <a:rPr lang="en-US" b="1" dirty="0"/>
              <a:t>Destruction of Religious Babylon</a:t>
            </a:r>
          </a:p>
        </p:txBody>
      </p: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45885" y="3804360"/>
            <a:ext cx="3018862" cy="369332"/>
          </a:xfrm>
          <a:prstGeom prst="rect">
            <a:avLst/>
          </a:prstGeom>
          <a:noFill/>
        </p:spPr>
        <p:txBody>
          <a:bodyPr wrap="square" rtlCol="0">
            <a:spAutoFit/>
          </a:bodyPr>
          <a:lstStyle/>
          <a:p>
            <a:pPr algn="ctr"/>
            <a:r>
              <a:rPr lang="en-US" dirty="0"/>
              <a:t>Many Believers are Martyred</a:t>
            </a:r>
          </a:p>
        </p:txBody>
      </p:sp>
      <p:cxnSp>
        <p:nvCxnSpPr>
          <p:cNvPr id="87" name="Straight Connector 86"/>
          <p:cNvCxnSpPr/>
          <p:nvPr/>
        </p:nvCxnSpPr>
        <p:spPr>
          <a:xfrm>
            <a:off x="6953661" y="3988353"/>
            <a:ext cx="2003900" cy="6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1761655" y="4005471"/>
            <a:ext cx="1722139" cy="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31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681" y="0"/>
            <a:ext cx="10469805" cy="1198179"/>
          </a:xfrm>
        </p:spPr>
        <p:txBody>
          <a:bodyPr>
            <a:normAutofit/>
          </a:bodyPr>
          <a:lstStyle/>
          <a:p>
            <a:pPr algn="ctr"/>
            <a:r>
              <a:rPr lang="en-US" sz="4000" b="1" dirty="0">
                <a:solidFill>
                  <a:srgbClr val="FF0000"/>
                </a:solidFill>
              </a:rPr>
              <a:t>2</a:t>
            </a:r>
            <a:r>
              <a:rPr lang="en-US" sz="4000" b="1" baseline="30000" dirty="0">
                <a:solidFill>
                  <a:srgbClr val="FF0000"/>
                </a:solidFill>
              </a:rPr>
              <a:t>ND</a:t>
            </a:r>
            <a:r>
              <a:rPr lang="en-US" sz="4000" b="1" dirty="0">
                <a:solidFill>
                  <a:srgbClr val="FF0000"/>
                </a:solidFill>
              </a:rPr>
              <a:t> HALF: </a:t>
            </a:r>
            <a:r>
              <a:rPr lang="en-US" sz="4000" b="1" dirty="0"/>
              <a:t>Identifying Babylon in Revelation 17</a:t>
            </a:r>
            <a:br>
              <a:rPr lang="en-US" b="1" dirty="0"/>
            </a:br>
            <a:r>
              <a:rPr lang="en-US" sz="3600" dirty="0"/>
              <a:t>Religious Babylon – One World Religion</a:t>
            </a:r>
          </a:p>
        </p:txBody>
      </p:sp>
      <p:sp>
        <p:nvSpPr>
          <p:cNvPr id="3" name="Rectangle 2"/>
          <p:cNvSpPr/>
          <p:nvPr/>
        </p:nvSpPr>
        <p:spPr>
          <a:xfrm>
            <a:off x="420414" y="1303364"/>
            <a:ext cx="5665076" cy="5078313"/>
          </a:xfrm>
          <a:prstGeom prst="rect">
            <a:avLst/>
          </a:prstGeom>
          <a:solidFill>
            <a:schemeClr val="bg2"/>
          </a:solidFill>
        </p:spPr>
        <p:txBody>
          <a:bodyPr wrap="square">
            <a:spAutoFit/>
          </a:bodyPr>
          <a:lstStyle/>
          <a:p>
            <a:pPr marL="274320" indent="-274320"/>
            <a:r>
              <a:rPr lang="en-US" dirty="0">
                <a:solidFill>
                  <a:prstClr val="black"/>
                </a:solidFill>
              </a:rPr>
              <a:t>1   “Then one of the seven angels who had the seven bowls came and spoke with me, saying, “Come here, I will show you the judgment of the great </a:t>
            </a:r>
            <a:r>
              <a:rPr lang="en-US" dirty="0">
                <a:solidFill>
                  <a:srgbClr val="0070C0"/>
                </a:solidFill>
              </a:rPr>
              <a:t>harlot</a:t>
            </a:r>
            <a:r>
              <a:rPr lang="en-US" dirty="0">
                <a:solidFill>
                  <a:prstClr val="black"/>
                </a:solidFill>
              </a:rPr>
              <a:t> who sits on many waters…</a:t>
            </a:r>
          </a:p>
          <a:p>
            <a:pPr marL="274320" indent="-274320"/>
            <a:r>
              <a:rPr lang="en-US" dirty="0">
                <a:solidFill>
                  <a:prstClr val="black"/>
                </a:solidFill>
              </a:rPr>
              <a:t>4  The woman was clothed in purple and scarlet, and adorned with gold and precious stones and pearls, having in her hand a gold cup full of abominations and of the unclean things of her immorality,</a:t>
            </a:r>
          </a:p>
          <a:p>
            <a:pPr marL="274320" indent="-274320"/>
            <a:r>
              <a:rPr lang="en-US" dirty="0">
                <a:solidFill>
                  <a:prstClr val="black"/>
                </a:solidFill>
              </a:rPr>
              <a:t>5   and on her forehead a name was written, a mystery, “BABYLON THE GREAT,</a:t>
            </a:r>
            <a:r>
              <a:rPr lang="en-US" dirty="0">
                <a:solidFill>
                  <a:srgbClr val="0070C0"/>
                </a:solidFill>
              </a:rPr>
              <a:t> THE MOTHER OF HARLOTS</a:t>
            </a:r>
            <a:r>
              <a:rPr lang="en-US" dirty="0">
                <a:solidFill>
                  <a:prstClr val="black"/>
                </a:solidFill>
              </a:rPr>
              <a:t> AND OF THE ABOMINATIONS OF THE EARTH.”</a:t>
            </a:r>
          </a:p>
          <a:p>
            <a:pPr marL="274320" indent="-274320"/>
            <a:r>
              <a:rPr lang="en-US" dirty="0">
                <a:solidFill>
                  <a:prstClr val="black"/>
                </a:solidFill>
              </a:rPr>
              <a:t>6   And I saw the woman drunk with the blood of the saints, and with the blood of the witnesses of Jesus. When I saw her, I wondered greatly.</a:t>
            </a:r>
          </a:p>
          <a:p>
            <a:pPr marL="274320" indent="-274320"/>
            <a:r>
              <a:rPr lang="en-US" dirty="0">
                <a:solidFill>
                  <a:prstClr val="black"/>
                </a:solidFill>
              </a:rPr>
              <a:t>7   And the angel said to me, “Why do you wonder? I will tell you the mystery of the woman and of the beast that carries her, which has the seven heads and the ten horns.”</a:t>
            </a:r>
          </a:p>
        </p:txBody>
      </p:sp>
      <p:sp>
        <p:nvSpPr>
          <p:cNvPr id="4" name="Rectangle 3"/>
          <p:cNvSpPr/>
          <p:nvPr/>
        </p:nvSpPr>
        <p:spPr>
          <a:xfrm>
            <a:off x="6277303" y="1303364"/>
            <a:ext cx="6858000" cy="1754326"/>
          </a:xfrm>
          <a:prstGeom prst="rect">
            <a:avLst/>
          </a:prstGeom>
        </p:spPr>
        <p:txBody>
          <a:bodyPr wrap="square">
            <a:spAutoFit/>
          </a:bodyPr>
          <a:lstStyle/>
          <a:p>
            <a:pPr hangingPunct="0">
              <a:tabLst>
                <a:tab pos="285750" algn="l"/>
                <a:tab pos="514350" algn="l"/>
                <a:tab pos="685800" algn="l"/>
                <a:tab pos="904875" algn="l"/>
                <a:tab pos="1066800" algn="l"/>
                <a:tab pos="1314450" algn="l"/>
                <a:tab pos="1485900" algn="l"/>
                <a:tab pos="1704975" algn="l"/>
                <a:tab pos="2114550" algn="l"/>
                <a:tab pos="2571750" algn="l"/>
                <a:tab pos="3038475" algn="l"/>
                <a:tab pos="3705225" algn="l"/>
              </a:tabLst>
            </a:pPr>
            <a:r>
              <a:rPr lang="en-US" dirty="0">
                <a:solidFill>
                  <a:srgbClr val="0070C0"/>
                </a:solidFill>
                <a:ea typeface="Times New Roman" panose="02020603050405020304" pitchFamily="18" charset="0"/>
                <a:cs typeface="Times New Roman" panose="02020603050405020304" pitchFamily="18" charset="0"/>
              </a:rPr>
              <a:t>The word “harlot” is used 95 times in the Bible, two-thirds in regards to spiritual idolatry, and one-third in regards physical, sexual harlotry. In context, Revelation 17 is speaking about spiritual idolatry and abominations, therefore the judgement spoken of is against the religious portion of Babylon -- the one-world religion of the Antichrist which he will propagate, support and maintain (“carries,” vs. 7).</a:t>
            </a:r>
            <a:endParaRPr lang="en-US" dirty="0">
              <a:solidFill>
                <a:srgbClr val="0070C0"/>
              </a:solidFill>
              <a:ea typeface="Times New Roman" panose="02020603050405020304" pitchFamily="18" charset="0"/>
            </a:endParaRPr>
          </a:p>
        </p:txBody>
      </p:sp>
      <p:sp>
        <p:nvSpPr>
          <p:cNvPr id="5" name="Rectangle 4"/>
          <p:cNvSpPr/>
          <p:nvPr/>
        </p:nvSpPr>
        <p:spPr>
          <a:xfrm>
            <a:off x="6277303" y="3413851"/>
            <a:ext cx="6858000" cy="3139321"/>
          </a:xfrm>
          <a:prstGeom prst="rect">
            <a:avLst/>
          </a:prstGeom>
        </p:spPr>
        <p:txBody>
          <a:bodyPr>
            <a:spAutoFit/>
          </a:bodyPr>
          <a:lstStyle/>
          <a:p>
            <a:r>
              <a:rPr lang="en-US" dirty="0">
                <a:solidFill>
                  <a:srgbClr val="0070C0"/>
                </a:solidFill>
              </a:rPr>
              <a:t>The great harlot is the source of those who defile and of the foul, detestable things throughout the earth. Her title in verse 5 expresses that this one-world religion is the culmination of, as well as the origin of, every false religion beginning at the Tower of Babel (Gen. 11); thus she is the mother of spiritual harlotry. It was then that Nimrod, the founder of Babylon, married a woman named Semiramis who began a mystery religion of Babylon. She claimed to have had a virgin birth and that her son who was killed later resurrected. She was known as the Queen of Heaven (Jer. 7:18; 44:17). It is this religion which is the consummation of the world’s evil and wickedness toward, and hatred of, God; being completely contrary and opposed to Him.</a:t>
            </a:r>
          </a:p>
        </p:txBody>
      </p:sp>
    </p:spTree>
    <p:extLst>
      <p:ext uri="{BB962C8B-B14F-4D97-AF65-F5344CB8AC3E}">
        <p14:creationId xmlns:p14="http://schemas.microsoft.com/office/powerpoint/2010/main" val="3506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0414" y="0"/>
            <a:ext cx="12896193" cy="1198179"/>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Purpose of Religious Babylon</a:t>
            </a:r>
            <a:br>
              <a:rPr lang="en-US" b="1" dirty="0"/>
            </a:br>
            <a:r>
              <a:rPr lang="en-US" sz="3600" dirty="0"/>
              <a:t>Revelation 17</a:t>
            </a:r>
          </a:p>
        </p:txBody>
      </p:sp>
      <p:sp>
        <p:nvSpPr>
          <p:cNvPr id="7" name="Rectangle 6"/>
          <p:cNvSpPr/>
          <p:nvPr/>
        </p:nvSpPr>
        <p:spPr>
          <a:xfrm>
            <a:off x="175861" y="1471042"/>
            <a:ext cx="6097345" cy="2834640"/>
          </a:xfrm>
          <a:prstGeom prst="rect">
            <a:avLst/>
          </a:prstGeom>
          <a:solidFill>
            <a:schemeClr val="bg2"/>
          </a:solidFill>
        </p:spPr>
        <p:txBody>
          <a:bodyPr wrap="square">
            <a:spAutoFit/>
          </a:bodyPr>
          <a:lstStyle/>
          <a:p>
            <a:pPr marL="365760" lvl="1" indent="-365760"/>
            <a:r>
              <a:rPr lang="en-US" dirty="0">
                <a:solidFill>
                  <a:prstClr val="black"/>
                </a:solidFill>
              </a:rPr>
              <a:t>1   “Then one of the seven angels who had the seven bowls came and spoke with me, saying, “Come here, I will show you the judgment of the great harlot who sits on many waters,</a:t>
            </a:r>
          </a:p>
          <a:p>
            <a:pPr marL="365760" lvl="1" indent="-365760"/>
            <a:r>
              <a:rPr lang="en-US" dirty="0">
                <a:solidFill>
                  <a:prstClr val="black"/>
                </a:solidFill>
              </a:rPr>
              <a:t>2    with whom the kings of the earth committed acts of immorality, and those who dwell on the earth were made drunk with the wine of her immorality.”</a:t>
            </a:r>
          </a:p>
          <a:p>
            <a:pPr marL="365760" lvl="1" indent="-365760"/>
            <a:r>
              <a:rPr lang="en-US" dirty="0">
                <a:solidFill>
                  <a:prstClr val="black"/>
                </a:solidFill>
              </a:rPr>
              <a:t>7   “And the angel said to me, “Why do you wonder? I will tell you the mystery of the woman and of the beast that carries her, which has the seven heads and the ten horns.”</a:t>
            </a:r>
          </a:p>
          <a:p>
            <a:pPr marL="0" lvl="1"/>
            <a:endParaRPr lang="en-US" dirty="0">
              <a:solidFill>
                <a:prstClr val="black"/>
              </a:solidFill>
            </a:endParaRPr>
          </a:p>
          <a:p>
            <a:pPr lvl="1"/>
            <a:endParaRPr lang="en-US" dirty="0">
              <a:solidFill>
                <a:prstClr val="black"/>
              </a:solidFill>
            </a:endParaRPr>
          </a:p>
        </p:txBody>
      </p:sp>
      <p:sp>
        <p:nvSpPr>
          <p:cNvPr id="8" name="TextBox 7"/>
          <p:cNvSpPr txBox="1"/>
          <p:nvPr/>
        </p:nvSpPr>
        <p:spPr>
          <a:xfrm>
            <a:off x="6485860" y="1471042"/>
            <a:ext cx="6964326" cy="2031325"/>
          </a:xfrm>
          <a:prstGeom prst="rect">
            <a:avLst/>
          </a:prstGeom>
          <a:noFill/>
        </p:spPr>
        <p:txBody>
          <a:bodyPr wrap="square" rtlCol="0">
            <a:spAutoFit/>
          </a:bodyPr>
          <a:lstStyle/>
          <a:p>
            <a:r>
              <a:rPr lang="en-US" dirty="0">
                <a:solidFill>
                  <a:srgbClr val="0070C0"/>
                </a:solidFill>
              </a:rPr>
              <a:t>The Harlot will be carried (supported by) the Antichrist and ultimately by Satan (cf. Rev. 12:3). She – this one-world religion (cf. Rev. 17:15) – will unite world leaders and unbelievers. This will be accomplished by the False Prophet who will cause the people of the world to worship the Antichrist and the living statue of him in the Jewish temple in Jerusalem (Rev. 13:11-15). He will also implement the mark of the beast that all must take (Rev. 13:16-17).</a:t>
            </a:r>
          </a:p>
        </p:txBody>
      </p:sp>
      <p:sp>
        <p:nvSpPr>
          <p:cNvPr id="10" name="Rectangle 9"/>
          <p:cNvSpPr/>
          <p:nvPr/>
        </p:nvSpPr>
        <p:spPr>
          <a:xfrm>
            <a:off x="175861" y="4578545"/>
            <a:ext cx="6097345" cy="1754326"/>
          </a:xfrm>
          <a:prstGeom prst="rect">
            <a:avLst/>
          </a:prstGeom>
          <a:solidFill>
            <a:schemeClr val="bg2"/>
          </a:solidFill>
        </p:spPr>
        <p:txBody>
          <a:bodyPr wrap="square">
            <a:spAutoFit/>
          </a:bodyPr>
          <a:lstStyle/>
          <a:p>
            <a:pPr marL="365760" indent="-457200"/>
            <a:r>
              <a:rPr lang="en-US" dirty="0">
                <a:solidFill>
                  <a:prstClr val="black"/>
                </a:solidFill>
              </a:rPr>
              <a:t>16 “And the ten horns which you saw, and the beast, these will hate the harlot and will make her desolate and naked, and will eat her flesh and will burn her up with fire.</a:t>
            </a:r>
          </a:p>
          <a:p>
            <a:pPr marL="274320" indent="-457200"/>
            <a:r>
              <a:rPr lang="en-US" dirty="0">
                <a:solidFill>
                  <a:prstClr val="black"/>
                </a:solidFill>
              </a:rPr>
              <a:t>17 “For God has put it in their hearts to execute His purpose by having a common purpose, and by giving their kingdom to the beast, until the words of God will be fulfilled.</a:t>
            </a:r>
          </a:p>
        </p:txBody>
      </p:sp>
      <p:sp>
        <p:nvSpPr>
          <p:cNvPr id="11" name="TextBox 10"/>
          <p:cNvSpPr txBox="1"/>
          <p:nvPr/>
        </p:nvSpPr>
        <p:spPr>
          <a:xfrm>
            <a:off x="6485860" y="4578545"/>
            <a:ext cx="6964325" cy="923330"/>
          </a:xfrm>
          <a:prstGeom prst="rect">
            <a:avLst/>
          </a:prstGeom>
          <a:noFill/>
        </p:spPr>
        <p:txBody>
          <a:bodyPr wrap="square" rtlCol="0">
            <a:spAutoFit/>
          </a:bodyPr>
          <a:lstStyle/>
          <a:p>
            <a:r>
              <a:rPr lang="en-US" dirty="0">
                <a:solidFill>
                  <a:srgbClr val="0070C0"/>
                </a:solidFill>
              </a:rPr>
              <a:t>Eventually though the Antichrist, along with the ten world leaders, will destroy this one-world religion once he has accomplished his purposes (uniting of the world to himself), this destruction is initiated by God.</a:t>
            </a:r>
          </a:p>
        </p:txBody>
      </p:sp>
    </p:spTree>
    <p:extLst>
      <p:ext uri="{BB962C8B-B14F-4D97-AF65-F5344CB8AC3E}">
        <p14:creationId xmlns:p14="http://schemas.microsoft.com/office/powerpoint/2010/main" val="5935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09034" y="0"/>
            <a:ext cx="9918951" cy="1333877"/>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Principal City of Religious Babylon -- </a:t>
            </a:r>
            <a:r>
              <a:rPr lang="en-US" sz="3600" dirty="0"/>
              <a:t>Revelation 17</a:t>
            </a:r>
          </a:p>
        </p:txBody>
      </p:sp>
      <p:sp>
        <p:nvSpPr>
          <p:cNvPr id="4" name="Rectangle 3"/>
          <p:cNvSpPr/>
          <p:nvPr/>
        </p:nvSpPr>
        <p:spPr>
          <a:xfrm>
            <a:off x="196886" y="1543027"/>
            <a:ext cx="4172850" cy="2862322"/>
          </a:xfrm>
          <a:prstGeom prst="rect">
            <a:avLst/>
          </a:prstGeom>
          <a:solidFill>
            <a:schemeClr val="bg2"/>
          </a:solidFill>
        </p:spPr>
        <p:txBody>
          <a:bodyPr wrap="square">
            <a:spAutoFit/>
          </a:bodyPr>
          <a:lstStyle/>
          <a:p>
            <a:pPr marL="365760" indent="-365760">
              <a:buFontTx/>
              <a:buAutoNum type="arabicPlain" startAt="18"/>
            </a:pPr>
            <a:endParaRPr lang="en-US" dirty="0">
              <a:solidFill>
                <a:prstClr val="black"/>
              </a:solidFill>
            </a:endParaRPr>
          </a:p>
          <a:p>
            <a:pPr marL="365760" indent="-365760">
              <a:buFontTx/>
              <a:buAutoNum type="arabicPlain" startAt="18"/>
            </a:pPr>
            <a:r>
              <a:rPr lang="en-US" dirty="0">
                <a:solidFill>
                  <a:prstClr val="black"/>
                </a:solidFill>
              </a:rPr>
              <a:t>“The woman whom you saw is </a:t>
            </a:r>
            <a:r>
              <a:rPr lang="en-US" dirty="0">
                <a:solidFill>
                  <a:srgbClr val="0070C0"/>
                </a:solidFill>
              </a:rPr>
              <a:t>the great city,</a:t>
            </a:r>
            <a:r>
              <a:rPr lang="en-US" dirty="0">
                <a:solidFill>
                  <a:prstClr val="black"/>
                </a:solidFill>
              </a:rPr>
              <a:t> which reigns over the kings of the earth.”</a:t>
            </a:r>
          </a:p>
          <a:p>
            <a:pPr marL="365760" indent="-365760">
              <a:buFontTx/>
              <a:buAutoNum type="arabicPlain" startAt="18"/>
            </a:pPr>
            <a:endParaRPr lang="en-US" dirty="0">
              <a:solidFill>
                <a:prstClr val="black"/>
              </a:solidFill>
            </a:endParaRPr>
          </a:p>
          <a:p>
            <a:pPr marL="365760" indent="-365760"/>
            <a:r>
              <a:rPr lang="en-US" dirty="0">
                <a:solidFill>
                  <a:prstClr val="black"/>
                </a:solidFill>
              </a:rPr>
              <a:t>6    “And I saw the woman drunk with the blood of the saints, and with the blood of the witnesses of Jesus. When I saw her, I wondered greatly.</a:t>
            </a:r>
          </a:p>
          <a:p>
            <a:endParaRPr lang="en-US" dirty="0">
              <a:solidFill>
                <a:prstClr val="black"/>
              </a:solidFill>
            </a:endParaRPr>
          </a:p>
        </p:txBody>
      </p:sp>
      <p:sp>
        <p:nvSpPr>
          <p:cNvPr id="5" name="Rectangle 4"/>
          <p:cNvSpPr/>
          <p:nvPr/>
        </p:nvSpPr>
        <p:spPr>
          <a:xfrm>
            <a:off x="4531321" y="1472377"/>
            <a:ext cx="8987793" cy="3139321"/>
          </a:xfrm>
          <a:prstGeom prst="rect">
            <a:avLst/>
          </a:prstGeom>
        </p:spPr>
        <p:txBody>
          <a:bodyPr wrap="square">
            <a:spAutoFit/>
          </a:bodyPr>
          <a:lstStyle/>
          <a:p>
            <a:r>
              <a:rPr lang="en-US" dirty="0">
                <a:solidFill>
                  <a:srgbClr val="0070C0"/>
                </a:solidFill>
              </a:rPr>
              <a:t>Which city will this be? Some think:</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The ancient city of Babylon rebuilt</a:t>
            </a:r>
          </a:p>
          <a:p>
            <a:pPr marL="285750" indent="-285750">
              <a:buFont typeface="Arial" panose="020B0604020202020204" pitchFamily="34" charset="0"/>
              <a:buChar char="•"/>
            </a:pPr>
            <a:r>
              <a:rPr lang="en-US" dirty="0">
                <a:solidFill>
                  <a:srgbClr val="0070C0"/>
                </a:solidFill>
              </a:rPr>
              <a:t>Rome (seat of the Roman Catholic Church)</a:t>
            </a:r>
          </a:p>
          <a:p>
            <a:pPr marL="285750" indent="-285750">
              <a:buFont typeface="Arial" panose="020B0604020202020204" pitchFamily="34" charset="0"/>
              <a:buChar char="•"/>
            </a:pPr>
            <a:r>
              <a:rPr lang="en-US" dirty="0">
                <a:solidFill>
                  <a:srgbClr val="0070C0"/>
                </a:solidFill>
              </a:rPr>
              <a:t>Dubai (which contains the tallest building in the world, to some representing the ancient Tower of Babel. It is called, “Burj Khalifa.” A Khalifa is a civil and religious leader who represents Allah on earth and is seen by some as the one who will unite all Muslims and their lands and will conquer and subjugate the rest of the world, a goal of Islam. It is the goal of Dubai to become a world economic center.)</a:t>
            </a:r>
          </a:p>
          <a:p>
            <a:pPr marL="285750" indent="-285750">
              <a:buFont typeface="Arial" panose="020B0604020202020204" pitchFamily="34" charset="0"/>
              <a:buChar char="•"/>
            </a:pPr>
            <a:r>
              <a:rPr lang="en-US" dirty="0">
                <a:solidFill>
                  <a:srgbClr val="0070C0"/>
                </a:solidFill>
              </a:rPr>
              <a:t>Jerusalem (called “The Great City,” Rev. 11:8)</a:t>
            </a:r>
          </a:p>
          <a:p>
            <a:pPr marL="285750" indent="-285750">
              <a:buFont typeface="Arial" panose="020B0604020202020204" pitchFamily="34" charset="0"/>
              <a:buChar char="•"/>
            </a:pPr>
            <a:r>
              <a:rPr lang="en-US" dirty="0">
                <a:solidFill>
                  <a:srgbClr val="0070C0"/>
                </a:solidFill>
              </a:rPr>
              <a:t>No one knows at this time!</a:t>
            </a:r>
          </a:p>
        </p:txBody>
      </p:sp>
      <p:sp>
        <p:nvSpPr>
          <p:cNvPr id="2" name="TextBox 1"/>
          <p:cNvSpPr txBox="1"/>
          <p:nvPr/>
        </p:nvSpPr>
        <p:spPr>
          <a:xfrm>
            <a:off x="98443" y="4750198"/>
            <a:ext cx="13519114" cy="2031325"/>
          </a:xfrm>
          <a:prstGeom prst="rect">
            <a:avLst/>
          </a:prstGeom>
          <a:noFill/>
        </p:spPr>
        <p:txBody>
          <a:bodyPr wrap="square" rtlCol="0">
            <a:spAutoFit/>
          </a:bodyPr>
          <a:lstStyle/>
          <a:p>
            <a:r>
              <a:rPr lang="en-US" dirty="0">
                <a:solidFill>
                  <a:srgbClr val="0070C0"/>
                </a:solidFill>
              </a:rPr>
              <a:t>It seems that Jerusalem might be the city of Religious Babylon as it will probably be the religious center of the world. Not only is it already considered the holiest city in the world, but during the Tribulation Period the Antichrist will be worshipped in its Jewish temple (Rev. 13:15). In its history, Jerusalem was responsible for the deaths of many believers – O.T. prophets, James the Apostle, Stephen, Jesus and other believers (2 Chr. 24:20-22; Mat. 23:30,37; Acts 7:52,59-6:1; 9:1,13,21; 12:2; 22:4; 26:10) – and in her will take place the killing of the two prophets at the end of the first half of the Tribulation Period (Rev. 11:7-10). Jerusalem is also called “the great city which mystically is called Sodom and Egypt, where also their Lord was crucified” (Rev. 11:8). Sodom establishes Jerusalem’s wickedness (Gen. 18:20; 19:1-11) and Egypt its idolatry and false religions (Josh. 24:14; Isa. 19:1-3; Jer. 43:13).</a:t>
            </a:r>
          </a:p>
        </p:txBody>
      </p:sp>
    </p:spTree>
    <p:extLst>
      <p:ext uri="{BB962C8B-B14F-4D97-AF65-F5344CB8AC3E}">
        <p14:creationId xmlns:p14="http://schemas.microsoft.com/office/powerpoint/2010/main" val="24709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FF3300">
                <a:tint val="45000"/>
                <a:satMod val="400000"/>
              </a:srgbClr>
            </a:duotone>
          </a:blip>
          <a:stretch>
            <a:fillRect/>
          </a:stretch>
        </p:blipFill>
        <p:spPr>
          <a:xfrm>
            <a:off x="6808122" y="1759033"/>
            <a:ext cx="329213" cy="4203465"/>
          </a:xfrm>
          <a:prstGeom prst="rect">
            <a:avLst/>
          </a:prstGeom>
        </p:spPr>
      </p:pic>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63787" y="928297"/>
            <a:ext cx="1798633" cy="830997"/>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rPr>
              <a:t>Satan Cast</a:t>
            </a:r>
          </a:p>
          <a:p>
            <a:pPr algn="ctr"/>
            <a:r>
              <a:rPr lang="en-US" sz="2400" dirty="0">
                <a:ln w="0"/>
                <a:solidFill>
                  <a:srgbClr val="FF0000"/>
                </a:solidFill>
                <a:effectLst>
                  <a:outerShdw blurRad="38100" dist="19050" dir="2700000" algn="tl" rotWithShape="0">
                    <a:schemeClr val="dk1">
                      <a:alpha val="40000"/>
                    </a:schemeClr>
                  </a:outerShdw>
                </a:effectLst>
              </a:rPr>
              <a:t>from Heaven</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14" name="TextBox 13"/>
          <p:cNvSpPr txBox="1"/>
          <p:nvPr/>
        </p:nvSpPr>
        <p:spPr>
          <a:xfrm>
            <a:off x="8649128" y="4667935"/>
            <a:ext cx="3352803" cy="369332"/>
          </a:xfrm>
          <a:prstGeom prst="rect">
            <a:avLst/>
          </a:prstGeom>
          <a:noFill/>
        </p:spPr>
        <p:txBody>
          <a:bodyPr wrap="square" rtlCol="0">
            <a:spAutoFit/>
          </a:bodyPr>
          <a:lstStyle/>
          <a:p>
            <a:pPr algn="ctr"/>
            <a:r>
              <a:rPr lang="en-US" dirty="0">
                <a:solidFill>
                  <a:srgbClr val="FFC000"/>
                </a:solidFill>
              </a:rPr>
              <a:t>Nation of Israel Protected by God</a:t>
            </a: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18" name="TextBox 17"/>
          <p:cNvSpPr txBox="1"/>
          <p:nvPr/>
        </p:nvSpPr>
        <p:spPr>
          <a:xfrm>
            <a:off x="11505962" y="2936130"/>
            <a:ext cx="1950263" cy="923330"/>
          </a:xfrm>
          <a:prstGeom prst="rect">
            <a:avLst/>
          </a:prstGeom>
          <a:noFill/>
        </p:spPr>
        <p:txBody>
          <a:bodyPr wrap="square" rtlCol="0">
            <a:spAutoFit/>
          </a:bodyPr>
          <a:lstStyle/>
          <a:p>
            <a:r>
              <a:rPr lang="en-US" b="1" dirty="0"/>
              <a:t>Destruction of Political/Economic Babylon</a:t>
            </a:r>
          </a:p>
        </p:txBody>
      </p:sp>
      <p:sp>
        <p:nvSpPr>
          <p:cNvPr id="19" name="Rectangle 18"/>
          <p:cNvSpPr/>
          <p:nvPr/>
        </p:nvSpPr>
        <p:spPr>
          <a:xfrm>
            <a:off x="5687664" y="1672152"/>
            <a:ext cx="2570127"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rPr>
              <a:t>Temple</a:t>
            </a:r>
            <a:r>
              <a:rPr lang="en-US" sz="2400" dirty="0">
                <a:ln w="0"/>
                <a:effectLst>
                  <a:outerShdw blurRad="38100" dist="38100" dir="2700000" algn="tl" rotWithShape="0">
                    <a:srgbClr val="000000">
                      <a:alpha val="43137"/>
                    </a:srgbClr>
                  </a:outerShdw>
                </a:effectLst>
              </a:rPr>
              <a:t> </a:t>
            </a:r>
            <a:r>
              <a:rPr lang="en-US" sz="2400" dirty="0">
                <a:ln w="0"/>
                <a:effectLst>
                  <a:outerShdw blurRad="38100" dist="19050" dir="2700000" algn="tl" rotWithShape="0">
                    <a:schemeClr val="dk1">
                      <a:alpha val="40000"/>
                    </a:schemeClr>
                  </a:outerShdw>
                </a:effectLst>
              </a:rPr>
              <a:t>Desecrated</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3" name="TextBox 22"/>
          <p:cNvSpPr txBox="1"/>
          <p:nvPr/>
        </p:nvSpPr>
        <p:spPr>
          <a:xfrm>
            <a:off x="7044645" y="4121629"/>
            <a:ext cx="2249760" cy="646331"/>
          </a:xfrm>
          <a:prstGeom prst="rect">
            <a:avLst/>
          </a:prstGeom>
          <a:noFill/>
        </p:spPr>
        <p:txBody>
          <a:bodyPr wrap="square" rtlCol="0">
            <a:spAutoFit/>
          </a:bodyPr>
          <a:lstStyle/>
          <a:p>
            <a:r>
              <a:rPr lang="en-US" dirty="0">
                <a:solidFill>
                  <a:schemeClr val="accent2">
                    <a:lumMod val="75000"/>
                  </a:schemeClr>
                </a:solidFill>
              </a:rPr>
              <a:t>Martyrdom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5678040" y="2082882"/>
            <a:ext cx="257012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of the Beast</a:t>
            </a:r>
          </a:p>
        </p:txBody>
      </p:sp>
      <p:sp>
        <p:nvSpPr>
          <p:cNvPr id="9" name="TextBox 8"/>
          <p:cNvSpPr txBox="1"/>
          <p:nvPr/>
        </p:nvSpPr>
        <p:spPr>
          <a:xfrm>
            <a:off x="3845999" y="2479765"/>
            <a:ext cx="6234207"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Ultimate Rise of the Antichrist and False Prophet</a:t>
            </a:r>
          </a:p>
        </p:txBody>
      </p:sp>
      <p:cxnSp>
        <p:nvCxnSpPr>
          <p:cNvPr id="27" name="Straight Arrow Connector 26"/>
          <p:cNvCxnSpPr/>
          <p:nvPr/>
        </p:nvCxnSpPr>
        <p:spPr>
          <a:xfrm flipV="1">
            <a:off x="11904207" y="4872956"/>
            <a:ext cx="1624047"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dirty="0"/>
              <a:t>Attempted Invasion of Gog Against Israel</a:t>
            </a:r>
          </a:p>
        </p:txBody>
      </p:sp>
      <p:sp>
        <p:nvSpPr>
          <p:cNvPr id="20" name="TextBox 19"/>
          <p:cNvSpPr txBox="1"/>
          <p:nvPr/>
        </p:nvSpPr>
        <p:spPr>
          <a:xfrm>
            <a:off x="8124019" y="5029970"/>
            <a:ext cx="4597663" cy="369332"/>
          </a:xfrm>
          <a:prstGeom prst="rect">
            <a:avLst/>
          </a:prstGeom>
          <a:noFill/>
        </p:spPr>
        <p:txBody>
          <a:bodyPr wrap="square" rtlCol="0">
            <a:spAutoFit/>
          </a:bodyPr>
          <a:lstStyle/>
          <a:p>
            <a:pPr algn="ctr"/>
            <a:r>
              <a:rPr lang="en-US" dirty="0"/>
              <a:t>Satan Is On The Earth With Great Wrath (Woe) </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cxnSp>
        <p:nvCxnSpPr>
          <p:cNvPr id="29" name="Straight Connector 28"/>
          <p:cNvCxnSpPr/>
          <p:nvPr/>
        </p:nvCxnSpPr>
        <p:spPr>
          <a:xfrm>
            <a:off x="6963102" y="4835968"/>
            <a:ext cx="1756480" cy="81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67588" y="5207466"/>
            <a:ext cx="1056656" cy="1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2596393" y="5201400"/>
            <a:ext cx="931861"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241273" y="2932412"/>
            <a:ext cx="1333937" cy="923330"/>
          </a:xfrm>
          <a:prstGeom prst="rect">
            <a:avLst/>
          </a:prstGeom>
          <a:noFill/>
        </p:spPr>
        <p:txBody>
          <a:bodyPr wrap="square" rtlCol="0">
            <a:spAutoFit/>
          </a:bodyPr>
          <a:lstStyle/>
          <a:p>
            <a:r>
              <a:rPr lang="en-US" dirty="0"/>
              <a:t>Destruction of Religious Babylon</a:t>
            </a:r>
          </a:p>
        </p:txBody>
      </p: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45885" y="3804360"/>
            <a:ext cx="3018862" cy="369332"/>
          </a:xfrm>
          <a:prstGeom prst="rect">
            <a:avLst/>
          </a:prstGeom>
          <a:noFill/>
        </p:spPr>
        <p:txBody>
          <a:bodyPr wrap="square" rtlCol="0">
            <a:spAutoFit/>
          </a:bodyPr>
          <a:lstStyle/>
          <a:p>
            <a:pPr algn="ctr"/>
            <a:r>
              <a:rPr lang="en-US" dirty="0"/>
              <a:t>Many Believers are Martyred</a:t>
            </a:r>
          </a:p>
        </p:txBody>
      </p:sp>
      <p:cxnSp>
        <p:nvCxnSpPr>
          <p:cNvPr id="87" name="Straight Connector 86"/>
          <p:cNvCxnSpPr/>
          <p:nvPr/>
        </p:nvCxnSpPr>
        <p:spPr>
          <a:xfrm>
            <a:off x="6953661" y="3988353"/>
            <a:ext cx="2003900" cy="6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1761655" y="4005471"/>
            <a:ext cx="1722139" cy="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0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51" y="214316"/>
            <a:ext cx="5994587" cy="1276362"/>
          </a:xfrm>
        </p:spPr>
        <p:txBody>
          <a:bodyPr>
            <a:noAutofit/>
          </a:bodyPr>
          <a:lstStyle/>
          <a:p>
            <a:pPr algn="ctr"/>
            <a:r>
              <a:rPr lang="en-US" b="1" dirty="0"/>
              <a:t>Biblical Historical Timeline</a:t>
            </a:r>
          </a:p>
        </p:txBody>
      </p:sp>
      <p:sp>
        <p:nvSpPr>
          <p:cNvPr id="5" name="Right Bracket 4"/>
          <p:cNvSpPr/>
          <p:nvPr/>
        </p:nvSpPr>
        <p:spPr>
          <a:xfrm>
            <a:off x="0"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ket 5"/>
          <p:cNvSpPr/>
          <p:nvPr/>
        </p:nvSpPr>
        <p:spPr>
          <a:xfrm rot="10800000">
            <a:off x="13148441"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rot="5400000">
            <a:off x="-593545" y="5405339"/>
            <a:ext cx="175464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Eternity Past</a:t>
            </a:r>
          </a:p>
        </p:txBody>
      </p:sp>
      <p:sp>
        <p:nvSpPr>
          <p:cNvPr id="8" name="Rectangle 7"/>
          <p:cNvSpPr/>
          <p:nvPr/>
        </p:nvSpPr>
        <p:spPr>
          <a:xfrm rot="16200000">
            <a:off x="12402002" y="5405339"/>
            <a:ext cx="206043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Eternity Future</a:t>
            </a:r>
          </a:p>
        </p:txBody>
      </p:sp>
      <p:sp>
        <p:nvSpPr>
          <p:cNvPr id="9" name="TextBox 8"/>
          <p:cNvSpPr txBox="1"/>
          <p:nvPr/>
        </p:nvSpPr>
        <p:spPr>
          <a:xfrm>
            <a:off x="567559" y="6421821"/>
            <a:ext cx="125808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                                    Before the Cross			             |				After the Cross</a:t>
            </a:r>
          </a:p>
        </p:txBody>
      </p:sp>
      <p:cxnSp>
        <p:nvCxnSpPr>
          <p:cNvPr id="13" name="Straight Connector 12"/>
          <p:cNvCxnSpPr/>
          <p:nvPr/>
        </p:nvCxnSpPr>
        <p:spPr>
          <a:xfrm>
            <a:off x="6863255" y="3825765"/>
            <a:ext cx="0" cy="1177159"/>
          </a:xfrm>
          <a:prstGeom prst="line">
            <a:avLst/>
          </a:prstGeom>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6469117" y="4151586"/>
            <a:ext cx="777766"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62303" y="5636171"/>
            <a:ext cx="12210722" cy="369332"/>
          </a:xfrm>
          <a:prstGeom prst="rect">
            <a:avLst/>
          </a:prstGeom>
          <a:noFill/>
        </p:spPr>
        <p:txBody>
          <a:bodyPr wrap="square" rtlCol="0">
            <a:spAutoFit/>
          </a:bodyPr>
          <a:lstStyle/>
          <a:p>
            <a:r>
              <a:rPr lang="en-US" dirty="0">
                <a:solidFill>
                  <a:schemeClr val="accent5">
                    <a:lumMod val="75000"/>
                  </a:schemeClr>
                </a:solidFill>
              </a:rPr>
              <a:t>	          |				</a:t>
            </a:r>
            <a:r>
              <a:rPr lang="en-US" dirty="0"/>
              <a:t>	             |	</a:t>
            </a:r>
            <a:endParaRPr lang="en-US" dirty="0">
              <a:solidFill>
                <a:srgbClr val="00B050"/>
              </a:solidFill>
            </a:endParaRPr>
          </a:p>
        </p:txBody>
      </p:sp>
      <p:sp>
        <p:nvSpPr>
          <p:cNvPr id="23" name="TextBox 22"/>
          <p:cNvSpPr txBox="1"/>
          <p:nvPr/>
        </p:nvSpPr>
        <p:spPr>
          <a:xfrm>
            <a:off x="562303" y="6005503"/>
            <a:ext cx="12580882" cy="369332"/>
          </a:xfrm>
          <a:prstGeom prst="rect">
            <a:avLst/>
          </a:prstGeom>
          <a:noFill/>
        </p:spPr>
        <p:txBody>
          <a:bodyPr wrap="square" rtlCol="0">
            <a:spAutoFit/>
          </a:bodyPr>
          <a:lstStyle/>
          <a:p>
            <a:r>
              <a:rPr lang="en-US" dirty="0">
                <a:solidFill>
                  <a:srgbClr val="FFC000"/>
                </a:solidFill>
              </a:rPr>
              <a:t>                                        4,000 Years			             </a:t>
            </a:r>
            <a:r>
              <a:rPr lang="en-US" dirty="0"/>
              <a:t>|</a:t>
            </a:r>
            <a:r>
              <a:rPr lang="en-US" dirty="0">
                <a:solidFill>
                  <a:srgbClr val="FFC000"/>
                </a:solidFill>
              </a:rPr>
              <a:t>                         2,000 Years	             7 Yrs.         1,000 Years</a:t>
            </a:r>
          </a:p>
        </p:txBody>
      </p:sp>
      <p:sp>
        <p:nvSpPr>
          <p:cNvPr id="27" name="Right Brace 26"/>
          <p:cNvSpPr/>
          <p:nvPr/>
        </p:nvSpPr>
        <p:spPr>
          <a:xfrm rot="16200000">
            <a:off x="11221497" y="2080297"/>
            <a:ext cx="1776249" cy="32127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11284780" y="2071170"/>
            <a:ext cx="1649682"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Our Focus</a:t>
            </a:r>
          </a:p>
        </p:txBody>
      </p:sp>
      <p:sp>
        <p:nvSpPr>
          <p:cNvPr id="3" name="TextBox 2"/>
          <p:cNvSpPr txBox="1"/>
          <p:nvPr/>
        </p:nvSpPr>
        <p:spPr>
          <a:xfrm>
            <a:off x="12805717" y="4406257"/>
            <a:ext cx="440313" cy="2384895"/>
          </a:xfrm>
          <a:prstGeom prst="rect">
            <a:avLst/>
          </a:prstGeom>
          <a:noFill/>
        </p:spPr>
        <p:txBody>
          <a:bodyPr vert="wordArtVert" wrap="square" rtlCol="0">
            <a:spAutoFit/>
          </a:bodyPr>
          <a:lstStyle/>
          <a:p>
            <a:r>
              <a:rPr lang="en-US" sz="1400" b="1" dirty="0"/>
              <a:t>Judgement</a:t>
            </a:r>
          </a:p>
        </p:txBody>
      </p:sp>
      <p:sp>
        <p:nvSpPr>
          <p:cNvPr id="4" name="Rectangle 3"/>
          <p:cNvSpPr/>
          <p:nvPr/>
        </p:nvSpPr>
        <p:spPr>
          <a:xfrm>
            <a:off x="523610" y="5636171"/>
            <a:ext cx="1662699" cy="369332"/>
          </a:xfrm>
          <a:prstGeom prst="rect">
            <a:avLst/>
          </a:prstGeom>
        </p:spPr>
        <p:txBody>
          <a:bodyPr wrap="none">
            <a:spAutoFit/>
          </a:bodyPr>
          <a:lstStyle/>
          <a:p>
            <a:r>
              <a:rPr lang="en-US" dirty="0">
                <a:solidFill>
                  <a:schemeClr val="accent1"/>
                </a:solidFill>
              </a:rPr>
              <a:t>Adam-Abraham</a:t>
            </a:r>
          </a:p>
        </p:txBody>
      </p:sp>
      <p:sp>
        <p:nvSpPr>
          <p:cNvPr id="10" name="Rectangle 9"/>
          <p:cNvSpPr/>
          <p:nvPr/>
        </p:nvSpPr>
        <p:spPr>
          <a:xfrm>
            <a:off x="3880846" y="5636171"/>
            <a:ext cx="686470" cy="369332"/>
          </a:xfrm>
          <a:prstGeom prst="rect">
            <a:avLst/>
          </a:prstGeom>
        </p:spPr>
        <p:txBody>
          <a:bodyPr wrap="none">
            <a:spAutoFit/>
          </a:bodyPr>
          <a:lstStyle/>
          <a:p>
            <a:r>
              <a:rPr lang="en-US" dirty="0"/>
              <a:t>Israel</a:t>
            </a:r>
          </a:p>
        </p:txBody>
      </p:sp>
      <p:sp>
        <p:nvSpPr>
          <p:cNvPr id="11" name="Rectangle 10"/>
          <p:cNvSpPr/>
          <p:nvPr/>
        </p:nvSpPr>
        <p:spPr>
          <a:xfrm>
            <a:off x="8152463" y="5636171"/>
            <a:ext cx="1309461" cy="369332"/>
          </a:xfrm>
          <a:prstGeom prst="rect">
            <a:avLst/>
          </a:prstGeom>
        </p:spPr>
        <p:txBody>
          <a:bodyPr wrap="none">
            <a:spAutoFit/>
          </a:bodyPr>
          <a:lstStyle/>
          <a:p>
            <a:r>
              <a:rPr lang="en-US" dirty="0">
                <a:solidFill>
                  <a:srgbClr val="00B050"/>
                </a:solidFill>
              </a:rPr>
              <a:t>Church Age </a:t>
            </a:r>
          </a:p>
        </p:txBody>
      </p:sp>
      <p:sp>
        <p:nvSpPr>
          <p:cNvPr id="12" name="Rectangle 11"/>
          <p:cNvSpPr/>
          <p:nvPr/>
        </p:nvSpPr>
        <p:spPr>
          <a:xfrm>
            <a:off x="11181243" y="5639032"/>
            <a:ext cx="1533881" cy="369332"/>
          </a:xfrm>
          <a:prstGeom prst="rect">
            <a:avLst/>
          </a:prstGeom>
        </p:spPr>
        <p:txBody>
          <a:bodyPr wrap="none">
            <a:spAutoFit/>
          </a:bodyPr>
          <a:lstStyle/>
          <a:p>
            <a:r>
              <a:rPr lang="en-US" dirty="0">
                <a:solidFill>
                  <a:srgbClr val="00B050"/>
                </a:solidFill>
              </a:rPr>
              <a:t>Mill. Kingdom </a:t>
            </a:r>
          </a:p>
        </p:txBody>
      </p:sp>
      <p:sp>
        <p:nvSpPr>
          <p:cNvPr id="14" name="Rectangle 13"/>
          <p:cNvSpPr/>
          <p:nvPr/>
        </p:nvSpPr>
        <p:spPr>
          <a:xfrm>
            <a:off x="10389152" y="5636171"/>
            <a:ext cx="690189" cy="369332"/>
          </a:xfrm>
          <a:prstGeom prst="rect">
            <a:avLst/>
          </a:prstGeom>
        </p:spPr>
        <p:txBody>
          <a:bodyPr wrap="none">
            <a:spAutoFit/>
          </a:bodyPr>
          <a:lstStyle/>
          <a:p>
            <a:r>
              <a:rPr lang="en-US" dirty="0"/>
              <a:t>|T.P.|</a:t>
            </a:r>
          </a:p>
        </p:txBody>
      </p:sp>
    </p:spTree>
    <p:extLst>
      <p:ext uri="{BB962C8B-B14F-4D97-AF65-F5344CB8AC3E}">
        <p14:creationId xmlns:p14="http://schemas.microsoft.com/office/powerpoint/2010/main" val="271997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animBg="1"/>
      <p:bldP spid="28" grpId="0" animBg="1"/>
      <p:bldP spid="3" grpId="0"/>
      <p:bldP spid="4" grpId="0"/>
      <p:bldP spid="10" grpId="0"/>
      <p:bldP spid="11" grpId="0"/>
      <p:bldP spid="12"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0"/>
            <a:ext cx="12072258" cy="1198179"/>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Identifying Babylon in Revelation 18</a:t>
            </a:r>
            <a:br>
              <a:rPr lang="en-US" b="1" dirty="0"/>
            </a:br>
            <a:r>
              <a:rPr lang="en-US" sz="3600" dirty="0"/>
              <a:t>Political/Economic Babylon – One World Government (cf. Jer. </a:t>
            </a:r>
            <a:r>
              <a:rPr lang="en-US" sz="3200" dirty="0"/>
              <a:t>51; Ezek. 27)</a:t>
            </a:r>
            <a:endParaRPr lang="en-US" sz="3600" dirty="0"/>
          </a:p>
        </p:txBody>
      </p:sp>
      <p:sp>
        <p:nvSpPr>
          <p:cNvPr id="3" name="Rectangle 2"/>
          <p:cNvSpPr/>
          <p:nvPr/>
        </p:nvSpPr>
        <p:spPr>
          <a:xfrm>
            <a:off x="191815" y="1165865"/>
            <a:ext cx="5998779" cy="5632311"/>
          </a:xfrm>
          <a:prstGeom prst="rect">
            <a:avLst/>
          </a:prstGeom>
          <a:solidFill>
            <a:schemeClr val="bg2"/>
          </a:solidFill>
        </p:spPr>
        <p:txBody>
          <a:bodyPr wrap="square">
            <a:spAutoFit/>
          </a:bodyPr>
          <a:lstStyle/>
          <a:p>
            <a:pPr marL="365760" indent="-274320"/>
            <a:r>
              <a:rPr lang="en-US" dirty="0">
                <a:solidFill>
                  <a:prstClr val="black"/>
                </a:solidFill>
              </a:rPr>
              <a:t>1   “After these things I saw another angel coming down from heaven, having great authority, and the earth was illumined with his glory.</a:t>
            </a:r>
          </a:p>
          <a:p>
            <a:pPr marL="365760" indent="-274320"/>
            <a:r>
              <a:rPr lang="en-US" dirty="0">
                <a:solidFill>
                  <a:prstClr val="black"/>
                </a:solidFill>
              </a:rPr>
              <a:t>2   And he cried out with a mighty voice, saying, “Fallen, fallen is Babylon the great! She has become a dwelling place of demons and a prison of every unclean spirit, and a prison of every unclean and hateful bird.</a:t>
            </a:r>
          </a:p>
          <a:p>
            <a:pPr marL="434340" indent="-342900">
              <a:buFontTx/>
              <a:buAutoNum type="arabicPlain" startAt="3"/>
            </a:pPr>
            <a:r>
              <a:rPr lang="en-US" dirty="0">
                <a:solidFill>
                  <a:prstClr val="black"/>
                </a:solidFill>
              </a:rPr>
              <a:t>“For all the nations have drunk of the wine of the passion of her immorality, and the kings of the earth have committed acts of immorality with her, and the merchants of the earth have become rich by the wealth of her sensuality.”</a:t>
            </a:r>
          </a:p>
          <a:p>
            <a:pPr marL="365760" indent="-457200"/>
            <a:r>
              <a:rPr lang="en-US" dirty="0">
                <a:solidFill>
                  <a:prstClr val="black"/>
                </a:solidFill>
              </a:rPr>
              <a:t>9    “And the kings of the earth, who committed acts of immorality and lived sensuously with her, will weep and lament over her when they see the smoke of her burning,</a:t>
            </a:r>
          </a:p>
          <a:p>
            <a:pPr marL="365760" indent="-457200"/>
            <a:r>
              <a:rPr lang="en-US" dirty="0">
                <a:solidFill>
                  <a:prstClr val="black"/>
                </a:solidFill>
              </a:rPr>
              <a:t>10  standing at a distance because of the fear of her torment, saying, ‘Woe, woe, the great city, Babylon, the strong city! For in one hour your judgment has come.’</a:t>
            </a:r>
          </a:p>
          <a:p>
            <a:pPr marL="365760" indent="-457200"/>
            <a:r>
              <a:rPr lang="en-US" dirty="0">
                <a:solidFill>
                  <a:prstClr val="black"/>
                </a:solidFill>
              </a:rPr>
              <a:t>11  “And the merchants of the earth weep and mourn over her, because no one buys their cargoes any more”</a:t>
            </a:r>
          </a:p>
        </p:txBody>
      </p:sp>
      <p:sp>
        <p:nvSpPr>
          <p:cNvPr id="5" name="TextBox 4"/>
          <p:cNvSpPr txBox="1"/>
          <p:nvPr/>
        </p:nvSpPr>
        <p:spPr>
          <a:xfrm>
            <a:off x="6450228" y="1165865"/>
            <a:ext cx="7189572"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Another angel comes to proclaim judgement against Babylon, this time the focus being on her political and economic aspects. Because another angel comes, this would signify that this is a separate judgement and a different city from the one in Revelation 17.</a:t>
            </a:r>
          </a:p>
          <a:p>
            <a:pPr marL="285750" indent="-285750">
              <a:buFont typeface="Arial" panose="020B0604020202020204" pitchFamily="34" charset="0"/>
              <a:buChar char="•"/>
            </a:pPr>
            <a:r>
              <a:rPr lang="en-US" dirty="0">
                <a:solidFill>
                  <a:srgbClr val="0070C0"/>
                </a:solidFill>
              </a:rPr>
              <a:t>Babylon is judged both spiritually and physically (“demons” and “birds”)</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Involved in her sins will be: 1) all the nations, 2) all the world leaders, and 3) all the merchants of the earth.</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At her destruction all of the world leaders, merchants, those who make their living by the sea and the passengers of the ships (vss. 17-19) will weep and mourn over her destruction as the world economy will be completely destroyed.</a:t>
            </a:r>
          </a:p>
        </p:txBody>
      </p:sp>
    </p:spTree>
    <p:extLst>
      <p:ext uri="{BB962C8B-B14F-4D97-AF65-F5344CB8AC3E}">
        <p14:creationId xmlns:p14="http://schemas.microsoft.com/office/powerpoint/2010/main" val="9796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09904" y="0"/>
            <a:ext cx="12896193" cy="1198179"/>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Principal City of Political/Economic Babylon</a:t>
            </a:r>
            <a:br>
              <a:rPr lang="en-US" b="1" dirty="0"/>
            </a:br>
            <a:r>
              <a:rPr lang="en-US" sz="3600" dirty="0"/>
              <a:t>Revelation 18</a:t>
            </a:r>
          </a:p>
        </p:txBody>
      </p:sp>
      <p:sp>
        <p:nvSpPr>
          <p:cNvPr id="5" name="Rectangle 4"/>
          <p:cNvSpPr/>
          <p:nvPr/>
        </p:nvSpPr>
        <p:spPr>
          <a:xfrm>
            <a:off x="0" y="1198179"/>
            <a:ext cx="4966138" cy="5355312"/>
          </a:xfrm>
          <a:prstGeom prst="rect">
            <a:avLst/>
          </a:prstGeom>
          <a:solidFill>
            <a:schemeClr val="bg2"/>
          </a:solidFill>
        </p:spPr>
        <p:txBody>
          <a:bodyPr wrap="square">
            <a:spAutoFit/>
          </a:bodyPr>
          <a:lstStyle/>
          <a:p>
            <a:pPr marL="365760" indent="-365760">
              <a:buFontTx/>
              <a:buAutoNum type="arabicPlain" startAt="19"/>
            </a:pPr>
            <a:r>
              <a:rPr lang="en-US" dirty="0">
                <a:solidFill>
                  <a:prstClr val="black"/>
                </a:solidFill>
              </a:rPr>
              <a:t>“And they threw dust on their heads and were crying out, weeping and mourning, saying, ‘Woe, woe, the great city, in which all who had ships at sea became rich by her wealth, for in one hour she has been laid waste!’</a:t>
            </a:r>
          </a:p>
          <a:p>
            <a:pPr marL="365760" indent="-365760">
              <a:buFontTx/>
              <a:buAutoNum type="arabicPlain" startAt="19"/>
            </a:pPr>
            <a:endParaRPr lang="en-US" dirty="0">
              <a:solidFill>
                <a:prstClr val="black"/>
              </a:solidFill>
            </a:endParaRPr>
          </a:p>
          <a:p>
            <a:pPr marL="365760" indent="-365760">
              <a:buFontTx/>
              <a:buAutoNum type="arabicPlain" startAt="20"/>
            </a:pPr>
            <a:r>
              <a:rPr lang="en-US" dirty="0">
                <a:solidFill>
                  <a:prstClr val="black"/>
                </a:solidFill>
              </a:rPr>
              <a:t>“Rejoice over her, O heaven, and you saints and apostles and prophets, because God has pronounced judgment for you against her.”</a:t>
            </a:r>
          </a:p>
          <a:p>
            <a:pPr marL="365760" indent="-365760">
              <a:buFontTx/>
              <a:buAutoNum type="arabicPlain" startAt="20"/>
            </a:pPr>
            <a:endParaRPr lang="en-US" dirty="0">
              <a:solidFill>
                <a:prstClr val="black"/>
              </a:solidFill>
            </a:endParaRPr>
          </a:p>
          <a:p>
            <a:pPr marL="365760" indent="-365760">
              <a:buFontTx/>
              <a:buAutoNum type="arabicPlain" startAt="21"/>
            </a:pPr>
            <a:r>
              <a:rPr lang="en-US" dirty="0">
                <a:solidFill>
                  <a:prstClr val="black"/>
                </a:solidFill>
              </a:rPr>
              <a:t>Then a strong angel took up a stone like a great millstone and threw it into the sea, saying, “</a:t>
            </a:r>
            <a:r>
              <a:rPr lang="en-US" b="1" dirty="0">
                <a:solidFill>
                  <a:prstClr val="black"/>
                </a:solidFill>
              </a:rPr>
              <a:t>So will Babylon, the great city</a:t>
            </a:r>
            <a:r>
              <a:rPr lang="en-US" dirty="0">
                <a:solidFill>
                  <a:prstClr val="black"/>
                </a:solidFill>
              </a:rPr>
              <a:t>, be thrown down with violence, and will not be found any longer.</a:t>
            </a:r>
          </a:p>
          <a:p>
            <a:pPr marL="365760" indent="-365760">
              <a:buFontTx/>
              <a:buAutoNum type="arabicPlain" startAt="21"/>
            </a:pPr>
            <a:endParaRPr lang="en-US" dirty="0">
              <a:solidFill>
                <a:prstClr val="black"/>
              </a:solidFill>
            </a:endParaRPr>
          </a:p>
          <a:p>
            <a:pPr marL="365760" indent="-365760">
              <a:buFontTx/>
              <a:buAutoNum type="arabicPlain" startAt="24"/>
            </a:pPr>
            <a:r>
              <a:rPr lang="en-US" dirty="0">
                <a:solidFill>
                  <a:prstClr val="black"/>
                </a:solidFill>
              </a:rPr>
              <a:t>“And in her was found the blood of prophets and of saints and of all who have been slain on the earth.”</a:t>
            </a:r>
          </a:p>
          <a:p>
            <a:pPr marL="365760" indent="-365760">
              <a:buFontTx/>
              <a:buAutoNum type="arabicPlain" startAt="24"/>
            </a:pPr>
            <a:endParaRPr lang="en-US" dirty="0">
              <a:solidFill>
                <a:prstClr val="black"/>
              </a:solidFill>
            </a:endParaRPr>
          </a:p>
        </p:txBody>
      </p:sp>
      <p:sp>
        <p:nvSpPr>
          <p:cNvPr id="6" name="TextBox 5"/>
          <p:cNvSpPr txBox="1"/>
          <p:nvPr/>
        </p:nvSpPr>
        <p:spPr>
          <a:xfrm>
            <a:off x="5160579" y="1198179"/>
            <a:ext cx="8555422" cy="5078313"/>
          </a:xfrm>
          <a:prstGeom prst="rect">
            <a:avLst/>
          </a:prstGeom>
          <a:noFill/>
        </p:spPr>
        <p:txBody>
          <a:bodyPr wrap="square" rtlCol="0">
            <a:spAutoFit/>
          </a:bodyPr>
          <a:lstStyle/>
          <a:p>
            <a:r>
              <a:rPr lang="en-US" dirty="0">
                <a:solidFill>
                  <a:srgbClr val="0070C0"/>
                </a:solidFill>
              </a:rPr>
              <a:t>This city will be a luxuriant city with a port which will be responsible for the death of God’s people. Which city will this be? Some think:</a:t>
            </a:r>
          </a:p>
          <a:p>
            <a:endParaRPr lang="en-US" sz="900" dirty="0">
              <a:solidFill>
                <a:srgbClr val="0070C0"/>
              </a:solidFill>
            </a:endParaRPr>
          </a:p>
          <a:p>
            <a:pPr marL="285750" indent="-285750">
              <a:buFont typeface="Arial" panose="020B0604020202020204" pitchFamily="34" charset="0"/>
              <a:buChar char="•"/>
            </a:pPr>
            <a:r>
              <a:rPr lang="en-US" dirty="0">
                <a:solidFill>
                  <a:srgbClr val="0070C0"/>
                </a:solidFill>
              </a:rPr>
              <a:t>The ancient city of Babylon rebuilt</a:t>
            </a:r>
          </a:p>
          <a:p>
            <a:pPr marL="285750" indent="-285750">
              <a:buFont typeface="Arial" panose="020B0604020202020204" pitchFamily="34" charset="0"/>
              <a:buChar char="•"/>
            </a:pPr>
            <a:r>
              <a:rPr lang="en-US" dirty="0">
                <a:solidFill>
                  <a:srgbClr val="0070C0"/>
                </a:solidFill>
              </a:rPr>
              <a:t>New York City (home of the UN, a world financial center, located on the Atlantic Ocean)</a:t>
            </a:r>
          </a:p>
          <a:p>
            <a:pPr marL="285750" indent="-285750">
              <a:buFont typeface="Arial" panose="020B0604020202020204" pitchFamily="34" charset="0"/>
              <a:buChar char="•"/>
            </a:pPr>
            <a:r>
              <a:rPr lang="en-US" dirty="0">
                <a:solidFill>
                  <a:srgbClr val="0070C0"/>
                </a:solidFill>
              </a:rPr>
              <a:t>Dubai (contains the tallest building in the world, to some representing the ancient Tower of Babel, located on the Persian Gulf. Dubai desires to be a world economic center.)</a:t>
            </a:r>
          </a:p>
          <a:p>
            <a:pPr marL="285750" indent="-285750">
              <a:buFont typeface="Arial" panose="020B0604020202020204" pitchFamily="34" charset="0"/>
              <a:buChar char="•"/>
            </a:pPr>
            <a:r>
              <a:rPr lang="en-US" dirty="0">
                <a:solidFill>
                  <a:srgbClr val="0070C0"/>
                </a:solidFill>
              </a:rPr>
              <a:t>Every city (representing the world system; 1 John 2:15)</a:t>
            </a:r>
          </a:p>
          <a:p>
            <a:pPr marL="285750" indent="-285750">
              <a:buFont typeface="Arial" panose="020B0604020202020204" pitchFamily="34" charset="0"/>
              <a:buChar char="•"/>
            </a:pPr>
            <a:r>
              <a:rPr lang="en-US" dirty="0">
                <a:solidFill>
                  <a:srgbClr val="0070C0"/>
                </a:solidFill>
              </a:rPr>
              <a:t>Brussels, Belgium (capital of the European Union and its parliament. The EU Parliament has 751 seats in two locations -- Brussels and Strasbourg, France. Brussels is also located near the North Sea (about 70 kilometers away, Antwerp being a port city).</a:t>
            </a:r>
          </a:p>
          <a:p>
            <a:pPr marL="285750" indent="-285750">
              <a:buFont typeface="Arial" panose="020B0604020202020204" pitchFamily="34" charset="0"/>
              <a:buChar char="•"/>
            </a:pPr>
            <a:r>
              <a:rPr lang="en-US" dirty="0">
                <a:solidFill>
                  <a:srgbClr val="0070C0"/>
                </a:solidFill>
              </a:rPr>
              <a:t>No one knows at this time!</a:t>
            </a:r>
          </a:p>
          <a:p>
            <a:pPr marL="285750" indent="-285750">
              <a:buFont typeface="Arial" panose="020B0604020202020204" pitchFamily="34" charset="0"/>
              <a:buChar char="•"/>
            </a:pPr>
            <a:endParaRPr lang="en-US" sz="900" dirty="0">
              <a:solidFill>
                <a:srgbClr val="0070C0"/>
              </a:solidFill>
            </a:endParaRPr>
          </a:p>
          <a:p>
            <a:r>
              <a:rPr lang="en-US" dirty="0">
                <a:solidFill>
                  <a:srgbClr val="0070C0"/>
                </a:solidFill>
              </a:rPr>
              <a:t>The reason Political/Economic Babylon cannot be Jerusalem is because this city will be destroyed and will have no future (Rev. 18:21-23), whereas Jerusalem does have a future (Rev. 20:6-9). Its destruction will take place at the end of the seventh bowl judgement (Rev. 16:17-21) at the end of the Tribulation Period.</a:t>
            </a:r>
          </a:p>
        </p:txBody>
      </p:sp>
    </p:spTree>
    <p:extLst>
      <p:ext uri="{BB962C8B-B14F-4D97-AF65-F5344CB8AC3E}">
        <p14:creationId xmlns:p14="http://schemas.microsoft.com/office/powerpoint/2010/main" val="19731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639" y="599088"/>
            <a:ext cx="6242222" cy="6242222"/>
          </a:xfrm>
          <a:prstGeom prst="rect">
            <a:avLst/>
          </a:prstGeom>
        </p:spPr>
      </p:pic>
      <p:sp>
        <p:nvSpPr>
          <p:cNvPr id="3" name="Title 1"/>
          <p:cNvSpPr>
            <a:spLocks noGrp="1"/>
          </p:cNvSpPr>
          <p:nvPr>
            <p:ph type="title"/>
          </p:nvPr>
        </p:nvSpPr>
        <p:spPr>
          <a:xfrm>
            <a:off x="2608337" y="-1"/>
            <a:ext cx="8499319" cy="1198179"/>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Political/Economic Babylon</a:t>
            </a:r>
            <a:br>
              <a:rPr lang="en-US" b="1" dirty="0"/>
            </a:br>
            <a:r>
              <a:rPr lang="en-US" sz="3600" dirty="0"/>
              <a:t>Revelation 18</a:t>
            </a:r>
          </a:p>
        </p:txBody>
      </p:sp>
      <p:sp>
        <p:nvSpPr>
          <p:cNvPr id="4" name="TextBox 3"/>
          <p:cNvSpPr txBox="1"/>
          <p:nvPr/>
        </p:nvSpPr>
        <p:spPr>
          <a:xfrm>
            <a:off x="777767" y="1912883"/>
            <a:ext cx="2039006" cy="3970318"/>
          </a:xfrm>
          <a:prstGeom prst="rect">
            <a:avLst/>
          </a:prstGeom>
          <a:noFill/>
        </p:spPr>
        <p:txBody>
          <a:bodyPr wrap="square" rtlCol="0">
            <a:spAutoFit/>
          </a:bodyPr>
          <a:lstStyle/>
          <a:p>
            <a:pPr marL="342900" indent="-342900">
              <a:buFont typeface="+mj-lt"/>
              <a:buAutoNum type="arabicPeriod"/>
            </a:pPr>
            <a:r>
              <a:rPr lang="en-US" dirty="0"/>
              <a:t>Austria</a:t>
            </a:r>
          </a:p>
          <a:p>
            <a:pPr marL="342900" indent="-342900">
              <a:buFont typeface="+mj-lt"/>
              <a:buAutoNum type="arabicPeriod"/>
            </a:pPr>
            <a:r>
              <a:rPr lang="en-US" dirty="0"/>
              <a:t>Belgium</a:t>
            </a:r>
          </a:p>
          <a:p>
            <a:pPr marL="342900" indent="-342900">
              <a:buFont typeface="+mj-lt"/>
              <a:buAutoNum type="arabicPeriod"/>
            </a:pPr>
            <a:r>
              <a:rPr lang="en-US" dirty="0"/>
              <a:t>Bulgaria</a:t>
            </a:r>
          </a:p>
          <a:p>
            <a:pPr marL="342900" indent="-342900">
              <a:buFont typeface="+mj-lt"/>
              <a:buAutoNum type="arabicPeriod"/>
            </a:pPr>
            <a:r>
              <a:rPr lang="en-US" dirty="0"/>
              <a:t>Croatia</a:t>
            </a:r>
          </a:p>
          <a:p>
            <a:pPr marL="342900" indent="-342900">
              <a:buFont typeface="+mj-lt"/>
              <a:buAutoNum type="arabicPeriod"/>
            </a:pPr>
            <a:r>
              <a:rPr lang="en-US" dirty="0"/>
              <a:t>Cyprus</a:t>
            </a:r>
          </a:p>
          <a:p>
            <a:pPr marL="342900" indent="-342900">
              <a:buFont typeface="+mj-lt"/>
              <a:buAutoNum type="arabicPeriod"/>
            </a:pPr>
            <a:r>
              <a:rPr lang="en-US" dirty="0"/>
              <a:t>Czech Republic</a:t>
            </a:r>
          </a:p>
          <a:p>
            <a:pPr marL="342900" indent="-342900">
              <a:buFont typeface="+mj-lt"/>
              <a:buAutoNum type="arabicPeriod"/>
            </a:pPr>
            <a:r>
              <a:rPr lang="en-US" dirty="0"/>
              <a:t>Denmark</a:t>
            </a:r>
          </a:p>
          <a:p>
            <a:pPr marL="342900" indent="-342900">
              <a:buFont typeface="+mj-lt"/>
              <a:buAutoNum type="arabicPeriod"/>
            </a:pPr>
            <a:r>
              <a:rPr lang="en-US" dirty="0"/>
              <a:t>Estonia</a:t>
            </a:r>
          </a:p>
          <a:p>
            <a:pPr marL="342900" indent="-342900">
              <a:buFont typeface="+mj-lt"/>
              <a:buAutoNum type="arabicPeriod"/>
            </a:pPr>
            <a:r>
              <a:rPr lang="en-US" dirty="0"/>
              <a:t>England</a:t>
            </a:r>
          </a:p>
          <a:p>
            <a:pPr marL="342900" indent="-342900">
              <a:buFont typeface="+mj-lt"/>
              <a:buAutoNum type="arabicPeriod"/>
            </a:pPr>
            <a:r>
              <a:rPr lang="en-US" dirty="0"/>
              <a:t>France</a:t>
            </a:r>
          </a:p>
          <a:p>
            <a:pPr marL="342900" indent="-342900">
              <a:buFont typeface="+mj-lt"/>
              <a:buAutoNum type="arabicPeriod"/>
            </a:pPr>
            <a:r>
              <a:rPr lang="en-US" dirty="0"/>
              <a:t>Germany</a:t>
            </a:r>
          </a:p>
          <a:p>
            <a:pPr marL="342900" indent="-342900">
              <a:buFont typeface="+mj-lt"/>
              <a:buAutoNum type="arabicPeriod"/>
            </a:pPr>
            <a:r>
              <a:rPr lang="en-US" dirty="0"/>
              <a:t>Greece</a:t>
            </a:r>
          </a:p>
          <a:p>
            <a:pPr marL="342900" indent="-342900">
              <a:buFont typeface="+mj-lt"/>
              <a:buAutoNum type="arabicPeriod"/>
            </a:pPr>
            <a:r>
              <a:rPr lang="en-US" dirty="0"/>
              <a:t>Hungary</a:t>
            </a:r>
          </a:p>
          <a:p>
            <a:pPr marL="342900" indent="-342900">
              <a:buFont typeface="+mj-lt"/>
              <a:buAutoNum type="arabicPeriod"/>
            </a:pPr>
            <a:r>
              <a:rPr lang="en-US" dirty="0"/>
              <a:t>Ireland</a:t>
            </a:r>
          </a:p>
        </p:txBody>
      </p:sp>
      <p:sp>
        <p:nvSpPr>
          <p:cNvPr id="5" name="TextBox 4"/>
          <p:cNvSpPr txBox="1"/>
          <p:nvPr/>
        </p:nvSpPr>
        <p:spPr>
          <a:xfrm>
            <a:off x="10899224" y="1954925"/>
            <a:ext cx="2123090" cy="3931920"/>
          </a:xfrm>
          <a:prstGeom prst="rect">
            <a:avLst/>
          </a:prstGeom>
          <a:noFill/>
        </p:spPr>
        <p:txBody>
          <a:bodyPr wrap="square" rtlCol="0">
            <a:spAutoFit/>
          </a:bodyPr>
          <a:lstStyle/>
          <a:p>
            <a:pPr marL="342900" indent="-342900">
              <a:buFont typeface="+mj-lt"/>
              <a:buAutoNum type="arabicPeriod" startAt="15"/>
            </a:pPr>
            <a:r>
              <a:rPr lang="en-US" dirty="0"/>
              <a:t>Italy</a:t>
            </a:r>
          </a:p>
          <a:p>
            <a:pPr marL="342900" indent="-342900">
              <a:buFont typeface="+mj-lt"/>
              <a:buAutoNum type="arabicPeriod" startAt="15"/>
            </a:pPr>
            <a:r>
              <a:rPr lang="en-US" dirty="0"/>
              <a:t>Latvia</a:t>
            </a:r>
          </a:p>
          <a:p>
            <a:pPr marL="342900" indent="-342900">
              <a:buFont typeface="+mj-lt"/>
              <a:buAutoNum type="arabicPeriod" startAt="15"/>
            </a:pPr>
            <a:r>
              <a:rPr lang="en-US" dirty="0"/>
              <a:t>Lithuania</a:t>
            </a:r>
          </a:p>
          <a:p>
            <a:pPr marL="342900" indent="-342900">
              <a:buFont typeface="+mj-lt"/>
              <a:buAutoNum type="arabicPeriod" startAt="15"/>
            </a:pPr>
            <a:r>
              <a:rPr lang="en-US" dirty="0"/>
              <a:t>Luxembourg</a:t>
            </a:r>
          </a:p>
          <a:p>
            <a:pPr marL="342900" indent="-342900">
              <a:buFont typeface="+mj-lt"/>
              <a:buAutoNum type="arabicPeriod" startAt="15"/>
            </a:pPr>
            <a:r>
              <a:rPr lang="en-US" dirty="0"/>
              <a:t>Malta</a:t>
            </a:r>
          </a:p>
          <a:p>
            <a:pPr marL="342900" indent="-342900">
              <a:buFont typeface="+mj-lt"/>
              <a:buAutoNum type="arabicPeriod" startAt="15"/>
            </a:pPr>
            <a:r>
              <a:rPr lang="en-US" dirty="0"/>
              <a:t>The Netherlands</a:t>
            </a:r>
          </a:p>
          <a:p>
            <a:pPr marL="342900" indent="-342900">
              <a:buFont typeface="+mj-lt"/>
              <a:buAutoNum type="arabicPeriod" startAt="15"/>
            </a:pPr>
            <a:r>
              <a:rPr lang="en-US" dirty="0"/>
              <a:t>Poland</a:t>
            </a:r>
          </a:p>
          <a:p>
            <a:pPr marL="342900" indent="-342900">
              <a:buFont typeface="+mj-lt"/>
              <a:buAutoNum type="arabicPeriod" startAt="15"/>
            </a:pPr>
            <a:r>
              <a:rPr lang="en-US" dirty="0"/>
              <a:t>Portugal</a:t>
            </a:r>
          </a:p>
          <a:p>
            <a:pPr marL="342900" indent="-342900">
              <a:buFont typeface="+mj-lt"/>
              <a:buAutoNum type="arabicPeriod" startAt="15"/>
            </a:pPr>
            <a:r>
              <a:rPr lang="en-US" dirty="0"/>
              <a:t>Romania</a:t>
            </a:r>
          </a:p>
          <a:p>
            <a:pPr marL="342900" indent="-342900">
              <a:buFont typeface="+mj-lt"/>
              <a:buAutoNum type="arabicPeriod" startAt="15"/>
            </a:pPr>
            <a:r>
              <a:rPr lang="en-US" dirty="0"/>
              <a:t>Slovakia</a:t>
            </a:r>
          </a:p>
          <a:p>
            <a:pPr marL="342900" indent="-342900">
              <a:buFont typeface="+mj-lt"/>
              <a:buAutoNum type="arabicPeriod" startAt="15"/>
            </a:pPr>
            <a:r>
              <a:rPr lang="en-US" dirty="0"/>
              <a:t>Slovenia</a:t>
            </a:r>
          </a:p>
          <a:p>
            <a:pPr marL="342900" indent="-342900">
              <a:buFont typeface="+mj-lt"/>
              <a:buAutoNum type="arabicPeriod" startAt="15"/>
            </a:pPr>
            <a:r>
              <a:rPr lang="en-US" dirty="0"/>
              <a:t>Spain</a:t>
            </a:r>
          </a:p>
          <a:p>
            <a:pPr marL="342900" indent="-342900">
              <a:buFont typeface="+mj-lt"/>
              <a:buAutoNum type="arabicPeriod" startAt="15"/>
            </a:pPr>
            <a:r>
              <a:rPr lang="en-US" dirty="0"/>
              <a:t>Sweden</a:t>
            </a:r>
          </a:p>
          <a:p>
            <a:pPr marL="342900" indent="-342900">
              <a:buFont typeface="+mj-lt"/>
              <a:buAutoNum type="arabicPeriod" startAt="15"/>
            </a:pPr>
            <a:r>
              <a:rPr lang="en-US" dirty="0"/>
              <a:t>United Kingdom</a:t>
            </a:r>
          </a:p>
          <a:p>
            <a:pPr marL="342900" indent="-342900">
              <a:buFont typeface="+mj-lt"/>
              <a:buAutoNum type="arabicPeriod" startAt="15"/>
            </a:pPr>
            <a:endParaRPr lang="en-US" dirty="0"/>
          </a:p>
          <a:p>
            <a:pPr marL="342900" indent="-342900">
              <a:buFont typeface="+mj-lt"/>
              <a:buAutoNum type="arabicPeriod" startAt="15"/>
            </a:pPr>
            <a:endParaRPr lang="en-US" dirty="0"/>
          </a:p>
        </p:txBody>
      </p:sp>
      <p:sp>
        <p:nvSpPr>
          <p:cNvPr id="2" name="TextBox 1"/>
          <p:cNvSpPr txBox="1"/>
          <p:nvPr/>
        </p:nvSpPr>
        <p:spPr>
          <a:xfrm>
            <a:off x="3699641" y="1996811"/>
            <a:ext cx="6316717" cy="1200329"/>
          </a:xfrm>
          <a:prstGeom prst="rect">
            <a:avLst/>
          </a:prstGeom>
          <a:noFill/>
        </p:spPr>
        <p:txBody>
          <a:bodyPr wrap="square" rtlCol="0">
            <a:spAutoFit/>
          </a:bodyPr>
          <a:lstStyle/>
          <a:p>
            <a:pPr algn="ctr"/>
            <a:r>
              <a:rPr lang="en-US" sz="2400" dirty="0">
                <a:solidFill>
                  <a:srgbClr val="0070C0"/>
                </a:solidFill>
              </a:rPr>
              <a:t>These are the countries which currently make up the membership of the European Parliament as of September, 2015, many more than ten.</a:t>
            </a:r>
          </a:p>
        </p:txBody>
      </p:sp>
      <p:sp>
        <p:nvSpPr>
          <p:cNvPr id="6" name="TextBox 5"/>
          <p:cNvSpPr txBox="1"/>
          <p:nvPr/>
        </p:nvSpPr>
        <p:spPr>
          <a:xfrm>
            <a:off x="4035970" y="4367475"/>
            <a:ext cx="5644057" cy="1477328"/>
          </a:xfrm>
          <a:prstGeom prst="rect">
            <a:avLst/>
          </a:prstGeom>
          <a:noFill/>
        </p:spPr>
        <p:txBody>
          <a:bodyPr wrap="square" rtlCol="0">
            <a:spAutoFit/>
          </a:bodyPr>
          <a:lstStyle/>
          <a:p>
            <a:r>
              <a:rPr lang="en-US" dirty="0">
                <a:solidFill>
                  <a:srgbClr val="0070C0"/>
                </a:solidFill>
              </a:rPr>
              <a:t>NOTE:</a:t>
            </a:r>
          </a:p>
          <a:p>
            <a:pPr lvl="1"/>
            <a:r>
              <a:rPr lang="en-US" dirty="0">
                <a:solidFill>
                  <a:srgbClr val="0070C0"/>
                </a:solidFill>
              </a:rPr>
              <a:t>As of June, 2015, Andrea Bocskor who was elected in Hungary also has dual citizenship with Ukraine. She became the first elected Ukrainian in the European Parliament. She lives in Berehove, Ukraine.</a:t>
            </a:r>
          </a:p>
        </p:txBody>
      </p:sp>
      <p:sp>
        <p:nvSpPr>
          <p:cNvPr id="7" name="TextBox 6"/>
          <p:cNvSpPr txBox="1"/>
          <p:nvPr/>
        </p:nvSpPr>
        <p:spPr>
          <a:xfrm>
            <a:off x="1332909" y="1424548"/>
            <a:ext cx="10975682" cy="461665"/>
          </a:xfrm>
          <a:prstGeom prst="rect">
            <a:avLst/>
          </a:prstGeom>
          <a:noFill/>
        </p:spPr>
        <p:txBody>
          <a:bodyPr wrap="square" rtlCol="0">
            <a:spAutoFit/>
          </a:bodyPr>
          <a:lstStyle/>
          <a:p>
            <a:pPr algn="ctr"/>
            <a:r>
              <a:rPr lang="en-US" sz="2400" dirty="0">
                <a:solidFill>
                  <a:srgbClr val="FF0000"/>
                </a:solidFill>
              </a:rPr>
              <a:t>COULD THE EUROPEAN UNION BETHE LOCATION OF POLITICAL/ECONOMIC BABYLON?</a:t>
            </a:r>
          </a:p>
        </p:txBody>
      </p:sp>
    </p:spTree>
    <p:extLst>
      <p:ext uri="{BB962C8B-B14F-4D97-AF65-F5344CB8AC3E}">
        <p14:creationId xmlns:p14="http://schemas.microsoft.com/office/powerpoint/2010/main" val="159309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65408" y="0"/>
            <a:ext cx="8563409" cy="1198179"/>
          </a:xfrm>
        </p:spPr>
        <p:txBody>
          <a:bodyPr>
            <a:normAutofit fontScale="90000"/>
          </a:bodyPr>
          <a:lstStyle/>
          <a:p>
            <a:pPr algn="ct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Political/Economic Babylon</a:t>
            </a:r>
            <a:br>
              <a:rPr lang="en-US" b="1" dirty="0"/>
            </a:br>
            <a:r>
              <a:rPr lang="en-US" sz="3600" dirty="0"/>
              <a:t>Daniel 2 (cf. Revelation 18)</a:t>
            </a:r>
          </a:p>
        </p:txBody>
      </p:sp>
      <p:sp>
        <p:nvSpPr>
          <p:cNvPr id="6" name="TextBox 5"/>
          <p:cNvSpPr txBox="1"/>
          <p:nvPr/>
        </p:nvSpPr>
        <p:spPr>
          <a:xfrm>
            <a:off x="261257" y="1996810"/>
            <a:ext cx="13171713" cy="4524315"/>
          </a:xfrm>
          <a:prstGeom prst="rect">
            <a:avLst/>
          </a:prstGeom>
          <a:noFill/>
        </p:spPr>
        <p:txBody>
          <a:bodyPr wrap="square" rtlCol="0">
            <a:spAutoFit/>
          </a:bodyPr>
          <a:lstStyle/>
          <a:p>
            <a:r>
              <a:rPr lang="en-US" dirty="0">
                <a:solidFill>
                  <a:srgbClr val="0070C0"/>
                </a:solidFill>
              </a:rPr>
              <a:t>In Nebuchadnezzar’s vision of the statue, though the feet of the statue are attached to the legs, this does not mean that the feet represent a revived Roman empire. The thighs – the upper portion of the legs with the belly – represent Greece. Though the thighs are a part of the legs, the empires of Greece and Rome were separate. This being the case, there is no indication that the feet must be a continuation of the former Roman Empire. This empire of the feet, I believe, should be called, “The Revived Babylonian Empire.” As with the Babylonian Empire of King Nebuchadnezzar, this empire represented by the statue’s feet will have worldwide dominion as King Nebuchadnezzar’s kingdom was described (2:38; 4:21-22; 5:19). Though the empire of the Medo-Persians was twice as expansive, Nebuchadnezzar’s empire was strong and feared, and established by God (2:36). It was a greater and more feared kingdom than the Medo-Persian, Greek and Roman empires. Also, when looking at the description of the Antichrist’s empire symbolized as feet, it is described as a separate empire and is not described as an extension of the Roman Empire (“In that you saw the feet and toes, partly of potter’s clay and partly of iron, it will be a divided kingdom…”, 2:41).</a:t>
            </a:r>
          </a:p>
          <a:p>
            <a:endParaRPr lang="en-US" dirty="0">
              <a:solidFill>
                <a:srgbClr val="0070C0"/>
              </a:solidFill>
            </a:endParaRPr>
          </a:p>
          <a:p>
            <a:r>
              <a:rPr lang="en-US" dirty="0">
                <a:solidFill>
                  <a:srgbClr val="0070C0"/>
                </a:solidFill>
              </a:rPr>
              <a:t>Since the feet are the foundation of the statue, they represent that this last kingdom will crush and trample under foot the empires which came before (Dan. 7:7). These peoples remain, though their dominion was taken away (Dan. 7:12). It will not be until the empire of the feet is crushed that all aspects of the four previous empires will be gone and not a trace of them will exist any longer (2:35,44). Also, the fact that Babylon is portrayed in two parts – religious and political/economic – could be another reason that two feet were chosen to represent the final empire. The iron and clay were chosen to represent that this kingdom will be divided due to its eclectic nature.</a:t>
            </a:r>
          </a:p>
        </p:txBody>
      </p:sp>
      <p:sp>
        <p:nvSpPr>
          <p:cNvPr id="7" name="TextBox 6"/>
          <p:cNvSpPr txBox="1"/>
          <p:nvPr/>
        </p:nvSpPr>
        <p:spPr>
          <a:xfrm>
            <a:off x="1346312" y="1366662"/>
            <a:ext cx="11001600" cy="461665"/>
          </a:xfrm>
          <a:prstGeom prst="rect">
            <a:avLst/>
          </a:prstGeom>
          <a:noFill/>
        </p:spPr>
        <p:txBody>
          <a:bodyPr wrap="square" rtlCol="0">
            <a:spAutoFit/>
          </a:bodyPr>
          <a:lstStyle/>
          <a:p>
            <a:pPr algn="ctr"/>
            <a:r>
              <a:rPr lang="en-US" sz="2400" dirty="0">
                <a:solidFill>
                  <a:srgbClr val="FF0000"/>
                </a:solidFill>
              </a:rPr>
              <a:t>COULD THE EUROPEAM UNION BE THE LOCATION OF POLITICAL/ECONOMIC BABYLON?</a:t>
            </a:r>
          </a:p>
        </p:txBody>
      </p:sp>
    </p:spTree>
    <p:extLst>
      <p:ext uri="{BB962C8B-B14F-4D97-AF65-F5344CB8AC3E}">
        <p14:creationId xmlns:p14="http://schemas.microsoft.com/office/powerpoint/2010/main" val="33803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77143" y="0"/>
            <a:ext cx="9234840" cy="1188720"/>
          </a:xfrm>
        </p:spPr>
        <p:txBody>
          <a:bodyPr>
            <a:normAutofit fontScale="90000"/>
          </a:bodyPr>
          <a:lstStyle/>
          <a:p>
            <a:pPr algn="ctr"/>
            <a:br>
              <a:rPr lang="en-US" sz="4900" b="1" dirty="0">
                <a:solidFill>
                  <a:srgbClr val="FF0000"/>
                </a:solidFill>
              </a:rPr>
            </a:b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solidFill>
                  <a:schemeClr val="accent2"/>
                </a:solidFill>
              </a:rPr>
              <a:t>Similarities </a:t>
            </a:r>
            <a:r>
              <a:rPr lang="en-US" sz="4900" b="1" dirty="0"/>
              <a:t>of Religious versus Political/Economic Babylon</a:t>
            </a:r>
            <a:br>
              <a:rPr lang="en-US" b="1" dirty="0"/>
            </a:br>
            <a:endParaRPr lang="en-US" sz="3600" dirty="0"/>
          </a:p>
        </p:txBody>
      </p:sp>
      <p:sp>
        <p:nvSpPr>
          <p:cNvPr id="5" name="TextBox 4"/>
          <p:cNvSpPr txBox="1"/>
          <p:nvPr/>
        </p:nvSpPr>
        <p:spPr>
          <a:xfrm>
            <a:off x="197252" y="1188720"/>
            <a:ext cx="6431599" cy="5786199"/>
          </a:xfrm>
          <a:prstGeom prst="rect">
            <a:avLst/>
          </a:prstGeom>
          <a:noFill/>
        </p:spPr>
        <p:txBody>
          <a:bodyPr wrap="square" rtlCol="0">
            <a:spAutoFit/>
          </a:bodyPr>
          <a:lstStyle/>
          <a:p>
            <a:pPr algn="ctr"/>
            <a:r>
              <a:rPr lang="en-US" b="1" dirty="0"/>
              <a:t>Revelation 17</a:t>
            </a:r>
          </a:p>
          <a:p>
            <a:pPr marL="274320" indent="-274320"/>
            <a:endParaRPr lang="en-US" sz="1000" dirty="0"/>
          </a:p>
          <a:p>
            <a:pPr marL="342900" indent="-342900">
              <a:buAutoNum type="arabicPlain" startAt="5"/>
            </a:pPr>
            <a:r>
              <a:rPr lang="en-US" dirty="0"/>
              <a:t>“BABYLON THE GREAT”</a:t>
            </a:r>
          </a:p>
          <a:p>
            <a:pPr marL="342900" indent="-342900">
              <a:buAutoNum type="arabicPlain" startAt="5"/>
            </a:pPr>
            <a:endParaRPr lang="en-US" sz="500" dirty="0"/>
          </a:p>
          <a:p>
            <a:pPr marL="342900" indent="-342900">
              <a:buAutoNum type="arabicPlain" startAt="18"/>
            </a:pPr>
            <a:r>
              <a:rPr lang="en-US" dirty="0"/>
              <a:t>“the great city”</a:t>
            </a:r>
          </a:p>
          <a:p>
            <a:pPr marL="342900" indent="-342900">
              <a:buAutoNum type="arabicPlain" startAt="18"/>
            </a:pPr>
            <a:endParaRPr lang="en-US" sz="1000" dirty="0"/>
          </a:p>
          <a:p>
            <a:pPr marL="274320" indent="-274320">
              <a:buAutoNum type="arabicPlain" startAt="4"/>
            </a:pPr>
            <a:r>
              <a:rPr lang="en-US" dirty="0"/>
              <a:t>“clothed in purple and scarlet, and adorned with gold and precious stones and pearls”</a:t>
            </a:r>
          </a:p>
          <a:p>
            <a:pPr marL="342900" indent="-342900">
              <a:buAutoNum type="arabicPlain" startAt="4"/>
            </a:pPr>
            <a:endParaRPr lang="en-US" sz="500" dirty="0"/>
          </a:p>
          <a:p>
            <a:pPr marL="274320" indent="-274320"/>
            <a:r>
              <a:rPr lang="en-US" dirty="0"/>
              <a:t>4 “having in her hand a gold cup”</a:t>
            </a:r>
          </a:p>
          <a:p>
            <a:pPr marL="274320" indent="-274320"/>
            <a:endParaRPr lang="en-US" sz="800" dirty="0"/>
          </a:p>
          <a:p>
            <a:pPr marL="274320" indent="-274320"/>
            <a:endParaRPr lang="en-US" sz="800" dirty="0"/>
          </a:p>
          <a:p>
            <a:pPr marL="274320" indent="-274320"/>
            <a:endParaRPr lang="en-US" sz="200" dirty="0"/>
          </a:p>
          <a:p>
            <a:pPr marL="274320" indent="-274320">
              <a:buAutoNum type="arabicPlain" startAt="2"/>
            </a:pPr>
            <a:r>
              <a:rPr lang="en-US" dirty="0"/>
              <a:t>“the kings of the earth committed acts of immorality, and those who dwell on the earth were made drunk with the wine of her immorality.”</a:t>
            </a:r>
          </a:p>
          <a:p>
            <a:pPr marL="342900" indent="-342900">
              <a:buAutoNum type="arabicPlain" startAt="2"/>
            </a:pPr>
            <a:endParaRPr lang="en-US" sz="1000" dirty="0"/>
          </a:p>
          <a:p>
            <a:pPr marL="274320" indent="-274320"/>
            <a:r>
              <a:rPr lang="en-US" dirty="0"/>
              <a:t>6  “drunk with the blood of the saints, and with the blood of the witnesses of Jesus.” (cf. 11:1-14)</a:t>
            </a:r>
          </a:p>
          <a:p>
            <a:pPr marL="274320" indent="-274320"/>
            <a:r>
              <a:rPr lang="en-US" dirty="0"/>
              <a:t>11	“The beast…</a:t>
            </a:r>
            <a:r>
              <a:rPr lang="en-US" b="1" dirty="0"/>
              <a:t>he goes to destruction.</a:t>
            </a:r>
            <a:r>
              <a:rPr lang="en-US" dirty="0"/>
              <a:t>” [The beast in this verse represents the government of the Antichrist.]</a:t>
            </a:r>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endParaRPr lang="en-US" sz="500" dirty="0"/>
          </a:p>
          <a:p>
            <a:pPr marL="274320" indent="-274320"/>
            <a:r>
              <a:rPr lang="en-US" dirty="0"/>
              <a:t>16 “burn her up with fire.”</a:t>
            </a:r>
          </a:p>
        </p:txBody>
      </p:sp>
      <p:sp>
        <p:nvSpPr>
          <p:cNvPr id="6" name="TextBox 5"/>
          <p:cNvSpPr txBox="1"/>
          <p:nvPr/>
        </p:nvSpPr>
        <p:spPr>
          <a:xfrm>
            <a:off x="6628851" y="1188720"/>
            <a:ext cx="7087149" cy="5801588"/>
          </a:xfrm>
          <a:prstGeom prst="rect">
            <a:avLst/>
          </a:prstGeom>
          <a:noFill/>
        </p:spPr>
        <p:txBody>
          <a:bodyPr wrap="square" rtlCol="0">
            <a:spAutoFit/>
          </a:bodyPr>
          <a:lstStyle/>
          <a:p>
            <a:pPr algn="ctr"/>
            <a:r>
              <a:rPr lang="en-US" b="1" dirty="0">
                <a:solidFill>
                  <a:schemeClr val="accent2"/>
                </a:solidFill>
              </a:rPr>
              <a:t>Revelation 18</a:t>
            </a:r>
          </a:p>
          <a:p>
            <a:pPr marL="274320" indent="-274320">
              <a:spcBef>
                <a:spcPts val="600"/>
              </a:spcBef>
              <a:spcAft>
                <a:spcPts val="600"/>
              </a:spcAft>
            </a:pPr>
            <a:r>
              <a:rPr lang="en-US" dirty="0">
                <a:solidFill>
                  <a:schemeClr val="accent2"/>
                </a:solidFill>
              </a:rPr>
              <a:t>2    “Babylon the great!”</a:t>
            </a:r>
          </a:p>
          <a:p>
            <a:pPr marL="274320" indent="-274320">
              <a:spcBef>
                <a:spcPts val="600"/>
              </a:spcBef>
              <a:spcAft>
                <a:spcPts val="600"/>
              </a:spcAft>
            </a:pPr>
            <a:r>
              <a:rPr lang="en-US" dirty="0">
                <a:solidFill>
                  <a:schemeClr val="accent2"/>
                </a:solidFill>
              </a:rPr>
              <a:t>10  “the great city”</a:t>
            </a:r>
          </a:p>
          <a:p>
            <a:pPr marL="274320" indent="-274320">
              <a:spcBef>
                <a:spcPts val="600"/>
              </a:spcBef>
              <a:spcAft>
                <a:spcPts val="600"/>
              </a:spcAft>
            </a:pPr>
            <a:r>
              <a:rPr lang="en-US" dirty="0">
                <a:solidFill>
                  <a:schemeClr val="accent2"/>
                </a:solidFill>
              </a:rPr>
              <a:t>16  “clothed in fine linen and purple and scarlet, and adorned with gold and precious stones and pearls”</a:t>
            </a:r>
          </a:p>
          <a:p>
            <a:pPr marL="274320" indent="-274320">
              <a:spcBef>
                <a:spcPts val="600"/>
              </a:spcBef>
              <a:spcAft>
                <a:spcPts val="600"/>
              </a:spcAft>
            </a:pPr>
            <a:r>
              <a:rPr lang="en-US" dirty="0">
                <a:solidFill>
                  <a:schemeClr val="accent2"/>
                </a:solidFill>
              </a:rPr>
              <a:t>6  “in the cup which she has mixed”</a:t>
            </a:r>
          </a:p>
          <a:p>
            <a:pPr marL="274320" indent="-274320">
              <a:spcBef>
                <a:spcPts val="600"/>
              </a:spcBef>
              <a:spcAft>
                <a:spcPts val="600"/>
              </a:spcAft>
            </a:pPr>
            <a:r>
              <a:rPr lang="en-US" dirty="0">
                <a:solidFill>
                  <a:schemeClr val="accent2"/>
                </a:solidFill>
              </a:rPr>
              <a:t>3  “For all the nations have drunk of the wine of the passion of her immorality, and the kings of the earth have committed acts of immorality with her”</a:t>
            </a:r>
          </a:p>
          <a:p>
            <a:pPr marL="274320" indent="-274320">
              <a:spcBef>
                <a:spcPts val="600"/>
              </a:spcBef>
              <a:spcAft>
                <a:spcPts val="600"/>
              </a:spcAft>
            </a:pPr>
            <a:r>
              <a:rPr lang="en-US" dirty="0">
                <a:solidFill>
                  <a:schemeClr val="accent2"/>
                </a:solidFill>
              </a:rPr>
              <a:t>24  “found the blood of prophets and of saints”</a:t>
            </a:r>
          </a:p>
          <a:p>
            <a:pPr marL="274320" indent="-274320"/>
            <a:endParaRPr lang="en-US" b="1" dirty="0">
              <a:solidFill>
                <a:schemeClr val="accent2"/>
              </a:solidFill>
            </a:endParaRPr>
          </a:p>
          <a:p>
            <a:pPr marL="274320" indent="-274320"/>
            <a:r>
              <a:rPr lang="en-US" b="1" dirty="0">
                <a:solidFill>
                  <a:schemeClr val="accent2"/>
                </a:solidFill>
              </a:rPr>
              <a:t>21  </a:t>
            </a:r>
            <a:r>
              <a:rPr lang="en-US" dirty="0">
                <a:solidFill>
                  <a:schemeClr val="accent2"/>
                </a:solidFill>
              </a:rPr>
              <a:t>“Then a strong angel took up a stone like a great millstone and threw it into the sea, saying, ‘So will Babylon, the great city, be thrown down with violence, and will not be found any longer.  2 She has become a dwelling place of demons and a prison of every unclean spirit, and a prison of every unclean and hateful bird.’”</a:t>
            </a:r>
          </a:p>
          <a:p>
            <a:pPr marL="274320" indent="-274320">
              <a:spcBef>
                <a:spcPts val="600"/>
              </a:spcBef>
              <a:spcAft>
                <a:spcPts val="600"/>
              </a:spcAft>
            </a:pPr>
            <a:r>
              <a:rPr lang="en-US" dirty="0">
                <a:solidFill>
                  <a:schemeClr val="accent2"/>
                </a:solidFill>
              </a:rPr>
              <a:t>8  “she will be burned up with fire”</a:t>
            </a:r>
          </a:p>
        </p:txBody>
      </p:sp>
    </p:spTree>
    <p:extLst>
      <p:ext uri="{BB962C8B-B14F-4D97-AF65-F5344CB8AC3E}">
        <p14:creationId xmlns:p14="http://schemas.microsoft.com/office/powerpoint/2010/main" val="1639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28" end="2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99992" y="-1"/>
            <a:ext cx="9115097" cy="1190847"/>
          </a:xfrm>
        </p:spPr>
        <p:txBody>
          <a:bodyPr>
            <a:normAutofit fontScale="90000"/>
          </a:bodyPr>
          <a:lstStyle/>
          <a:p>
            <a:pPr algn="ctr"/>
            <a:br>
              <a:rPr lang="en-US" sz="4900" b="1" dirty="0">
                <a:solidFill>
                  <a:srgbClr val="FF0000"/>
                </a:solidFill>
              </a:rPr>
            </a:b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solidFill>
                  <a:schemeClr val="accent2"/>
                </a:solidFill>
              </a:rPr>
              <a:t>Differences </a:t>
            </a:r>
            <a:r>
              <a:rPr lang="en-US" sz="4900" b="1" dirty="0"/>
              <a:t>of Religious versus Political/Economic Babylon</a:t>
            </a:r>
            <a:br>
              <a:rPr lang="en-US" b="1" dirty="0"/>
            </a:br>
            <a:endParaRPr lang="en-US" sz="3600" dirty="0"/>
          </a:p>
        </p:txBody>
      </p:sp>
      <p:sp>
        <p:nvSpPr>
          <p:cNvPr id="4" name="TextBox 3"/>
          <p:cNvSpPr txBox="1"/>
          <p:nvPr/>
        </p:nvSpPr>
        <p:spPr>
          <a:xfrm>
            <a:off x="0" y="1375903"/>
            <a:ext cx="6757540" cy="3693319"/>
          </a:xfrm>
          <a:prstGeom prst="rect">
            <a:avLst/>
          </a:prstGeom>
          <a:noFill/>
        </p:spPr>
        <p:txBody>
          <a:bodyPr wrap="square" rtlCol="0">
            <a:spAutoFit/>
          </a:bodyPr>
          <a:lstStyle/>
          <a:p>
            <a:pPr algn="ctr"/>
            <a:r>
              <a:rPr lang="en-US" b="1" dirty="0"/>
              <a:t>Revelation 17</a:t>
            </a:r>
          </a:p>
          <a:p>
            <a:pPr marL="274320" indent="-274320"/>
            <a:r>
              <a:rPr lang="en-US" b="1" dirty="0"/>
              <a:t>1   </a:t>
            </a:r>
            <a:r>
              <a:rPr lang="en-US" dirty="0"/>
              <a:t>“Then one of the seven angels who had the seven bowls”</a:t>
            </a:r>
          </a:p>
          <a:p>
            <a:pPr marL="274320" indent="-274320"/>
            <a:endParaRPr lang="en-US" dirty="0"/>
          </a:p>
          <a:p>
            <a:pPr marL="274320" indent="-274320"/>
            <a:r>
              <a:rPr lang="en-US" dirty="0"/>
              <a:t>7   “the beast that carries her, which has the seven heads and the ten horns.”</a:t>
            </a:r>
          </a:p>
          <a:p>
            <a:pPr marL="274320" indent="-274320"/>
            <a:endParaRPr lang="en-US" dirty="0"/>
          </a:p>
          <a:p>
            <a:pPr marL="274320" indent="-274320"/>
            <a:r>
              <a:rPr lang="en-US" dirty="0"/>
              <a:t> 16  “And the ten horns which you saw, and the beast, these will hate the harlot and will make her desolate and naked, and </a:t>
            </a:r>
            <a:r>
              <a:rPr lang="en-US" b="1" dirty="0"/>
              <a:t>will eat her flesh and will burn her up with fire.”</a:t>
            </a:r>
          </a:p>
          <a:p>
            <a:pPr marL="274320" indent="-274320"/>
            <a:r>
              <a:rPr lang="en-US" dirty="0"/>
              <a:t>17 “For God has put it </a:t>
            </a:r>
            <a:r>
              <a:rPr lang="en-US" b="1" dirty="0"/>
              <a:t>in their hearts </a:t>
            </a:r>
            <a:r>
              <a:rPr lang="en-US" dirty="0"/>
              <a:t>to execute His purpose”</a:t>
            </a:r>
          </a:p>
          <a:p>
            <a:pPr marL="274320" indent="-274320"/>
            <a:endParaRPr lang="en-US" dirty="0"/>
          </a:p>
          <a:p>
            <a:pPr indent="-274320"/>
            <a:r>
              <a:rPr lang="en-US" dirty="0">
                <a:solidFill>
                  <a:srgbClr val="0070C0"/>
                </a:solidFill>
              </a:rPr>
              <a:t>[True believers will not participate in the worship of the Antichrist so this warning is not given in Revelation 17 (Rev. 14:9-10).] </a:t>
            </a:r>
          </a:p>
        </p:txBody>
      </p:sp>
      <p:sp>
        <p:nvSpPr>
          <p:cNvPr id="5" name="TextBox 4"/>
          <p:cNvSpPr txBox="1"/>
          <p:nvPr/>
        </p:nvSpPr>
        <p:spPr>
          <a:xfrm>
            <a:off x="6757540" y="1375903"/>
            <a:ext cx="6889897" cy="3693319"/>
          </a:xfrm>
          <a:prstGeom prst="rect">
            <a:avLst/>
          </a:prstGeom>
          <a:noFill/>
        </p:spPr>
        <p:txBody>
          <a:bodyPr wrap="square" rtlCol="0">
            <a:spAutoFit/>
          </a:bodyPr>
          <a:lstStyle/>
          <a:p>
            <a:pPr algn="ctr"/>
            <a:r>
              <a:rPr lang="en-US" b="1" dirty="0">
                <a:solidFill>
                  <a:schemeClr val="accent2"/>
                </a:solidFill>
              </a:rPr>
              <a:t>Revelation 18</a:t>
            </a:r>
          </a:p>
          <a:p>
            <a:pPr marL="274320" indent="-274320"/>
            <a:r>
              <a:rPr lang="en-US" b="1" dirty="0">
                <a:solidFill>
                  <a:schemeClr val="accent2"/>
                </a:solidFill>
              </a:rPr>
              <a:t>1</a:t>
            </a:r>
            <a:r>
              <a:rPr lang="en-US" dirty="0">
                <a:solidFill>
                  <a:schemeClr val="accent2"/>
                </a:solidFill>
              </a:rPr>
              <a:t>    “I saw another angel”</a:t>
            </a:r>
          </a:p>
          <a:p>
            <a:pPr marL="274320" indent="-274320"/>
            <a:r>
              <a:rPr lang="en-US" dirty="0">
                <a:solidFill>
                  <a:schemeClr val="accent2"/>
                </a:solidFill>
              </a:rPr>
              <a:t>	 </a:t>
            </a:r>
          </a:p>
          <a:p>
            <a:r>
              <a:rPr lang="en-US" dirty="0">
                <a:solidFill>
                  <a:srgbClr val="0070C0"/>
                </a:solidFill>
              </a:rPr>
              <a:t>[Political/Economic Babylon is the beast which carries Religious Babylon.]</a:t>
            </a:r>
          </a:p>
          <a:p>
            <a:pPr marL="274320" indent="-274320"/>
            <a:endParaRPr lang="en-US" b="1" dirty="0">
              <a:solidFill>
                <a:schemeClr val="accent2"/>
              </a:solidFill>
            </a:endParaRPr>
          </a:p>
          <a:p>
            <a:pPr marL="274320" indent="-274320"/>
            <a:r>
              <a:rPr lang="en-US" b="1" dirty="0">
                <a:solidFill>
                  <a:schemeClr val="accent2"/>
                </a:solidFill>
              </a:rPr>
              <a:t> </a:t>
            </a:r>
            <a:r>
              <a:rPr lang="en-US" dirty="0">
                <a:solidFill>
                  <a:schemeClr val="accent2"/>
                </a:solidFill>
              </a:rPr>
              <a:t>8   “For this reason in one day her plagues will come, pestilence and mourning and famine, and she will be burned up with fire; </a:t>
            </a:r>
            <a:r>
              <a:rPr lang="en-US" b="1" dirty="0">
                <a:solidFill>
                  <a:schemeClr val="accent2"/>
                </a:solidFill>
              </a:rPr>
              <a:t>for the Lord God who judges her is strong.”</a:t>
            </a:r>
          </a:p>
          <a:p>
            <a:pPr marL="274320" indent="-274320"/>
            <a:r>
              <a:rPr lang="en-US" b="1" dirty="0">
                <a:solidFill>
                  <a:schemeClr val="accent2"/>
                </a:solidFill>
              </a:rPr>
              <a:t> </a:t>
            </a:r>
          </a:p>
          <a:p>
            <a:pPr marL="274320" indent="-274320"/>
            <a:r>
              <a:rPr lang="en-US" b="1" dirty="0">
                <a:solidFill>
                  <a:schemeClr val="accent2"/>
                </a:solidFill>
              </a:rPr>
              <a:t>  </a:t>
            </a:r>
            <a:endParaRPr lang="en-US" dirty="0">
              <a:solidFill>
                <a:schemeClr val="accent2"/>
              </a:solidFill>
            </a:endParaRPr>
          </a:p>
          <a:p>
            <a:pPr marL="274320" indent="-274320"/>
            <a:r>
              <a:rPr lang="en-US" b="1" dirty="0">
                <a:solidFill>
                  <a:schemeClr val="accent2"/>
                </a:solidFill>
              </a:rPr>
              <a:t>4 </a:t>
            </a:r>
            <a:r>
              <a:rPr lang="en-US" dirty="0">
                <a:solidFill>
                  <a:schemeClr val="accent2"/>
                </a:solidFill>
              </a:rPr>
              <a:t>“Come out of her, my people, so that you will not participate in her sins and receive of her plagues”</a:t>
            </a:r>
          </a:p>
        </p:txBody>
      </p:sp>
    </p:spTree>
    <p:extLst>
      <p:ext uri="{BB962C8B-B14F-4D97-AF65-F5344CB8AC3E}">
        <p14:creationId xmlns:p14="http://schemas.microsoft.com/office/powerpoint/2010/main" val="40139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0414" y="0"/>
            <a:ext cx="12896193" cy="1306286"/>
          </a:xfrm>
        </p:spPr>
        <p:txBody>
          <a:bodyPr>
            <a:normAutofit fontScale="90000"/>
          </a:bodyPr>
          <a:lstStyle/>
          <a:p>
            <a:pPr algn="ctr"/>
            <a:br>
              <a:rPr lang="en-US" sz="4900" b="1" dirty="0">
                <a:solidFill>
                  <a:srgbClr val="FF0000"/>
                </a:solidFill>
              </a:rPr>
            </a:br>
            <a:r>
              <a:rPr lang="en-US" sz="4900" b="1" dirty="0">
                <a:solidFill>
                  <a:srgbClr val="FF0000"/>
                </a:solidFill>
              </a:rPr>
              <a:t>2</a:t>
            </a:r>
            <a:r>
              <a:rPr lang="en-US" sz="4900" b="1" baseline="30000" dirty="0">
                <a:solidFill>
                  <a:srgbClr val="FF0000"/>
                </a:solidFill>
              </a:rPr>
              <a:t>ND</a:t>
            </a:r>
            <a:r>
              <a:rPr lang="en-US" sz="4900" b="1" dirty="0">
                <a:solidFill>
                  <a:srgbClr val="FF0000"/>
                </a:solidFill>
              </a:rPr>
              <a:t> HALF: </a:t>
            </a:r>
            <a:r>
              <a:rPr lang="en-US" sz="4900" b="1" dirty="0"/>
              <a:t>Summary of Religious versus Political/Economic Babylon</a:t>
            </a:r>
            <a:br>
              <a:rPr lang="en-US" b="1" dirty="0"/>
            </a:br>
            <a:r>
              <a:rPr lang="en-US" sz="3600" dirty="0"/>
              <a:t>Similarities Expected! Differences are Important!</a:t>
            </a:r>
          </a:p>
        </p:txBody>
      </p:sp>
      <p:sp>
        <p:nvSpPr>
          <p:cNvPr id="4" name="TextBox 3"/>
          <p:cNvSpPr txBox="1"/>
          <p:nvPr/>
        </p:nvSpPr>
        <p:spPr>
          <a:xfrm>
            <a:off x="105107" y="1928713"/>
            <a:ext cx="4656082" cy="1754326"/>
          </a:xfrm>
          <a:prstGeom prst="rect">
            <a:avLst/>
          </a:prstGeom>
          <a:noFill/>
        </p:spPr>
        <p:txBody>
          <a:bodyPr wrap="square" rtlCol="0">
            <a:spAutoFit/>
          </a:bodyPr>
          <a:lstStyle/>
          <a:p>
            <a:pPr algn="ctr"/>
            <a:r>
              <a:rPr lang="en-US" b="1" dirty="0">
                <a:solidFill>
                  <a:srgbClr val="0070C0"/>
                </a:solidFill>
              </a:rPr>
              <a:t>Similarities</a:t>
            </a:r>
          </a:p>
          <a:p>
            <a:endParaRPr lang="en-US" dirty="0">
              <a:solidFill>
                <a:srgbClr val="0070C0"/>
              </a:solidFill>
            </a:endParaRPr>
          </a:p>
          <a:p>
            <a:r>
              <a:rPr lang="en-US" dirty="0">
                <a:solidFill>
                  <a:srgbClr val="0070C0"/>
                </a:solidFill>
              </a:rPr>
              <a:t>One would expect to see similarities between Religious Babylon and Political/Economic Babylon. They both are Babylon, making up two distinct parts of one evil, end-time entity.</a:t>
            </a:r>
          </a:p>
        </p:txBody>
      </p:sp>
      <p:sp>
        <p:nvSpPr>
          <p:cNvPr id="5" name="TextBox 4"/>
          <p:cNvSpPr txBox="1"/>
          <p:nvPr/>
        </p:nvSpPr>
        <p:spPr>
          <a:xfrm>
            <a:off x="4957130" y="1928713"/>
            <a:ext cx="8555419" cy="4801314"/>
          </a:xfrm>
          <a:prstGeom prst="rect">
            <a:avLst/>
          </a:prstGeom>
          <a:noFill/>
        </p:spPr>
        <p:txBody>
          <a:bodyPr wrap="square" rtlCol="0">
            <a:spAutoFit/>
          </a:bodyPr>
          <a:lstStyle/>
          <a:p>
            <a:pPr algn="ctr"/>
            <a:r>
              <a:rPr lang="en-US" b="1" dirty="0">
                <a:solidFill>
                  <a:srgbClr val="0070C0"/>
                </a:solidFill>
              </a:rPr>
              <a:t>Differences</a:t>
            </a:r>
          </a:p>
          <a:p>
            <a:endParaRPr lang="en-US" dirty="0">
              <a:solidFill>
                <a:srgbClr val="0070C0"/>
              </a:solidFill>
            </a:endParaRPr>
          </a:p>
          <a:p>
            <a:pPr marL="285750" indent="-285750">
              <a:buFont typeface="Wingdings" panose="05000000000000000000" pitchFamily="2" charset="2"/>
              <a:buChar char="v"/>
            </a:pPr>
            <a:r>
              <a:rPr lang="en-US" dirty="0">
                <a:solidFill>
                  <a:srgbClr val="0070C0"/>
                </a:solidFill>
              </a:rPr>
              <a:t>Whereas the angel who announced the destruction of Religious Babylon was one of the angels who had one of the 7 bowls;</a:t>
            </a:r>
          </a:p>
          <a:p>
            <a:pPr marL="285750" indent="-285750">
              <a:buFont typeface="Wingdings" panose="05000000000000000000" pitchFamily="2" charset="2"/>
              <a:buChar char="v"/>
            </a:pPr>
            <a:r>
              <a:rPr lang="en-US" dirty="0">
                <a:solidFill>
                  <a:srgbClr val="0070C0"/>
                </a:solidFill>
              </a:rPr>
              <a:t>It was a different angel who announced the destruction of Economic/Political Babylon</a:t>
            </a:r>
          </a:p>
          <a:p>
            <a:endParaRPr lang="en-US" dirty="0">
              <a:solidFill>
                <a:srgbClr val="0070C0"/>
              </a:solidFill>
            </a:endParaRPr>
          </a:p>
          <a:p>
            <a:pPr marL="285750" indent="-285750">
              <a:buFont typeface="Wingdings" panose="05000000000000000000" pitchFamily="2" charset="2"/>
              <a:buChar char="v"/>
            </a:pPr>
            <a:r>
              <a:rPr lang="en-US" dirty="0">
                <a:solidFill>
                  <a:srgbClr val="0070C0"/>
                </a:solidFill>
              </a:rPr>
              <a:t>Whereas Religious Babylon will be destroyed by the 10 kings prompted by God;</a:t>
            </a:r>
          </a:p>
          <a:p>
            <a:pPr marL="285750" indent="-285750">
              <a:buFont typeface="Wingdings" panose="05000000000000000000" pitchFamily="2" charset="2"/>
              <a:buChar char="v"/>
            </a:pPr>
            <a:r>
              <a:rPr lang="en-US" dirty="0">
                <a:solidFill>
                  <a:srgbClr val="0070C0"/>
                </a:solidFill>
              </a:rPr>
              <a:t>Political/Economic Babylon will be destroyed by God directly </a:t>
            </a:r>
          </a:p>
          <a:p>
            <a:endParaRPr lang="en-US" dirty="0">
              <a:solidFill>
                <a:srgbClr val="0070C0"/>
              </a:solidFill>
            </a:endParaRPr>
          </a:p>
          <a:p>
            <a:pPr marL="285750" indent="-285750">
              <a:buFont typeface="Wingdings" panose="05000000000000000000" pitchFamily="2" charset="2"/>
              <a:buChar char="v"/>
            </a:pPr>
            <a:r>
              <a:rPr lang="en-US" dirty="0">
                <a:solidFill>
                  <a:srgbClr val="0070C0"/>
                </a:solidFill>
              </a:rPr>
              <a:t>Whereas Political/Economic Babylon will be destroyed and never inhabited again except by demons and detestable birds;</a:t>
            </a:r>
          </a:p>
          <a:p>
            <a:pPr marL="285750" indent="-285750">
              <a:buFont typeface="Wingdings" panose="05000000000000000000" pitchFamily="2" charset="2"/>
              <a:buChar char="v"/>
            </a:pPr>
            <a:r>
              <a:rPr lang="en-US" dirty="0">
                <a:solidFill>
                  <a:srgbClr val="0070C0"/>
                </a:solidFill>
              </a:rPr>
              <a:t>Religious Babylon is not spoken about in this way</a:t>
            </a:r>
          </a:p>
          <a:p>
            <a:endParaRPr lang="en-US" dirty="0">
              <a:solidFill>
                <a:srgbClr val="0070C0"/>
              </a:solidFill>
            </a:endParaRPr>
          </a:p>
          <a:p>
            <a:pPr marL="285750" indent="-285750">
              <a:buFont typeface="Wingdings" panose="05000000000000000000" pitchFamily="2" charset="2"/>
              <a:buChar char="v"/>
            </a:pPr>
            <a:r>
              <a:rPr lang="en-US" dirty="0">
                <a:solidFill>
                  <a:srgbClr val="0070C0"/>
                </a:solidFill>
              </a:rPr>
              <a:t>Whereas believers are told to come out of Political/Economic Babylon and not participate in her sins;</a:t>
            </a:r>
          </a:p>
          <a:p>
            <a:pPr marL="285750" indent="-285750">
              <a:buFont typeface="Wingdings" panose="05000000000000000000" pitchFamily="2" charset="2"/>
              <a:buChar char="v"/>
            </a:pPr>
            <a:r>
              <a:rPr lang="en-US" dirty="0">
                <a:solidFill>
                  <a:srgbClr val="0070C0"/>
                </a:solidFill>
              </a:rPr>
              <a:t>Believers are not told this in Religious Babylon because they will not do this. If they would, then they would not be true believers (Rev. 14:9-10).</a:t>
            </a:r>
          </a:p>
        </p:txBody>
      </p:sp>
      <p:sp>
        <p:nvSpPr>
          <p:cNvPr id="6" name="Rectangle 5"/>
          <p:cNvSpPr/>
          <p:nvPr/>
        </p:nvSpPr>
        <p:spPr>
          <a:xfrm>
            <a:off x="105107" y="4119526"/>
            <a:ext cx="4656081" cy="923330"/>
          </a:xfrm>
          <a:prstGeom prst="rect">
            <a:avLst/>
          </a:prstGeom>
        </p:spPr>
        <p:txBody>
          <a:bodyPr wrap="square">
            <a:spAutoFit/>
          </a:bodyPr>
          <a:lstStyle/>
          <a:p>
            <a:pPr algn="ctr"/>
            <a:r>
              <a:rPr lang="en-US" dirty="0">
                <a:solidFill>
                  <a:srgbClr val="0070C0"/>
                </a:solidFill>
              </a:rPr>
              <a:t>Though Religious Babylon and Political/Economic Babylon are similar, the differences between them are also important.</a:t>
            </a:r>
          </a:p>
        </p:txBody>
      </p:sp>
    </p:spTree>
    <p:extLst>
      <p:ext uri="{BB962C8B-B14F-4D97-AF65-F5344CB8AC3E}">
        <p14:creationId xmlns:p14="http://schemas.microsoft.com/office/powerpoint/2010/main" val="27420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FF3300">
                <a:tint val="45000"/>
                <a:satMod val="400000"/>
              </a:srgbClr>
            </a:duotone>
          </a:blip>
          <a:stretch>
            <a:fillRect/>
          </a:stretch>
        </p:blipFill>
        <p:spPr>
          <a:xfrm>
            <a:off x="6808122" y="1759033"/>
            <a:ext cx="329213" cy="4203465"/>
          </a:xfrm>
          <a:prstGeom prst="rect">
            <a:avLst/>
          </a:prstGeom>
        </p:spPr>
      </p:pic>
      <p:sp>
        <p:nvSpPr>
          <p:cNvPr id="2" name="Title 1"/>
          <p:cNvSpPr>
            <a:spLocks noGrp="1"/>
          </p:cNvSpPr>
          <p:nvPr>
            <p:ph type="title"/>
          </p:nvPr>
        </p:nvSpPr>
        <p:spPr>
          <a:xfrm>
            <a:off x="1048079" y="89289"/>
            <a:ext cx="11830050"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dirty="0">
                <a:ln w="0"/>
                <a:solidFill>
                  <a:srgbClr val="0070C0"/>
                </a:solidFill>
                <a:effectLst>
                  <a:outerShdw blurRad="38100" dist="19050" dir="2700000" algn="tl" rotWithShape="0">
                    <a:schemeClr val="dk1">
                      <a:alpha val="40000"/>
                    </a:schemeClr>
                  </a:outerShdw>
                </a:effectLst>
              </a:rPr>
              <a:t>o</a:t>
            </a:r>
            <a:r>
              <a:rPr lang="en-US" sz="2400" b="0" cap="none" spc="0" dirty="0">
                <a:ln w="0"/>
                <a:solidFill>
                  <a:srgbClr val="0070C0"/>
                </a:solidFill>
                <a:effectLst>
                  <a:outerShdw blurRad="38100" dist="19050" dir="2700000" algn="tl" rotWithShape="0">
                    <a:schemeClr val="dk1">
                      <a:alpha val="40000"/>
                    </a:schemeClr>
                  </a:outerShdw>
                </a:effectLst>
              </a:rPr>
              <a:t>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12670025" y="1265628"/>
            <a:ext cx="1385124" cy="830997"/>
          </a:xfrm>
          <a:prstGeom prst="rect">
            <a:avLst/>
          </a:prstGeom>
          <a:noFill/>
        </p:spPr>
        <p:txBody>
          <a:bodyPr wrap="none" lIns="91440" tIns="45720" rIns="91440" bIns="45720">
            <a:spAutoFit/>
          </a:bodyPr>
          <a:lstStyle/>
          <a:p>
            <a:pPr algn="ctr"/>
            <a:r>
              <a:rPr lang="en-US" sz="2400" b="1" cap="none" spc="0" dirty="0">
                <a:ln w="0"/>
                <a:solidFill>
                  <a:srgbClr val="0070C0"/>
                </a:solidFill>
                <a:effectLst>
                  <a:outerShdw blurRad="38100" dist="19050" dir="2700000" algn="tl" rotWithShape="0">
                    <a:schemeClr val="dk1">
                      <a:alpha val="40000"/>
                    </a:schemeClr>
                  </a:outerShdw>
                </a:effectLst>
              </a:rPr>
              <a:t>Return of</a:t>
            </a:r>
          </a:p>
          <a:p>
            <a:pPr algn="ctr"/>
            <a:r>
              <a:rPr lang="en-US" sz="2400" b="1" dirty="0">
                <a:ln w="0"/>
                <a:solidFill>
                  <a:srgbClr val="0070C0"/>
                </a:solidFill>
                <a:effectLst>
                  <a:outerShdw blurRad="38100" dist="19050" dir="2700000" algn="tl" rotWithShape="0">
                    <a:schemeClr val="dk1">
                      <a:alpha val="40000"/>
                    </a:schemeClr>
                  </a:outerShdw>
                </a:effectLst>
              </a:rPr>
              <a:t>Christ</a:t>
            </a:r>
            <a:endParaRPr lang="en-US" sz="2400" b="1" cap="none" spc="0" dirty="0">
              <a:ln w="0"/>
              <a:solidFill>
                <a:srgbClr val="0070C0"/>
              </a:solidFill>
              <a:effectLst>
                <a:outerShdw blurRad="38100" dist="19050" dir="2700000" algn="tl" rotWithShape="0">
                  <a:schemeClr val="dk1">
                    <a:alpha val="40000"/>
                  </a:schemeClr>
                </a:outerShdw>
              </a:effectLst>
            </a:endParaRPr>
          </a:p>
        </p:txBody>
      </p:sp>
      <p:sp>
        <p:nvSpPr>
          <p:cNvPr id="13" name="Rectangle 12"/>
          <p:cNvSpPr/>
          <p:nvPr/>
        </p:nvSpPr>
        <p:spPr>
          <a:xfrm>
            <a:off x="6063787" y="928297"/>
            <a:ext cx="1798633" cy="830997"/>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rPr>
              <a:t>Satan Cast</a:t>
            </a:r>
          </a:p>
          <a:p>
            <a:pPr algn="ctr"/>
            <a:r>
              <a:rPr lang="en-US" sz="2400" dirty="0">
                <a:ln w="0"/>
                <a:solidFill>
                  <a:srgbClr val="FF0000"/>
                </a:solidFill>
                <a:effectLst>
                  <a:outerShdw blurRad="38100" dist="19050" dir="2700000" algn="tl" rotWithShape="0">
                    <a:schemeClr val="dk1">
                      <a:alpha val="40000"/>
                    </a:schemeClr>
                  </a:outerShdw>
                </a:effectLst>
              </a:rPr>
              <a:t>from Heaven</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14" name="TextBox 13"/>
          <p:cNvSpPr txBox="1"/>
          <p:nvPr/>
        </p:nvSpPr>
        <p:spPr>
          <a:xfrm>
            <a:off x="8649128" y="4667935"/>
            <a:ext cx="3352803" cy="369332"/>
          </a:xfrm>
          <a:prstGeom prst="rect">
            <a:avLst/>
          </a:prstGeom>
          <a:noFill/>
        </p:spPr>
        <p:txBody>
          <a:bodyPr wrap="square" rtlCol="0">
            <a:spAutoFit/>
          </a:bodyPr>
          <a:lstStyle/>
          <a:p>
            <a:pPr algn="ctr"/>
            <a:r>
              <a:rPr lang="en-US" dirty="0">
                <a:solidFill>
                  <a:srgbClr val="FFC000"/>
                </a:solidFill>
              </a:rPr>
              <a:t>Nation of Israel Protected by God</a:t>
            </a: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18" name="TextBox 17"/>
          <p:cNvSpPr txBox="1"/>
          <p:nvPr/>
        </p:nvSpPr>
        <p:spPr>
          <a:xfrm>
            <a:off x="11505962" y="2936130"/>
            <a:ext cx="1950263" cy="923330"/>
          </a:xfrm>
          <a:prstGeom prst="rect">
            <a:avLst/>
          </a:prstGeom>
          <a:noFill/>
        </p:spPr>
        <p:txBody>
          <a:bodyPr wrap="square" rtlCol="0">
            <a:spAutoFit/>
          </a:bodyPr>
          <a:lstStyle/>
          <a:p>
            <a:r>
              <a:rPr lang="en-US" dirty="0"/>
              <a:t>Destruction of Political/Economic Babylon</a:t>
            </a:r>
          </a:p>
        </p:txBody>
      </p:sp>
      <p:sp>
        <p:nvSpPr>
          <p:cNvPr id="19" name="Rectangle 18"/>
          <p:cNvSpPr/>
          <p:nvPr/>
        </p:nvSpPr>
        <p:spPr>
          <a:xfrm>
            <a:off x="5687664" y="1672152"/>
            <a:ext cx="2570127"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rPr>
              <a:t>Temple</a:t>
            </a:r>
            <a:r>
              <a:rPr lang="en-US" sz="2400" dirty="0">
                <a:ln w="0"/>
                <a:effectLst>
                  <a:outerShdw blurRad="38100" dist="38100" dir="2700000" algn="tl" rotWithShape="0">
                    <a:srgbClr val="000000">
                      <a:alpha val="43137"/>
                    </a:srgbClr>
                  </a:outerShdw>
                </a:effectLst>
              </a:rPr>
              <a:t> </a:t>
            </a:r>
            <a:r>
              <a:rPr lang="en-US" sz="2400" dirty="0">
                <a:ln w="0"/>
                <a:effectLst>
                  <a:outerShdw blurRad="38100" dist="19050" dir="2700000" algn="tl" rotWithShape="0">
                    <a:schemeClr val="dk1">
                      <a:alpha val="40000"/>
                    </a:schemeClr>
                  </a:outerShdw>
                </a:effectLst>
              </a:rPr>
              <a:t>Desecrated</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3" name="TextBox 22"/>
          <p:cNvSpPr txBox="1"/>
          <p:nvPr/>
        </p:nvSpPr>
        <p:spPr>
          <a:xfrm>
            <a:off x="7044645" y="4121629"/>
            <a:ext cx="2249760" cy="646331"/>
          </a:xfrm>
          <a:prstGeom prst="rect">
            <a:avLst/>
          </a:prstGeom>
          <a:noFill/>
        </p:spPr>
        <p:txBody>
          <a:bodyPr wrap="square" rtlCol="0">
            <a:spAutoFit/>
          </a:bodyPr>
          <a:lstStyle/>
          <a:p>
            <a:r>
              <a:rPr lang="en-US" dirty="0">
                <a:solidFill>
                  <a:schemeClr val="accent2">
                    <a:lumMod val="75000"/>
                  </a:schemeClr>
                </a:solidFill>
              </a:rPr>
              <a:t>Martyrdom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5678040" y="2082882"/>
            <a:ext cx="257012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of the Beast</a:t>
            </a:r>
          </a:p>
        </p:txBody>
      </p:sp>
      <p:sp>
        <p:nvSpPr>
          <p:cNvPr id="9" name="TextBox 8"/>
          <p:cNvSpPr txBox="1"/>
          <p:nvPr/>
        </p:nvSpPr>
        <p:spPr>
          <a:xfrm>
            <a:off x="3845999" y="2479765"/>
            <a:ext cx="6234207"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Ultimate Rise of the Antichrist and False Prophet</a:t>
            </a:r>
          </a:p>
        </p:txBody>
      </p:sp>
      <p:cxnSp>
        <p:nvCxnSpPr>
          <p:cNvPr id="27" name="Straight Arrow Connector 26"/>
          <p:cNvCxnSpPr/>
          <p:nvPr/>
        </p:nvCxnSpPr>
        <p:spPr>
          <a:xfrm flipV="1">
            <a:off x="11904207" y="4872956"/>
            <a:ext cx="1624047"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dirty="0"/>
              <a:t>Attempted Invasion of Gog Against Israel</a:t>
            </a:r>
          </a:p>
        </p:txBody>
      </p:sp>
      <p:sp>
        <p:nvSpPr>
          <p:cNvPr id="20" name="TextBox 19"/>
          <p:cNvSpPr txBox="1"/>
          <p:nvPr/>
        </p:nvSpPr>
        <p:spPr>
          <a:xfrm>
            <a:off x="8124019" y="5029970"/>
            <a:ext cx="4597663" cy="369332"/>
          </a:xfrm>
          <a:prstGeom prst="rect">
            <a:avLst/>
          </a:prstGeom>
          <a:noFill/>
        </p:spPr>
        <p:txBody>
          <a:bodyPr wrap="square" rtlCol="0">
            <a:spAutoFit/>
          </a:bodyPr>
          <a:lstStyle/>
          <a:p>
            <a:pPr algn="ctr"/>
            <a:r>
              <a:rPr lang="en-US" dirty="0"/>
              <a:t>Satan Is On The Earth With Great Wrath (Woe) </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cxnSp>
        <p:nvCxnSpPr>
          <p:cNvPr id="29" name="Straight Connector 28"/>
          <p:cNvCxnSpPr/>
          <p:nvPr/>
        </p:nvCxnSpPr>
        <p:spPr>
          <a:xfrm>
            <a:off x="6963102" y="4835968"/>
            <a:ext cx="1756480" cy="81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67588" y="5207466"/>
            <a:ext cx="1056656" cy="1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2596393" y="5201400"/>
            <a:ext cx="931861"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241273" y="2932412"/>
            <a:ext cx="1333937" cy="923330"/>
          </a:xfrm>
          <a:prstGeom prst="rect">
            <a:avLst/>
          </a:prstGeom>
          <a:noFill/>
        </p:spPr>
        <p:txBody>
          <a:bodyPr wrap="square" rtlCol="0">
            <a:spAutoFit/>
          </a:bodyPr>
          <a:lstStyle/>
          <a:p>
            <a:r>
              <a:rPr lang="en-US" dirty="0"/>
              <a:t>Destruction of Religious Babylon</a:t>
            </a:r>
          </a:p>
        </p:txBody>
      </p: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45885" y="3804360"/>
            <a:ext cx="3018862" cy="369332"/>
          </a:xfrm>
          <a:prstGeom prst="rect">
            <a:avLst/>
          </a:prstGeom>
          <a:noFill/>
        </p:spPr>
        <p:txBody>
          <a:bodyPr wrap="square" rtlCol="0">
            <a:spAutoFit/>
          </a:bodyPr>
          <a:lstStyle/>
          <a:p>
            <a:pPr algn="ctr"/>
            <a:r>
              <a:rPr lang="en-US" dirty="0"/>
              <a:t>Many Believers are Martyred</a:t>
            </a:r>
          </a:p>
        </p:txBody>
      </p:sp>
      <p:sp>
        <p:nvSpPr>
          <p:cNvPr id="86" name="TextBox 85"/>
          <p:cNvSpPr txBox="1"/>
          <p:nvPr/>
        </p:nvSpPr>
        <p:spPr>
          <a:xfrm>
            <a:off x="13304409" y="2313549"/>
            <a:ext cx="193058" cy="2862322"/>
          </a:xfrm>
          <a:prstGeom prst="rect">
            <a:avLst/>
          </a:prstGeom>
          <a:noFill/>
        </p:spPr>
        <p:txBody>
          <a:bodyPr wrap="square" rtlCol="0">
            <a:spAutoFit/>
          </a:bodyPr>
          <a:lstStyle/>
          <a:p>
            <a:pPr algn="ctr"/>
            <a:r>
              <a:rPr lang="en-US" b="1" dirty="0"/>
              <a:t>Armageddon</a:t>
            </a:r>
          </a:p>
        </p:txBody>
      </p:sp>
      <p:cxnSp>
        <p:nvCxnSpPr>
          <p:cNvPr id="87" name="Straight Connector 86"/>
          <p:cNvCxnSpPr/>
          <p:nvPr/>
        </p:nvCxnSpPr>
        <p:spPr>
          <a:xfrm>
            <a:off x="6953661" y="3988353"/>
            <a:ext cx="2003900" cy="6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1761655" y="4005471"/>
            <a:ext cx="1722139" cy="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5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8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6" y="1"/>
            <a:ext cx="11956473" cy="803564"/>
          </a:xfrm>
        </p:spPr>
        <p:txBody>
          <a:bodyPr>
            <a:normAutofit/>
          </a:bodyPr>
          <a:lstStyle/>
          <a:p>
            <a:pPr algn="ctr"/>
            <a:r>
              <a:rPr lang="en-US" b="1" dirty="0">
                <a:solidFill>
                  <a:srgbClr val="FF0000"/>
                </a:solidFill>
              </a:rPr>
              <a:t>2</a:t>
            </a:r>
            <a:r>
              <a:rPr lang="en-US" b="1" baseline="30000" dirty="0">
                <a:solidFill>
                  <a:srgbClr val="FF0000"/>
                </a:solidFill>
              </a:rPr>
              <a:t>ND</a:t>
            </a:r>
            <a:r>
              <a:rPr lang="en-US" b="1" dirty="0">
                <a:solidFill>
                  <a:srgbClr val="FF0000"/>
                </a:solidFill>
              </a:rPr>
              <a:t> HALF: </a:t>
            </a:r>
            <a:r>
              <a:rPr lang="en-US" b="1" dirty="0"/>
              <a:t>Return of Christ </a:t>
            </a:r>
            <a:r>
              <a:rPr lang="en-US" sz="2500" b="1" dirty="0"/>
              <a:t>-- </a:t>
            </a:r>
            <a:r>
              <a:rPr lang="en-US" sz="2500" dirty="0"/>
              <a:t>Revelation 19</a:t>
            </a:r>
          </a:p>
        </p:txBody>
      </p:sp>
      <p:sp>
        <p:nvSpPr>
          <p:cNvPr id="4" name="TextBox 3"/>
          <p:cNvSpPr txBox="1"/>
          <p:nvPr/>
        </p:nvSpPr>
        <p:spPr>
          <a:xfrm>
            <a:off x="84083" y="650337"/>
            <a:ext cx="13547834" cy="6255559"/>
          </a:xfrm>
          <a:prstGeom prst="rect">
            <a:avLst/>
          </a:prstGeom>
          <a:noFill/>
        </p:spPr>
        <p:txBody>
          <a:bodyPr wrap="square" rtlCol="0">
            <a:spAutoFit/>
          </a:bodyPr>
          <a:lstStyle/>
          <a:p>
            <a:pPr marL="285750" indent="-285750" hangingPunct="0">
              <a:spcBef>
                <a:spcPts val="300"/>
              </a:spcBef>
              <a:buFont typeface="Arial" panose="020B0604020202020204" pitchFamily="34" charset="0"/>
              <a:buChar char="•"/>
            </a:pPr>
            <a:r>
              <a:rPr lang="en-US" sz="1650" dirty="0"/>
              <a:t>An invitation is made to the marriage supper of the Lamb which will take place at the beginning of the Millennial Kingdom -- Rev. 19:7-10; Mat. 22:1-14; 25:1-13; Luke 14:16-24</a:t>
            </a:r>
          </a:p>
          <a:p>
            <a:pPr marL="285750" indent="-285750" hangingPunct="0">
              <a:spcBef>
                <a:spcPts val="300"/>
              </a:spcBef>
              <a:buFont typeface="Arial" panose="020B0604020202020204" pitchFamily="34" charset="0"/>
              <a:buChar char="•"/>
            </a:pPr>
            <a:r>
              <a:rPr lang="en-US" sz="1650" dirty="0"/>
              <a:t>Jerusalem will be attacked by the armies of the world – Zech. 12:1-3; 14:1-2</a:t>
            </a:r>
          </a:p>
          <a:p>
            <a:pPr marL="285750" indent="-285750" hangingPunct="0">
              <a:spcBef>
                <a:spcPts val="300"/>
              </a:spcBef>
              <a:buFont typeface="Arial" panose="020B0604020202020204" pitchFamily="34" charset="0"/>
              <a:buChar char="•"/>
            </a:pPr>
            <a:r>
              <a:rPr lang="en-US" sz="1650" dirty="0"/>
              <a:t>Jesus will return on horseback with the resurrected believers from the Church Age along with the angels to the Battle of Armageddon -- Rev. 19:7-8,11-18; Mat. 16:27; 25:31; Mark 8:38; 1 Thes. 3:13; 2 Thes. 1:6-10; Jude 14-15</a:t>
            </a:r>
          </a:p>
          <a:p>
            <a:pPr marL="285750" indent="-285750" hangingPunct="0">
              <a:spcBef>
                <a:spcPts val="300"/>
              </a:spcBef>
              <a:buFont typeface="Arial" panose="020B0604020202020204" pitchFamily="34" charset="0"/>
              <a:buChar char="•"/>
            </a:pPr>
            <a:r>
              <a:rPr lang="en-US" sz="1650" dirty="0"/>
              <a:t>The Battle of Armageddon will take place when:</a:t>
            </a:r>
          </a:p>
          <a:p>
            <a:pPr marL="502920" indent="-182880" hangingPunct="0">
              <a:spcBef>
                <a:spcPts val="300"/>
              </a:spcBef>
              <a:buFont typeface="Courier New" panose="02070309020205020404" pitchFamily="49" charset="0"/>
              <a:buChar char="o"/>
            </a:pPr>
            <a:r>
              <a:rPr lang="en-US" sz="1650" dirty="0"/>
              <a:t>The kings of the earth come to battle against Jerusalem – Zech. 14:2 </a:t>
            </a:r>
          </a:p>
          <a:p>
            <a:pPr marL="502920" indent="-182880" hangingPunct="0">
              <a:spcBef>
                <a:spcPts val="300"/>
              </a:spcBef>
              <a:buFont typeface="Courier New" panose="02070309020205020404" pitchFamily="49" charset="0"/>
              <a:buChar char="o"/>
            </a:pPr>
            <a:r>
              <a:rPr lang="en-US" sz="1650" dirty="0"/>
              <a:t>Jesus will return unexpectedly to fight for Jerusalem and Judah -- Rev. 14:17-20; 16:13-16; 17:14; 19:19; Jude 14-16; Jer. 25:30-38; Dan. 7:25-26; Zeph. 12:4-9; 14:3,12</a:t>
            </a:r>
          </a:p>
          <a:p>
            <a:pPr marL="285750" indent="-285750" hangingPunct="0">
              <a:spcBef>
                <a:spcPts val="300"/>
              </a:spcBef>
              <a:buFont typeface="Arial" panose="020B0604020202020204" pitchFamily="34" charset="0"/>
              <a:buChar char="•"/>
            </a:pPr>
            <a:r>
              <a:rPr lang="en-US" sz="1650" dirty="0"/>
              <a:t>The Antichrist and False Prophet will be thrown alive into the lake of fire -- Rev. 19:20-21</a:t>
            </a:r>
          </a:p>
          <a:p>
            <a:pPr marL="285750" indent="-285750" hangingPunct="0">
              <a:spcBef>
                <a:spcPts val="300"/>
              </a:spcBef>
              <a:buFont typeface="Arial" panose="020B0604020202020204" pitchFamily="34" charset="0"/>
              <a:buChar char="•"/>
            </a:pPr>
            <a:r>
              <a:rPr lang="en-US" sz="1650" dirty="0"/>
              <a:t>Jesus will enter Jerusalem to set up His kingdom -- Zech. 14:4-7; Mat. 24:27-30</a:t>
            </a:r>
          </a:p>
          <a:p>
            <a:pPr marL="285750" indent="-285750" hangingPunct="0">
              <a:spcBef>
                <a:spcPts val="300"/>
              </a:spcBef>
              <a:buFont typeface="Arial" panose="020B0604020202020204" pitchFamily="34" charset="0"/>
              <a:buChar char="•"/>
            </a:pPr>
            <a:r>
              <a:rPr lang="en-US" sz="1650" dirty="0">
                <a:solidFill>
                  <a:srgbClr val="0070C0"/>
                </a:solidFill>
              </a:rPr>
              <a:t>INTREVAL BETWEEN THE TRIBULATION PERIOD AND MILLENNIAL KINGDOM: </a:t>
            </a:r>
            <a:r>
              <a:rPr lang="en-US" sz="1650" dirty="0"/>
              <a:t>Thirty days to prepare for the kingdom and regather Israel (accounting for the extra 30 days, 1290 versus 1260), and 45 days of judgement (c.f. 1,335 days) – Dan. 12:10-11</a:t>
            </a:r>
          </a:p>
          <a:p>
            <a:pPr marL="285750" indent="-285750" hangingPunct="0">
              <a:spcBef>
                <a:spcPts val="300"/>
              </a:spcBef>
              <a:buFont typeface="Arial" panose="020B0604020202020204" pitchFamily="34" charset="0"/>
              <a:buChar char="•"/>
            </a:pPr>
            <a:r>
              <a:rPr lang="en-US" sz="1650" dirty="0"/>
              <a:t>Satan will be bound for 1,000 years -- Rev. 20:1-3</a:t>
            </a:r>
          </a:p>
          <a:p>
            <a:pPr marL="285750" indent="-285750" hangingPunct="0">
              <a:spcBef>
                <a:spcPts val="300"/>
              </a:spcBef>
              <a:buFont typeface="Arial" panose="020B0604020202020204" pitchFamily="34" charset="0"/>
              <a:buChar char="•"/>
            </a:pPr>
            <a:r>
              <a:rPr lang="en-US" sz="1650" dirty="0"/>
              <a:t>Regathering of Israel will take place –Deut. 30:4; Isa. 11:11-12; 43:5-7; 66:18-20; Jer. 30:11; 32:37; Ezek. 20:34,41-42; 36:24; 37:21; 39:27; Hosea 1:11; Mic. 2:12a; 5:3; Zech. 8:7-8; 10:6-12; Mat. </a:t>
            </a:r>
            <a:r>
              <a:rPr lang="en-US" sz="1650"/>
              <a:t>24:31; Mark 13:27</a:t>
            </a:r>
          </a:p>
          <a:p>
            <a:pPr marL="285750" indent="-285750" hangingPunct="0">
              <a:spcBef>
                <a:spcPts val="300"/>
              </a:spcBef>
              <a:buFont typeface="Arial" panose="020B0604020202020204" pitchFamily="34" charset="0"/>
              <a:buChar char="•"/>
            </a:pPr>
            <a:r>
              <a:rPr lang="en-US" sz="1650"/>
              <a:t>Judgement </a:t>
            </a:r>
            <a:r>
              <a:rPr lang="en-US" sz="1650" dirty="0"/>
              <a:t>of the Gentiles will take place -- Mic. 7:13,16-17; Mat. 13:41-43,49-50; 25:31-46</a:t>
            </a:r>
          </a:p>
          <a:p>
            <a:pPr marL="285750" indent="-285750" hangingPunct="0">
              <a:spcBef>
                <a:spcPts val="300"/>
              </a:spcBef>
              <a:buFont typeface="Arial" panose="020B0604020202020204" pitchFamily="34" charset="0"/>
              <a:buChar char="•"/>
            </a:pPr>
            <a:r>
              <a:rPr lang="en-US" sz="1650" dirty="0"/>
              <a:t>Judgement of Israel will take place – Isa. 66:17; Jer. 30: 11; Ezek. 20:34-38; 34:17-22; Zech. 13:8-9; Mal. 3:5-6</a:t>
            </a:r>
          </a:p>
          <a:p>
            <a:pPr marL="285750" indent="-285750" hangingPunct="0">
              <a:spcBef>
                <a:spcPts val="300"/>
              </a:spcBef>
              <a:buFont typeface="Arial" panose="020B0604020202020204" pitchFamily="34" charset="0"/>
              <a:buChar char="•"/>
            </a:pPr>
            <a:r>
              <a:rPr lang="en-US" sz="1650" dirty="0"/>
              <a:t>Israel’s remnant will receive a new heart (the New Covenant) – Jer. 31:31-34; 32:38-40; Ezek. 36:25-27; Zech. 12:10</a:t>
            </a:r>
          </a:p>
          <a:p>
            <a:pPr marL="285750" indent="-285750" hangingPunct="0">
              <a:spcBef>
                <a:spcPts val="300"/>
              </a:spcBef>
              <a:buFont typeface="Arial" panose="020B0604020202020204" pitchFamily="34" charset="0"/>
              <a:buChar char="•"/>
            </a:pPr>
            <a:r>
              <a:rPr lang="en-US" sz="1650" dirty="0"/>
              <a:t>Resurrection of tribulation saints will occur -- </a:t>
            </a:r>
            <a:r>
              <a:rPr lang="en-US" sz="1650" dirty="0">
                <a:ea typeface="Calibri" panose="020F0502020204030204" pitchFamily="34" charset="0"/>
                <a:cs typeface="Times New Roman" panose="02020603050405020304" pitchFamily="18" charset="0"/>
              </a:rPr>
              <a:t>(conclusion of the Christian holocaust (Rev. 6:9-11; cf. Rev. 7:9-17; 12:17; 13:15; 14:1-5; Mat. 24:9-10) </a:t>
            </a:r>
            <a:r>
              <a:rPr lang="en-US" sz="1650" dirty="0"/>
              <a:t>-- Rev. 20:4-6</a:t>
            </a:r>
          </a:p>
          <a:p>
            <a:pPr marL="285750" indent="-285750" hangingPunct="0">
              <a:spcBef>
                <a:spcPts val="300"/>
              </a:spcBef>
              <a:buFont typeface="Arial" panose="020B0604020202020204" pitchFamily="34" charset="0"/>
              <a:buChar char="•"/>
            </a:pPr>
            <a:r>
              <a:rPr lang="en-US" sz="1650" dirty="0"/>
              <a:t>Resurrection of believing Israel and other believers from the Old Testament period will occur -- Ezek. 37:1-14; Dan. 12:1-3; Mal. 3:17-19; Mat. 8:11</a:t>
            </a:r>
          </a:p>
        </p:txBody>
      </p:sp>
    </p:spTree>
    <p:extLst>
      <p:ext uri="{BB962C8B-B14F-4D97-AF65-F5344CB8AC3E}">
        <p14:creationId xmlns:p14="http://schemas.microsoft.com/office/powerpoint/2010/main" val="36199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227" y="0"/>
            <a:ext cx="10875290" cy="1325563"/>
          </a:xfrm>
        </p:spPr>
        <p:txBody>
          <a:bodyPr>
            <a:normAutofit fontScale="90000"/>
          </a:bodyPr>
          <a:lstStyle/>
          <a:p>
            <a:pPr algn="ctr"/>
            <a:r>
              <a:rPr lang="en-US" b="1" dirty="0">
                <a:solidFill>
                  <a:schemeClr val="accent3">
                    <a:lumMod val="60000"/>
                    <a:lumOff val="40000"/>
                  </a:schemeClr>
                </a:solidFill>
              </a:rPr>
              <a:t>Interval:</a:t>
            </a:r>
            <a:r>
              <a:rPr lang="en-US" b="1" dirty="0"/>
              <a:t> The Sheep/Goat and Israeli Judgements</a:t>
            </a:r>
            <a:br>
              <a:rPr lang="en-US" b="1" dirty="0"/>
            </a:br>
            <a:r>
              <a:rPr lang="en-US" sz="3200" dirty="0"/>
              <a:t>Matthew 25:31-46; Zech. 13; Ezek. 20:33-38</a:t>
            </a:r>
            <a:endParaRPr lang="en-US" sz="3200" b="1" dirty="0"/>
          </a:p>
        </p:txBody>
      </p:sp>
      <p:sp>
        <p:nvSpPr>
          <p:cNvPr id="3" name="TextBox 2"/>
          <p:cNvSpPr txBox="1"/>
          <p:nvPr/>
        </p:nvSpPr>
        <p:spPr>
          <a:xfrm>
            <a:off x="273267" y="1325563"/>
            <a:ext cx="6579477" cy="4801314"/>
          </a:xfrm>
          <a:prstGeom prst="rect">
            <a:avLst/>
          </a:prstGeom>
          <a:noFill/>
        </p:spPr>
        <p:txBody>
          <a:bodyPr wrap="square" rtlCol="0">
            <a:spAutoFit/>
          </a:bodyPr>
          <a:lstStyle/>
          <a:p>
            <a:pPr algn="ctr"/>
            <a:r>
              <a:rPr lang="en-US" b="1" dirty="0"/>
              <a:t>The Sheep/Goat Judgement of the Gentiles</a:t>
            </a:r>
          </a:p>
          <a:p>
            <a:endParaRPr lang="en-US" dirty="0"/>
          </a:p>
          <a:p>
            <a:r>
              <a:rPr lang="en-US" dirty="0"/>
              <a:t>Jesus speaks about the sheep/goat judgment of the “Gentiles” at His second coming. (NOTE: The word, “Gentiles,” is a better translation of the Greek word, “ethnos” translated as “nations” in the NASB and as “peoples” in the Russian Synodal Version.)</a:t>
            </a:r>
          </a:p>
          <a:p>
            <a:endParaRPr lang="en-US" dirty="0"/>
          </a:p>
          <a:p>
            <a:r>
              <a:rPr lang="en-US" dirty="0"/>
              <a:t>Upon entering Jerusalem and establishing His reign on earth, Jesus will send forth His angels to gather the unbelievers from around the world for judgement (Mat. 13:24-30,36-43,47-50; 24:36-41). Their judgement will be based upon their treatment of the Jews during the Tribulation Period (Mat. 25:40,45). He will then:</a:t>
            </a:r>
          </a:p>
          <a:p>
            <a:r>
              <a:rPr lang="en-US" dirty="0"/>
              <a:t> 	</a:t>
            </a:r>
          </a:p>
          <a:p>
            <a:pPr lvl="1" indent="-285750">
              <a:buFont typeface="Arial" panose="020B0604020202020204" pitchFamily="34" charset="0"/>
              <a:buChar char="•"/>
            </a:pPr>
            <a:r>
              <a:rPr lang="en-US" dirty="0"/>
              <a:t>separate the believers from the unbelievers -- vss. 31-33</a:t>
            </a:r>
          </a:p>
          <a:p>
            <a:pPr lvl="1" indent="-285750">
              <a:buFont typeface="Arial" panose="020B0604020202020204" pitchFamily="34" charset="0"/>
              <a:buChar char="•"/>
            </a:pPr>
            <a:r>
              <a:rPr lang="en-US" dirty="0"/>
              <a:t>reward the believers with life in the Millennial Kingdom -- vss. 34-40</a:t>
            </a:r>
          </a:p>
          <a:p>
            <a:pPr lvl="1" indent="-285750">
              <a:buFont typeface="Arial" panose="020B0604020202020204" pitchFamily="34" charset="0"/>
              <a:buChar char="•"/>
            </a:pPr>
            <a:r>
              <a:rPr lang="en-US" dirty="0"/>
              <a:t>Send the unbelievers into eternal punishment -- vss. 41-46</a:t>
            </a:r>
          </a:p>
        </p:txBody>
      </p:sp>
      <p:sp>
        <p:nvSpPr>
          <p:cNvPr id="4" name="TextBox 3"/>
          <p:cNvSpPr txBox="1"/>
          <p:nvPr/>
        </p:nvSpPr>
        <p:spPr>
          <a:xfrm>
            <a:off x="7348229" y="1325563"/>
            <a:ext cx="5938344" cy="4801314"/>
          </a:xfrm>
          <a:prstGeom prst="rect">
            <a:avLst/>
          </a:prstGeom>
          <a:noFill/>
        </p:spPr>
        <p:txBody>
          <a:bodyPr wrap="square" rtlCol="0">
            <a:spAutoFit/>
          </a:bodyPr>
          <a:lstStyle/>
          <a:p>
            <a:pPr algn="ctr"/>
            <a:r>
              <a:rPr lang="en-US" b="1" dirty="0"/>
              <a:t>The Nation of Israel Judged</a:t>
            </a:r>
          </a:p>
          <a:p>
            <a:endParaRPr lang="en-US" dirty="0"/>
          </a:p>
          <a:p>
            <a:r>
              <a:rPr lang="en-US" dirty="0"/>
              <a:t>During the Tribulation Period, though much of Israel is protected in the desert (Rev. 12:6,13-17), there will be those who remain in Jerusalem, half of which will be exiled (Zech. 14:2). It is obvious as well that other Jews will be scattered throughout the nations of the world, for they will later be gathered after the Tribulation Period (Ezek. 20:33-34). Of those who are not protected by God in the desert, two-thirds will be killed (Zech. 13:8) and one-third will live (Zech. 13:9). After the Tribulation Period ends, when Jesus gathers the Jews from the nations of the world, they along with those who were protected by God, will be judged in the desert by Jesus (Ezek. 20:33-38; 34:17-22). Those who are believers will be given a new heart (regeneration, cf. Titus 3:5) (Jer. 31:31-34; Zech. 12:10). They will then enter into Christ’s Millennial Kingdom (Ezek. 20:38).</a:t>
            </a:r>
          </a:p>
        </p:txBody>
      </p:sp>
      <p:sp>
        <p:nvSpPr>
          <p:cNvPr id="5" name="TextBox 4"/>
          <p:cNvSpPr txBox="1"/>
          <p:nvPr/>
        </p:nvSpPr>
        <p:spPr>
          <a:xfrm>
            <a:off x="1038224" y="6283273"/>
            <a:ext cx="11477297" cy="461665"/>
          </a:xfrm>
          <a:prstGeom prst="rect">
            <a:avLst/>
          </a:prstGeom>
          <a:noFill/>
        </p:spPr>
        <p:txBody>
          <a:bodyPr wrap="square" rtlCol="0">
            <a:spAutoFit/>
          </a:bodyPr>
          <a:lstStyle/>
          <a:p>
            <a:pPr algn="ctr"/>
            <a:r>
              <a:rPr lang="en-US" sz="2400" b="1" dirty="0">
                <a:solidFill>
                  <a:srgbClr val="0070C0"/>
                </a:solidFill>
              </a:rPr>
              <a:t>As a result of these two judgements, only believers will enter the Millennial Kingdom.</a:t>
            </a:r>
          </a:p>
        </p:txBody>
      </p:sp>
    </p:spTree>
    <p:extLst>
      <p:ext uri="{BB962C8B-B14F-4D97-AF65-F5344CB8AC3E}">
        <p14:creationId xmlns:p14="http://schemas.microsoft.com/office/powerpoint/2010/main" val="35983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FF3300">
                <a:tint val="45000"/>
                <a:satMod val="400000"/>
              </a:srgbClr>
            </a:duotone>
          </a:blip>
          <a:stretch>
            <a:fillRect/>
          </a:stretch>
        </p:blipFill>
        <p:spPr>
          <a:xfrm>
            <a:off x="6808122" y="1759033"/>
            <a:ext cx="329213" cy="4203465"/>
          </a:xfrm>
          <a:prstGeom prst="rect">
            <a:avLst/>
          </a:prstGeom>
        </p:spPr>
      </p:pic>
      <p:sp>
        <p:nvSpPr>
          <p:cNvPr id="2" name="Title 1"/>
          <p:cNvSpPr>
            <a:spLocks noGrp="1"/>
          </p:cNvSpPr>
          <p:nvPr>
            <p:ph type="title"/>
          </p:nvPr>
        </p:nvSpPr>
        <p:spPr>
          <a:xfrm>
            <a:off x="3029795" y="56350"/>
            <a:ext cx="8275586" cy="601828"/>
          </a:xfrm>
        </p:spPr>
        <p:txBody>
          <a:bodyPr>
            <a:noAutofit/>
          </a:bodyPr>
          <a:lstStyle/>
          <a:p>
            <a:pPr algn="ctr"/>
            <a:r>
              <a:rPr lang="en-US" b="1" dirty="0"/>
              <a:t>Tribulation Period – Major Events</a:t>
            </a:r>
          </a:p>
        </p:txBody>
      </p:sp>
      <p:sp>
        <p:nvSpPr>
          <p:cNvPr id="3" name="TextBox 2"/>
          <p:cNvSpPr txBox="1"/>
          <p:nvPr/>
        </p:nvSpPr>
        <p:spPr>
          <a:xfrm>
            <a:off x="210207" y="6295697"/>
            <a:ext cx="135057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			</a:t>
            </a:r>
            <a:r>
              <a:rPr lang="en-US" dirty="0">
                <a:solidFill>
                  <a:srgbClr val="FF0000"/>
                </a:solidFill>
              </a:rPr>
              <a:t>3 ½ Years				    | 			3 ½ Years</a:t>
            </a:r>
          </a:p>
        </p:txBody>
      </p:sp>
      <p:sp>
        <p:nvSpPr>
          <p:cNvPr id="4" name="Up Arrow 3"/>
          <p:cNvSpPr/>
          <p:nvPr/>
        </p:nvSpPr>
        <p:spPr>
          <a:xfrm>
            <a:off x="0" y="2322786"/>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524241" y="787620"/>
            <a:ext cx="1971809" cy="1200329"/>
          </a:xfrm>
          <a:prstGeom prst="rect">
            <a:avLst/>
          </a:prstGeom>
          <a:noFill/>
        </p:spPr>
        <p:txBody>
          <a:bodyPr wrap="square" lIns="91440" tIns="45720" rIns="91440" bIns="45720">
            <a:spAutoFit/>
          </a:bodyPr>
          <a:lstStyle/>
          <a:p>
            <a:pPr algn="ctr"/>
            <a:r>
              <a:rPr lang="en-US" sz="2400" dirty="0">
                <a:ln w="0"/>
                <a:solidFill>
                  <a:srgbClr val="0070C0"/>
                </a:solidFill>
                <a:effectLst>
                  <a:outerShdw blurRad="38100" dist="19050" dir="2700000" algn="tl" rotWithShape="0">
                    <a:schemeClr val="dk1">
                      <a:alpha val="40000"/>
                    </a:schemeClr>
                  </a:outerShdw>
                </a:effectLst>
              </a:rPr>
              <a:t>Rapture and Resurrection</a:t>
            </a:r>
          </a:p>
          <a:p>
            <a:pPr algn="ctr"/>
            <a:r>
              <a:rPr lang="en-US" sz="2400" b="0" cap="none" spc="0" dirty="0">
                <a:ln w="0"/>
                <a:solidFill>
                  <a:srgbClr val="0070C0"/>
                </a:solidFill>
                <a:effectLst>
                  <a:outerShdw blurRad="38100" dist="19050" dir="2700000" algn="tl" rotWithShape="0">
                    <a:schemeClr val="dk1">
                      <a:alpha val="40000"/>
                    </a:schemeClr>
                  </a:outerShdw>
                </a:effectLst>
              </a:rPr>
              <a:t>of the Church</a:t>
            </a:r>
          </a:p>
        </p:txBody>
      </p:sp>
      <p:sp>
        <p:nvSpPr>
          <p:cNvPr id="6" name="TextBox 5"/>
          <p:cNvSpPr txBox="1"/>
          <p:nvPr/>
        </p:nvSpPr>
        <p:spPr>
          <a:xfrm>
            <a:off x="6824881" y="3009013"/>
            <a:ext cx="27644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t>Midpoint</a:t>
            </a:r>
          </a:p>
        </p:txBody>
      </p:sp>
      <p:sp>
        <p:nvSpPr>
          <p:cNvPr id="8" name="Up Arrow 7"/>
          <p:cNvSpPr/>
          <p:nvPr/>
        </p:nvSpPr>
        <p:spPr>
          <a:xfrm rot="10800000">
            <a:off x="13421710" y="2306962"/>
            <a:ext cx="294290" cy="4393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16200000">
            <a:off x="12670025" y="1265628"/>
            <a:ext cx="1385124" cy="830997"/>
          </a:xfrm>
          <a:prstGeom prst="rect">
            <a:avLst/>
          </a:prstGeom>
          <a:noFill/>
        </p:spPr>
        <p:txBody>
          <a:bodyPr wrap="none" lIns="91440" tIns="45720" rIns="91440" bIns="45720">
            <a:spAutoFit/>
          </a:bodyPr>
          <a:lstStyle/>
          <a:p>
            <a:pPr algn="ctr"/>
            <a:r>
              <a:rPr lang="en-US" sz="2400" b="1" cap="none" spc="0" dirty="0">
                <a:ln w="0"/>
                <a:solidFill>
                  <a:srgbClr val="0070C0"/>
                </a:solidFill>
                <a:effectLst>
                  <a:outerShdw blurRad="38100" dist="19050" dir="2700000" algn="tl" rotWithShape="0">
                    <a:schemeClr val="dk1">
                      <a:alpha val="40000"/>
                    </a:schemeClr>
                  </a:outerShdw>
                </a:effectLst>
              </a:rPr>
              <a:t>Return of</a:t>
            </a:r>
          </a:p>
          <a:p>
            <a:pPr algn="ctr"/>
            <a:r>
              <a:rPr lang="en-US" sz="2400" b="1" dirty="0">
                <a:ln w="0"/>
                <a:solidFill>
                  <a:srgbClr val="0070C0"/>
                </a:solidFill>
                <a:effectLst>
                  <a:outerShdw blurRad="38100" dist="19050" dir="2700000" algn="tl" rotWithShape="0">
                    <a:schemeClr val="dk1">
                      <a:alpha val="40000"/>
                    </a:schemeClr>
                  </a:outerShdw>
                </a:effectLst>
              </a:rPr>
              <a:t>Christ</a:t>
            </a:r>
            <a:endParaRPr lang="en-US" sz="2400" b="1" cap="none" spc="0" dirty="0">
              <a:ln w="0"/>
              <a:solidFill>
                <a:srgbClr val="0070C0"/>
              </a:solidFill>
              <a:effectLst>
                <a:outerShdw blurRad="38100" dist="19050" dir="2700000" algn="tl" rotWithShape="0">
                  <a:schemeClr val="dk1">
                    <a:alpha val="40000"/>
                  </a:schemeClr>
                </a:outerShdw>
              </a:effectLst>
            </a:endParaRPr>
          </a:p>
        </p:txBody>
      </p:sp>
      <p:sp>
        <p:nvSpPr>
          <p:cNvPr id="13" name="Rectangle 12"/>
          <p:cNvSpPr/>
          <p:nvPr/>
        </p:nvSpPr>
        <p:spPr>
          <a:xfrm>
            <a:off x="6063787" y="928297"/>
            <a:ext cx="1798633" cy="830997"/>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rPr>
              <a:t>Satan Cast</a:t>
            </a:r>
          </a:p>
          <a:p>
            <a:pPr algn="ctr"/>
            <a:r>
              <a:rPr lang="en-US" sz="2400" dirty="0">
                <a:ln w="0"/>
                <a:solidFill>
                  <a:srgbClr val="FF0000"/>
                </a:solidFill>
                <a:effectLst>
                  <a:outerShdw blurRad="38100" dist="19050" dir="2700000" algn="tl" rotWithShape="0">
                    <a:schemeClr val="dk1">
                      <a:alpha val="40000"/>
                    </a:schemeClr>
                  </a:outerShdw>
                </a:effectLst>
              </a:rPr>
              <a:t>from Heaven</a:t>
            </a:r>
            <a:endParaRPr lang="en-US" sz="2400" b="0" cap="none" spc="0" dirty="0">
              <a:ln w="0"/>
              <a:solidFill>
                <a:srgbClr val="FF0000"/>
              </a:solidFill>
              <a:effectLst>
                <a:outerShdw blurRad="38100" dist="19050" dir="2700000" algn="tl" rotWithShape="0">
                  <a:schemeClr val="dk1">
                    <a:alpha val="40000"/>
                  </a:schemeClr>
                </a:outerShdw>
              </a:effectLst>
            </a:endParaRPr>
          </a:p>
        </p:txBody>
      </p:sp>
      <p:sp>
        <p:nvSpPr>
          <p:cNvPr id="14" name="TextBox 13"/>
          <p:cNvSpPr txBox="1"/>
          <p:nvPr/>
        </p:nvSpPr>
        <p:spPr>
          <a:xfrm>
            <a:off x="8649128" y="4667935"/>
            <a:ext cx="3352803" cy="369332"/>
          </a:xfrm>
          <a:prstGeom prst="rect">
            <a:avLst/>
          </a:prstGeom>
          <a:noFill/>
        </p:spPr>
        <p:txBody>
          <a:bodyPr wrap="square" rtlCol="0">
            <a:spAutoFit/>
          </a:bodyPr>
          <a:lstStyle/>
          <a:p>
            <a:pPr algn="ctr"/>
            <a:r>
              <a:rPr lang="en-US" dirty="0">
                <a:solidFill>
                  <a:srgbClr val="FFC000"/>
                </a:solidFill>
              </a:rPr>
              <a:t>Nation of Israel Protected by God</a:t>
            </a:r>
          </a:p>
        </p:txBody>
      </p:sp>
      <p:sp>
        <p:nvSpPr>
          <p:cNvPr id="15" name="TextBox 14"/>
          <p:cNvSpPr txBox="1"/>
          <p:nvPr/>
        </p:nvSpPr>
        <p:spPr>
          <a:xfrm>
            <a:off x="7355387" y="5666172"/>
            <a:ext cx="5551630" cy="369332"/>
          </a:xfrm>
          <a:prstGeom prst="rect">
            <a:avLst/>
          </a:prstGeom>
          <a:noFill/>
        </p:spPr>
        <p:txBody>
          <a:bodyPr wrap="square" rtlCol="0">
            <a:spAutoFit/>
          </a:bodyPr>
          <a:lstStyle/>
          <a:p>
            <a:pPr algn="ctr"/>
            <a:r>
              <a:rPr lang="en-US" dirty="0">
                <a:solidFill>
                  <a:srgbClr val="FF0000"/>
                </a:solidFill>
              </a:rPr>
              <a:t>7</a:t>
            </a:r>
            <a:r>
              <a:rPr lang="en-US" baseline="30000" dirty="0">
                <a:solidFill>
                  <a:srgbClr val="FF0000"/>
                </a:solidFill>
              </a:rPr>
              <a:t>th</a:t>
            </a:r>
            <a:r>
              <a:rPr lang="en-US" dirty="0">
                <a:solidFill>
                  <a:srgbClr val="FF0000"/>
                </a:solidFill>
              </a:rPr>
              <a:t> Trumpet Judgement (3</a:t>
            </a:r>
            <a:r>
              <a:rPr lang="en-US" baseline="30000" dirty="0">
                <a:solidFill>
                  <a:srgbClr val="FF0000"/>
                </a:solidFill>
              </a:rPr>
              <a:t>rd</a:t>
            </a:r>
            <a:r>
              <a:rPr lang="en-US" dirty="0">
                <a:solidFill>
                  <a:srgbClr val="FF0000"/>
                </a:solidFill>
              </a:rPr>
              <a:t> Woe ) -- The Great Tribulation </a:t>
            </a:r>
          </a:p>
        </p:txBody>
      </p:sp>
      <p:sp>
        <p:nvSpPr>
          <p:cNvPr id="16" name="TextBox 15"/>
          <p:cNvSpPr txBox="1"/>
          <p:nvPr/>
        </p:nvSpPr>
        <p:spPr>
          <a:xfrm>
            <a:off x="4914647" y="5359626"/>
            <a:ext cx="1879732" cy="369332"/>
          </a:xfrm>
          <a:prstGeom prst="rect">
            <a:avLst/>
          </a:prstGeom>
          <a:noFill/>
        </p:spPr>
        <p:txBody>
          <a:bodyPr wrap="square" rtlCol="0">
            <a:spAutoFit/>
          </a:bodyPr>
          <a:lstStyle/>
          <a:p>
            <a:r>
              <a:rPr lang="en-US" dirty="0">
                <a:solidFill>
                  <a:srgbClr val="FF0000"/>
                </a:solidFill>
              </a:rPr>
              <a:t>1</a:t>
            </a:r>
            <a:r>
              <a:rPr lang="en-US" baseline="30000" dirty="0">
                <a:solidFill>
                  <a:srgbClr val="FF0000"/>
                </a:solidFill>
              </a:rPr>
              <a:t>st</a:t>
            </a:r>
            <a:r>
              <a:rPr lang="en-US" dirty="0">
                <a:solidFill>
                  <a:srgbClr val="FF0000"/>
                </a:solidFill>
              </a:rPr>
              <a:t> and 2</a:t>
            </a:r>
            <a:r>
              <a:rPr lang="en-US" baseline="30000" dirty="0">
                <a:solidFill>
                  <a:srgbClr val="FF0000"/>
                </a:solidFill>
              </a:rPr>
              <a:t>nd</a:t>
            </a:r>
            <a:r>
              <a:rPr lang="en-US" dirty="0">
                <a:solidFill>
                  <a:srgbClr val="FF0000"/>
                </a:solidFill>
              </a:rPr>
              <a:t>  Woes</a:t>
            </a:r>
          </a:p>
        </p:txBody>
      </p:sp>
      <p:sp>
        <p:nvSpPr>
          <p:cNvPr id="18" name="TextBox 17"/>
          <p:cNvSpPr txBox="1"/>
          <p:nvPr/>
        </p:nvSpPr>
        <p:spPr>
          <a:xfrm>
            <a:off x="11505962" y="2936130"/>
            <a:ext cx="1950263" cy="923330"/>
          </a:xfrm>
          <a:prstGeom prst="rect">
            <a:avLst/>
          </a:prstGeom>
          <a:noFill/>
        </p:spPr>
        <p:txBody>
          <a:bodyPr wrap="square" rtlCol="0">
            <a:spAutoFit/>
          </a:bodyPr>
          <a:lstStyle/>
          <a:p>
            <a:r>
              <a:rPr lang="en-US" dirty="0"/>
              <a:t>Destruction of Political/Economic Babylon</a:t>
            </a:r>
          </a:p>
        </p:txBody>
      </p:sp>
      <p:sp>
        <p:nvSpPr>
          <p:cNvPr id="19" name="Rectangle 18"/>
          <p:cNvSpPr/>
          <p:nvPr/>
        </p:nvSpPr>
        <p:spPr>
          <a:xfrm>
            <a:off x="5687664" y="1672152"/>
            <a:ext cx="2570127" cy="461665"/>
          </a:xfrm>
          <a:prstGeom prst="rect">
            <a:avLst/>
          </a:prstGeom>
          <a:noFill/>
        </p:spPr>
        <p:txBody>
          <a:bodyPr wrap="none" lIns="91440" tIns="45720" rIns="91440" bIns="45720">
            <a:spAutoFit/>
          </a:bodyPr>
          <a:lstStyle/>
          <a:p>
            <a:pPr algn="ctr"/>
            <a:r>
              <a:rPr lang="en-US" sz="2400" dirty="0">
                <a:ln w="0"/>
                <a:effectLst>
                  <a:outerShdw blurRad="38100" dist="38100" dir="2700000" algn="tl">
                    <a:srgbClr val="000000">
                      <a:alpha val="43137"/>
                    </a:srgbClr>
                  </a:outerShdw>
                </a:effectLst>
              </a:rPr>
              <a:t>Temple</a:t>
            </a:r>
            <a:r>
              <a:rPr lang="en-US" sz="2400" dirty="0">
                <a:ln w="0"/>
                <a:effectLst>
                  <a:outerShdw blurRad="38100" dist="38100" dir="2700000" algn="tl" rotWithShape="0">
                    <a:srgbClr val="000000">
                      <a:alpha val="43137"/>
                    </a:srgbClr>
                  </a:outerShdw>
                </a:effectLst>
              </a:rPr>
              <a:t> </a:t>
            </a:r>
            <a:r>
              <a:rPr lang="en-US" sz="2400" dirty="0">
                <a:ln w="0"/>
                <a:effectLst>
                  <a:outerShdw blurRad="38100" dist="19050" dir="2700000" algn="tl" rotWithShape="0">
                    <a:schemeClr val="dk1">
                      <a:alpha val="40000"/>
                    </a:schemeClr>
                  </a:outerShdw>
                </a:effectLst>
              </a:rPr>
              <a:t>Desecrated</a:t>
            </a:r>
          </a:p>
        </p:txBody>
      </p:sp>
      <p:sp>
        <p:nvSpPr>
          <p:cNvPr id="21" name="TextBox 20"/>
          <p:cNvSpPr txBox="1"/>
          <p:nvPr/>
        </p:nvSpPr>
        <p:spPr>
          <a:xfrm>
            <a:off x="834214" y="4903138"/>
            <a:ext cx="5523217" cy="369332"/>
          </a:xfrm>
          <a:prstGeom prst="rect">
            <a:avLst/>
          </a:prstGeom>
          <a:noFill/>
        </p:spPr>
        <p:txBody>
          <a:bodyPr wrap="square" rtlCol="0">
            <a:spAutoFit/>
          </a:bodyPr>
          <a:lstStyle/>
          <a:p>
            <a:pPr algn="ctr"/>
            <a:r>
              <a:rPr lang="en-US" dirty="0">
                <a:solidFill>
                  <a:srgbClr val="00B050"/>
                </a:solidFill>
              </a:rPr>
              <a:t>Ministry, Death and Resurrection  of God’s Two Prophets</a:t>
            </a:r>
          </a:p>
        </p:txBody>
      </p:sp>
      <p:sp>
        <p:nvSpPr>
          <p:cNvPr id="22" name="TextBox 21"/>
          <p:cNvSpPr txBox="1"/>
          <p:nvPr/>
        </p:nvSpPr>
        <p:spPr>
          <a:xfrm>
            <a:off x="3685504" y="4054679"/>
            <a:ext cx="3254887" cy="369332"/>
          </a:xfrm>
          <a:prstGeom prst="rect">
            <a:avLst/>
          </a:prstGeom>
          <a:noFill/>
        </p:spPr>
        <p:txBody>
          <a:bodyPr wrap="square" rtlCol="0">
            <a:spAutoFit/>
          </a:bodyPr>
          <a:lstStyle/>
          <a:p>
            <a:r>
              <a:rPr lang="en-US" dirty="0">
                <a:solidFill>
                  <a:srgbClr val="00B050"/>
                </a:solidFill>
              </a:rPr>
              <a:t>Rise of the 144,000 Jewish Men</a:t>
            </a:r>
          </a:p>
        </p:txBody>
      </p:sp>
      <p:sp>
        <p:nvSpPr>
          <p:cNvPr id="23" name="TextBox 22"/>
          <p:cNvSpPr txBox="1"/>
          <p:nvPr/>
        </p:nvSpPr>
        <p:spPr>
          <a:xfrm>
            <a:off x="7044645" y="4121629"/>
            <a:ext cx="2249760" cy="646331"/>
          </a:xfrm>
          <a:prstGeom prst="rect">
            <a:avLst/>
          </a:prstGeom>
          <a:noFill/>
        </p:spPr>
        <p:txBody>
          <a:bodyPr wrap="square" rtlCol="0">
            <a:spAutoFit/>
          </a:bodyPr>
          <a:lstStyle/>
          <a:p>
            <a:r>
              <a:rPr lang="en-US" dirty="0">
                <a:solidFill>
                  <a:schemeClr val="accent2">
                    <a:lumMod val="75000"/>
                  </a:schemeClr>
                </a:solidFill>
              </a:rPr>
              <a:t>Martyrdom of the 144,000 Jewish Men</a:t>
            </a:r>
          </a:p>
        </p:txBody>
      </p:sp>
      <p:sp>
        <p:nvSpPr>
          <p:cNvPr id="24" name="TextBox 23"/>
          <p:cNvSpPr txBox="1"/>
          <p:nvPr/>
        </p:nvSpPr>
        <p:spPr>
          <a:xfrm>
            <a:off x="1541129" y="4503624"/>
            <a:ext cx="4609739" cy="369332"/>
          </a:xfrm>
          <a:prstGeom prst="rect">
            <a:avLst/>
          </a:prstGeom>
          <a:noFill/>
        </p:spPr>
        <p:txBody>
          <a:bodyPr wrap="square" rtlCol="0">
            <a:spAutoFit/>
          </a:bodyPr>
          <a:lstStyle/>
          <a:p>
            <a:pPr algn="ctr"/>
            <a:r>
              <a:rPr lang="en-US" dirty="0"/>
              <a:t>Many Come to Faith in Christ and are Martyred</a:t>
            </a:r>
          </a:p>
        </p:txBody>
      </p:sp>
      <p:sp>
        <p:nvSpPr>
          <p:cNvPr id="25" name="TextBox 24"/>
          <p:cNvSpPr txBox="1"/>
          <p:nvPr/>
        </p:nvSpPr>
        <p:spPr>
          <a:xfrm>
            <a:off x="294290" y="2509283"/>
            <a:ext cx="152277" cy="4247317"/>
          </a:xfrm>
          <a:prstGeom prst="rect">
            <a:avLst/>
          </a:prstGeom>
          <a:noFill/>
        </p:spPr>
        <p:txBody>
          <a:bodyPr wrap="square" rtlCol="0">
            <a:spAutoFit/>
          </a:bodyPr>
          <a:lstStyle/>
          <a:p>
            <a:pPr algn="ctr"/>
            <a:r>
              <a:rPr lang="en-US" b="1" dirty="0"/>
              <a:t>Peace</a:t>
            </a:r>
          </a:p>
          <a:p>
            <a:pPr algn="ctr"/>
            <a:endParaRPr lang="en-US" b="1" dirty="0"/>
          </a:p>
          <a:p>
            <a:pPr algn="ctr"/>
            <a:r>
              <a:rPr lang="en-US" b="1" dirty="0"/>
              <a:t>Agreement</a:t>
            </a:r>
          </a:p>
        </p:txBody>
      </p:sp>
      <p:sp>
        <p:nvSpPr>
          <p:cNvPr id="7" name="TextBox 6"/>
          <p:cNvSpPr txBox="1"/>
          <p:nvPr/>
        </p:nvSpPr>
        <p:spPr>
          <a:xfrm>
            <a:off x="5678040" y="2082882"/>
            <a:ext cx="257012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Mark of the Beast</a:t>
            </a:r>
          </a:p>
        </p:txBody>
      </p:sp>
      <p:sp>
        <p:nvSpPr>
          <p:cNvPr id="9" name="TextBox 8"/>
          <p:cNvSpPr txBox="1"/>
          <p:nvPr/>
        </p:nvSpPr>
        <p:spPr>
          <a:xfrm>
            <a:off x="3845999" y="2479765"/>
            <a:ext cx="6234207" cy="461665"/>
          </a:xfrm>
          <a:prstGeom prst="rect">
            <a:avLst/>
          </a:prstGeom>
          <a:noFill/>
        </p:spPr>
        <p:txBody>
          <a:bodyPr wrap="none" rtlCol="0">
            <a:spAutoFit/>
          </a:bodyPr>
          <a:lstStyle/>
          <a:p>
            <a:pPr algn="ctr"/>
            <a:r>
              <a:rPr lang="en-US" sz="2400" dirty="0">
                <a:effectLst>
                  <a:outerShdw blurRad="38100" dist="38100" dir="2700000" algn="tl">
                    <a:srgbClr val="000000">
                      <a:alpha val="43137"/>
                    </a:srgbClr>
                  </a:outerShdw>
                </a:effectLst>
              </a:rPr>
              <a:t>Ultimate Rise of the Antichrist and False Prophet</a:t>
            </a:r>
          </a:p>
        </p:txBody>
      </p:sp>
      <p:cxnSp>
        <p:nvCxnSpPr>
          <p:cNvPr id="27" name="Straight Arrow Connector 26"/>
          <p:cNvCxnSpPr/>
          <p:nvPr/>
        </p:nvCxnSpPr>
        <p:spPr>
          <a:xfrm flipV="1">
            <a:off x="11904207" y="4872956"/>
            <a:ext cx="1624047"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91281" y="3044193"/>
            <a:ext cx="1898526" cy="923330"/>
          </a:xfrm>
          <a:prstGeom prst="rect">
            <a:avLst/>
          </a:prstGeom>
          <a:noFill/>
        </p:spPr>
        <p:txBody>
          <a:bodyPr wrap="square" rtlCol="0">
            <a:spAutoFit/>
          </a:bodyPr>
          <a:lstStyle/>
          <a:p>
            <a:pPr algn="ctr"/>
            <a:r>
              <a:rPr lang="en-US" dirty="0"/>
              <a:t>Attempted Invasion of Gog Against Israel</a:t>
            </a:r>
          </a:p>
        </p:txBody>
      </p:sp>
      <p:sp>
        <p:nvSpPr>
          <p:cNvPr id="20" name="TextBox 19"/>
          <p:cNvSpPr txBox="1"/>
          <p:nvPr/>
        </p:nvSpPr>
        <p:spPr>
          <a:xfrm>
            <a:off x="8124019" y="5029970"/>
            <a:ext cx="4597663" cy="369332"/>
          </a:xfrm>
          <a:prstGeom prst="rect">
            <a:avLst/>
          </a:prstGeom>
          <a:noFill/>
        </p:spPr>
        <p:txBody>
          <a:bodyPr wrap="square" rtlCol="0">
            <a:spAutoFit/>
          </a:bodyPr>
          <a:lstStyle/>
          <a:p>
            <a:pPr algn="ctr"/>
            <a:r>
              <a:rPr lang="en-US" dirty="0"/>
              <a:t>Satan Is On The Earth With Great Wrath (Woe) </a:t>
            </a:r>
          </a:p>
        </p:txBody>
      </p:sp>
      <p:sp>
        <p:nvSpPr>
          <p:cNvPr id="26" name="TextBox 25"/>
          <p:cNvSpPr txBox="1"/>
          <p:nvPr/>
        </p:nvSpPr>
        <p:spPr>
          <a:xfrm>
            <a:off x="1003984" y="1064618"/>
            <a:ext cx="2588556" cy="646331"/>
          </a:xfrm>
          <a:prstGeom prst="rect">
            <a:avLst/>
          </a:prstGeom>
          <a:noFill/>
        </p:spPr>
        <p:txBody>
          <a:bodyPr wrap="square" rtlCol="0">
            <a:spAutoFit/>
          </a:bodyPr>
          <a:lstStyle/>
          <a:p>
            <a:r>
              <a:rPr lang="en-US" dirty="0"/>
              <a:t>Judgement Seat of Christ in Heaven for the Church</a:t>
            </a:r>
          </a:p>
        </p:txBody>
      </p:sp>
      <p:cxnSp>
        <p:nvCxnSpPr>
          <p:cNvPr id="29" name="Straight Connector 28"/>
          <p:cNvCxnSpPr/>
          <p:nvPr/>
        </p:nvCxnSpPr>
        <p:spPr>
          <a:xfrm>
            <a:off x="6963102" y="4835968"/>
            <a:ext cx="1756480" cy="81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3975" y="5966496"/>
            <a:ext cx="2370491" cy="369332"/>
          </a:xfrm>
          <a:prstGeom prst="rect">
            <a:avLst/>
          </a:prstGeom>
        </p:spPr>
        <p:txBody>
          <a:bodyPr wrap="square">
            <a:spAutoFit/>
          </a:bodyPr>
          <a:lstStyle/>
          <a:p>
            <a:r>
              <a:rPr lang="en-US" dirty="0"/>
              <a:t>Seal Judgements 1-6 | </a:t>
            </a:r>
          </a:p>
        </p:txBody>
      </p:sp>
      <p:sp>
        <p:nvSpPr>
          <p:cNvPr id="30" name="Rectangle 29"/>
          <p:cNvSpPr/>
          <p:nvPr/>
        </p:nvSpPr>
        <p:spPr>
          <a:xfrm>
            <a:off x="2349750" y="5679956"/>
            <a:ext cx="2669338" cy="369332"/>
          </a:xfrm>
          <a:prstGeom prst="rect">
            <a:avLst/>
          </a:prstGeom>
        </p:spPr>
        <p:txBody>
          <a:bodyPr wrap="square">
            <a:spAutoFit/>
          </a:bodyPr>
          <a:lstStyle/>
          <a:p>
            <a:r>
              <a:rPr lang="en-US" dirty="0"/>
              <a:t>| Trumpet Judgements 1-4 </a:t>
            </a:r>
          </a:p>
        </p:txBody>
      </p:sp>
      <p:sp>
        <p:nvSpPr>
          <p:cNvPr id="31" name="Rectangle 30"/>
          <p:cNvSpPr/>
          <p:nvPr/>
        </p:nvSpPr>
        <p:spPr>
          <a:xfrm>
            <a:off x="4913133" y="5675382"/>
            <a:ext cx="1871538" cy="369332"/>
          </a:xfrm>
          <a:prstGeom prst="rect">
            <a:avLst/>
          </a:prstGeom>
        </p:spPr>
        <p:txBody>
          <a:bodyPr wrap="none">
            <a:spAutoFit/>
          </a:bodyPr>
          <a:lstStyle/>
          <a:p>
            <a:r>
              <a:rPr lang="en-US" dirty="0">
                <a:solidFill>
                  <a:srgbClr val="FF3300"/>
                </a:solidFill>
              </a:rPr>
              <a:t>Trumpets 5 and 6 </a:t>
            </a:r>
          </a:p>
        </p:txBody>
      </p:sp>
      <p:sp>
        <p:nvSpPr>
          <p:cNvPr id="33" name="Rectangle 32"/>
          <p:cNvSpPr/>
          <p:nvPr/>
        </p:nvSpPr>
        <p:spPr>
          <a:xfrm>
            <a:off x="9548864" y="5355081"/>
            <a:ext cx="2218749" cy="369332"/>
          </a:xfrm>
          <a:prstGeom prst="rect">
            <a:avLst/>
          </a:prstGeom>
        </p:spPr>
        <p:txBody>
          <a:bodyPr wrap="none">
            <a:spAutoFit/>
          </a:bodyPr>
          <a:lstStyle/>
          <a:p>
            <a:r>
              <a:rPr lang="en-US" dirty="0"/>
              <a:t>Bowl Judgements 1-7 </a:t>
            </a:r>
          </a:p>
        </p:txBody>
      </p:sp>
      <p:sp>
        <p:nvSpPr>
          <p:cNvPr id="34" name="TextBox 33"/>
          <p:cNvSpPr txBox="1"/>
          <p:nvPr/>
        </p:nvSpPr>
        <p:spPr>
          <a:xfrm>
            <a:off x="7044645" y="5959567"/>
            <a:ext cx="1985018" cy="369332"/>
          </a:xfrm>
          <a:prstGeom prst="rect">
            <a:avLst/>
          </a:prstGeom>
          <a:noFill/>
        </p:spPr>
        <p:txBody>
          <a:bodyPr wrap="square" rtlCol="0">
            <a:spAutoFit/>
          </a:bodyPr>
          <a:lstStyle/>
          <a:p>
            <a:r>
              <a:rPr lang="en-US" dirty="0"/>
              <a:t>Seal Judgement 7</a:t>
            </a:r>
          </a:p>
        </p:txBody>
      </p:sp>
      <p:cxnSp>
        <p:nvCxnSpPr>
          <p:cNvPr id="35" name="Straight Connector 34"/>
          <p:cNvCxnSpPr>
            <a:endCxn id="34" idx="1"/>
          </p:cNvCxnSpPr>
          <p:nvPr/>
        </p:nvCxnSpPr>
        <p:spPr>
          <a:xfrm flipV="1">
            <a:off x="2666064" y="6144233"/>
            <a:ext cx="4378581" cy="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746287" y="6152072"/>
            <a:ext cx="4752603" cy="14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5" idx="1"/>
          </p:cNvCxnSpPr>
          <p:nvPr/>
        </p:nvCxnSpPr>
        <p:spPr>
          <a:xfrm flipV="1">
            <a:off x="6904669" y="5850838"/>
            <a:ext cx="450718" cy="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2878129" y="5860049"/>
            <a:ext cx="620761" cy="4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167588" y="5207466"/>
            <a:ext cx="1056656" cy="14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12596393" y="5201400"/>
            <a:ext cx="931861" cy="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3" idx="1"/>
          </p:cNvCxnSpPr>
          <p:nvPr/>
        </p:nvCxnSpPr>
        <p:spPr>
          <a:xfrm>
            <a:off x="7128783" y="5518683"/>
            <a:ext cx="2420081" cy="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634364" y="5568026"/>
            <a:ext cx="1849430" cy="1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0241273" y="2932412"/>
            <a:ext cx="1333937" cy="923330"/>
          </a:xfrm>
          <a:prstGeom prst="rect">
            <a:avLst/>
          </a:prstGeom>
          <a:noFill/>
        </p:spPr>
        <p:txBody>
          <a:bodyPr wrap="square" rtlCol="0">
            <a:spAutoFit/>
          </a:bodyPr>
          <a:lstStyle/>
          <a:p>
            <a:r>
              <a:rPr lang="en-US" dirty="0"/>
              <a:t>Destruction of Religious Babylon</a:t>
            </a:r>
          </a:p>
        </p:txBody>
      </p:sp>
      <p:cxnSp>
        <p:nvCxnSpPr>
          <p:cNvPr id="83" name="Straight Arrow Connector 82"/>
          <p:cNvCxnSpPr/>
          <p:nvPr/>
        </p:nvCxnSpPr>
        <p:spPr>
          <a:xfrm flipV="1">
            <a:off x="6130785" y="4695374"/>
            <a:ext cx="653886"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845885" y="3804360"/>
            <a:ext cx="3018862" cy="369332"/>
          </a:xfrm>
          <a:prstGeom prst="rect">
            <a:avLst/>
          </a:prstGeom>
          <a:noFill/>
        </p:spPr>
        <p:txBody>
          <a:bodyPr wrap="square" rtlCol="0">
            <a:spAutoFit/>
          </a:bodyPr>
          <a:lstStyle/>
          <a:p>
            <a:pPr algn="ctr"/>
            <a:r>
              <a:rPr lang="en-US" dirty="0"/>
              <a:t>Many Believers are Martyred</a:t>
            </a:r>
          </a:p>
        </p:txBody>
      </p:sp>
      <p:sp>
        <p:nvSpPr>
          <p:cNvPr id="86" name="TextBox 85"/>
          <p:cNvSpPr txBox="1"/>
          <p:nvPr/>
        </p:nvSpPr>
        <p:spPr>
          <a:xfrm>
            <a:off x="13304409" y="2313549"/>
            <a:ext cx="193058" cy="2862322"/>
          </a:xfrm>
          <a:prstGeom prst="rect">
            <a:avLst/>
          </a:prstGeom>
          <a:noFill/>
        </p:spPr>
        <p:txBody>
          <a:bodyPr wrap="square" rtlCol="0">
            <a:spAutoFit/>
          </a:bodyPr>
          <a:lstStyle/>
          <a:p>
            <a:pPr algn="ctr"/>
            <a:r>
              <a:rPr lang="en-US" b="1" dirty="0"/>
              <a:t>Armageddon</a:t>
            </a:r>
          </a:p>
        </p:txBody>
      </p:sp>
      <p:cxnSp>
        <p:nvCxnSpPr>
          <p:cNvPr id="87" name="Straight Connector 86"/>
          <p:cNvCxnSpPr/>
          <p:nvPr/>
        </p:nvCxnSpPr>
        <p:spPr>
          <a:xfrm>
            <a:off x="6953661" y="3988353"/>
            <a:ext cx="2003900" cy="6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1761655" y="4005471"/>
            <a:ext cx="1722139" cy="1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228908" y="5075360"/>
            <a:ext cx="545477" cy="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4290" y="5080772"/>
            <a:ext cx="644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0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8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10" grpId="0"/>
      <p:bldP spid="13" grpId="0"/>
      <p:bldP spid="14" grpId="0"/>
      <p:bldP spid="15" grpId="0"/>
      <p:bldP spid="16" grpId="0"/>
      <p:bldP spid="18" grpId="0"/>
      <p:bldP spid="19" grpId="0"/>
      <p:bldP spid="21" grpId="0"/>
      <p:bldP spid="22" grpId="0"/>
      <p:bldP spid="23" grpId="0"/>
      <p:bldP spid="24" grpId="0"/>
      <p:bldP spid="25" grpId="0"/>
      <p:bldP spid="7" grpId="0"/>
      <p:bldP spid="9" grpId="0"/>
      <p:bldP spid="17" grpId="0"/>
      <p:bldP spid="20" grpId="0"/>
      <p:bldP spid="26" grpId="0"/>
      <p:bldP spid="28" grpId="0"/>
      <p:bldP spid="30" grpId="0"/>
      <p:bldP spid="31" grpId="0"/>
      <p:bldP spid="33" grpId="0"/>
      <p:bldP spid="34" grpId="0"/>
      <p:bldP spid="81" grpId="0"/>
      <p:bldP spid="85" grpId="0"/>
      <p:bldP spid="8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50" y="280363"/>
            <a:ext cx="5994587" cy="1144268"/>
          </a:xfrm>
        </p:spPr>
        <p:txBody>
          <a:bodyPr>
            <a:noAutofit/>
          </a:bodyPr>
          <a:lstStyle/>
          <a:p>
            <a:pPr algn="ctr"/>
            <a:r>
              <a:rPr lang="en-US" b="1" dirty="0"/>
              <a:t>Biblical Historical Timeline</a:t>
            </a:r>
          </a:p>
        </p:txBody>
      </p:sp>
      <p:sp>
        <p:nvSpPr>
          <p:cNvPr id="5" name="Right Bracket 4"/>
          <p:cNvSpPr/>
          <p:nvPr/>
        </p:nvSpPr>
        <p:spPr>
          <a:xfrm>
            <a:off x="0"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ket 5"/>
          <p:cNvSpPr/>
          <p:nvPr/>
        </p:nvSpPr>
        <p:spPr>
          <a:xfrm rot="10800000">
            <a:off x="13148441"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rot="5400000">
            <a:off x="-593545" y="5405339"/>
            <a:ext cx="175464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Eternity Past</a:t>
            </a:r>
          </a:p>
        </p:txBody>
      </p:sp>
      <p:sp>
        <p:nvSpPr>
          <p:cNvPr id="9" name="TextBox 8"/>
          <p:cNvSpPr txBox="1"/>
          <p:nvPr/>
        </p:nvSpPr>
        <p:spPr>
          <a:xfrm>
            <a:off x="567559" y="6421821"/>
            <a:ext cx="125808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                                    Before the Cross			             |				After the Cross</a:t>
            </a:r>
          </a:p>
        </p:txBody>
      </p:sp>
      <p:cxnSp>
        <p:nvCxnSpPr>
          <p:cNvPr id="13" name="Straight Connector 12"/>
          <p:cNvCxnSpPr/>
          <p:nvPr/>
        </p:nvCxnSpPr>
        <p:spPr>
          <a:xfrm>
            <a:off x="6863255" y="3825765"/>
            <a:ext cx="0" cy="1177159"/>
          </a:xfrm>
          <a:prstGeom prst="line">
            <a:avLst/>
          </a:prstGeom>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6469117" y="4151586"/>
            <a:ext cx="777766"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62303" y="5636171"/>
            <a:ext cx="12210722" cy="369332"/>
          </a:xfrm>
          <a:prstGeom prst="rect">
            <a:avLst/>
          </a:prstGeom>
          <a:noFill/>
        </p:spPr>
        <p:txBody>
          <a:bodyPr wrap="square" rtlCol="0">
            <a:spAutoFit/>
          </a:bodyPr>
          <a:lstStyle/>
          <a:p>
            <a:r>
              <a:rPr lang="en-US" dirty="0">
                <a:solidFill>
                  <a:schemeClr val="accent5">
                    <a:lumMod val="75000"/>
                  </a:schemeClr>
                </a:solidFill>
              </a:rPr>
              <a:t>	          |				</a:t>
            </a:r>
            <a:r>
              <a:rPr lang="en-US" dirty="0"/>
              <a:t>	             |	</a:t>
            </a:r>
            <a:endParaRPr lang="en-US" dirty="0">
              <a:solidFill>
                <a:srgbClr val="00B050"/>
              </a:solidFill>
            </a:endParaRPr>
          </a:p>
        </p:txBody>
      </p:sp>
      <p:sp>
        <p:nvSpPr>
          <p:cNvPr id="23" name="TextBox 22"/>
          <p:cNvSpPr txBox="1"/>
          <p:nvPr/>
        </p:nvSpPr>
        <p:spPr>
          <a:xfrm>
            <a:off x="562303" y="6005503"/>
            <a:ext cx="12580882" cy="369332"/>
          </a:xfrm>
          <a:prstGeom prst="rect">
            <a:avLst/>
          </a:prstGeom>
          <a:noFill/>
        </p:spPr>
        <p:txBody>
          <a:bodyPr wrap="square" rtlCol="0">
            <a:spAutoFit/>
          </a:bodyPr>
          <a:lstStyle/>
          <a:p>
            <a:r>
              <a:rPr lang="en-US" dirty="0">
                <a:solidFill>
                  <a:srgbClr val="FFC000"/>
                </a:solidFill>
              </a:rPr>
              <a:t>                                        4,000 Years			             </a:t>
            </a:r>
            <a:r>
              <a:rPr lang="en-US" dirty="0"/>
              <a:t>|</a:t>
            </a:r>
            <a:r>
              <a:rPr lang="en-US" dirty="0">
                <a:solidFill>
                  <a:srgbClr val="FFC000"/>
                </a:solidFill>
              </a:rPr>
              <a:t>                         2,000 Years	             7 Yrs.         1,000 Years</a:t>
            </a:r>
          </a:p>
        </p:txBody>
      </p:sp>
      <p:sp>
        <p:nvSpPr>
          <p:cNvPr id="27" name="Right Brace 26"/>
          <p:cNvSpPr/>
          <p:nvPr/>
        </p:nvSpPr>
        <p:spPr>
          <a:xfrm rot="16200000">
            <a:off x="11221497" y="2080297"/>
            <a:ext cx="1776249" cy="32127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11284780" y="2071170"/>
            <a:ext cx="1649682"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Our Focus</a:t>
            </a:r>
          </a:p>
        </p:txBody>
      </p:sp>
      <p:sp>
        <p:nvSpPr>
          <p:cNvPr id="4" name="Rectangle 3"/>
          <p:cNvSpPr/>
          <p:nvPr/>
        </p:nvSpPr>
        <p:spPr>
          <a:xfrm>
            <a:off x="523610" y="5636171"/>
            <a:ext cx="1662699" cy="369332"/>
          </a:xfrm>
          <a:prstGeom prst="rect">
            <a:avLst/>
          </a:prstGeom>
        </p:spPr>
        <p:txBody>
          <a:bodyPr wrap="none">
            <a:spAutoFit/>
          </a:bodyPr>
          <a:lstStyle/>
          <a:p>
            <a:r>
              <a:rPr lang="en-US" dirty="0">
                <a:solidFill>
                  <a:schemeClr val="accent1"/>
                </a:solidFill>
              </a:rPr>
              <a:t>Adam-Abraham</a:t>
            </a:r>
          </a:p>
        </p:txBody>
      </p:sp>
      <p:sp>
        <p:nvSpPr>
          <p:cNvPr id="10" name="Rectangle 9"/>
          <p:cNvSpPr/>
          <p:nvPr/>
        </p:nvSpPr>
        <p:spPr>
          <a:xfrm>
            <a:off x="3880846" y="5636171"/>
            <a:ext cx="686470" cy="369332"/>
          </a:xfrm>
          <a:prstGeom prst="rect">
            <a:avLst/>
          </a:prstGeom>
        </p:spPr>
        <p:txBody>
          <a:bodyPr wrap="none">
            <a:spAutoFit/>
          </a:bodyPr>
          <a:lstStyle/>
          <a:p>
            <a:r>
              <a:rPr lang="en-US" dirty="0"/>
              <a:t>Israel</a:t>
            </a:r>
          </a:p>
        </p:txBody>
      </p:sp>
      <p:sp>
        <p:nvSpPr>
          <p:cNvPr id="11" name="Rectangle 10"/>
          <p:cNvSpPr/>
          <p:nvPr/>
        </p:nvSpPr>
        <p:spPr>
          <a:xfrm>
            <a:off x="8152463" y="5636171"/>
            <a:ext cx="1309461" cy="369332"/>
          </a:xfrm>
          <a:prstGeom prst="rect">
            <a:avLst/>
          </a:prstGeom>
        </p:spPr>
        <p:txBody>
          <a:bodyPr wrap="none">
            <a:spAutoFit/>
          </a:bodyPr>
          <a:lstStyle/>
          <a:p>
            <a:r>
              <a:rPr lang="en-US" dirty="0">
                <a:solidFill>
                  <a:srgbClr val="00B050"/>
                </a:solidFill>
              </a:rPr>
              <a:t>Church Age </a:t>
            </a:r>
          </a:p>
        </p:txBody>
      </p:sp>
      <p:sp>
        <p:nvSpPr>
          <p:cNvPr id="12" name="Rectangle 11"/>
          <p:cNvSpPr/>
          <p:nvPr/>
        </p:nvSpPr>
        <p:spPr>
          <a:xfrm>
            <a:off x="11181243" y="5639032"/>
            <a:ext cx="1533881" cy="369332"/>
          </a:xfrm>
          <a:prstGeom prst="rect">
            <a:avLst/>
          </a:prstGeom>
        </p:spPr>
        <p:txBody>
          <a:bodyPr wrap="none">
            <a:spAutoFit/>
          </a:bodyPr>
          <a:lstStyle/>
          <a:p>
            <a:r>
              <a:rPr lang="en-US" dirty="0">
                <a:solidFill>
                  <a:srgbClr val="00B050"/>
                </a:solidFill>
              </a:rPr>
              <a:t>Mill. Kingdom </a:t>
            </a:r>
          </a:p>
        </p:txBody>
      </p:sp>
      <p:sp>
        <p:nvSpPr>
          <p:cNvPr id="14" name="Rectangle 13"/>
          <p:cNvSpPr/>
          <p:nvPr/>
        </p:nvSpPr>
        <p:spPr>
          <a:xfrm>
            <a:off x="10389152" y="5636171"/>
            <a:ext cx="716991" cy="369332"/>
          </a:xfrm>
          <a:prstGeom prst="rect">
            <a:avLst/>
          </a:prstGeom>
        </p:spPr>
        <p:txBody>
          <a:bodyPr wrap="none">
            <a:spAutoFit/>
          </a:bodyPr>
          <a:lstStyle/>
          <a:p>
            <a:r>
              <a:rPr lang="en-US" b="1" dirty="0"/>
              <a:t>|T.P.|</a:t>
            </a:r>
          </a:p>
        </p:txBody>
      </p:sp>
    </p:spTree>
    <p:extLst>
      <p:ext uri="{BB962C8B-B14F-4D97-AF65-F5344CB8AC3E}">
        <p14:creationId xmlns:p14="http://schemas.microsoft.com/office/powerpoint/2010/main" val="15771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8633"/>
            <a:ext cx="4891768" cy="1156138"/>
          </a:xfrm>
        </p:spPr>
        <p:txBody>
          <a:bodyPr>
            <a:normAutofit fontScale="90000"/>
          </a:bodyPr>
          <a:lstStyle/>
          <a:p>
            <a:pPr algn="ctr"/>
            <a:r>
              <a:rPr lang="en-US" sz="4900" b="1" dirty="0"/>
              <a:t>Millennial Kingdom</a:t>
            </a:r>
            <a:br>
              <a:rPr lang="en-US" b="1" dirty="0"/>
            </a:br>
            <a:r>
              <a:rPr lang="en-US" sz="3600" dirty="0"/>
              <a:t>Revelation 20</a:t>
            </a:r>
          </a:p>
        </p:txBody>
      </p:sp>
      <p:sp>
        <p:nvSpPr>
          <p:cNvPr id="3" name="TextBox 2"/>
          <p:cNvSpPr txBox="1"/>
          <p:nvPr/>
        </p:nvSpPr>
        <p:spPr>
          <a:xfrm>
            <a:off x="3995057" y="1156138"/>
            <a:ext cx="9720943" cy="5491247"/>
          </a:xfrm>
          <a:prstGeom prst="rect">
            <a:avLst/>
          </a:prstGeom>
          <a:noFill/>
        </p:spPr>
        <p:txBody>
          <a:bodyPr wrap="square" rtlCol="0">
            <a:spAutoFit/>
          </a:bodyPr>
          <a:lstStyle/>
          <a:p>
            <a:pPr marL="285750" indent="-285750" hangingPunct="0">
              <a:spcBef>
                <a:spcPts val="200"/>
              </a:spcBef>
              <a:buFont typeface="Arial" panose="020B0604020202020204" pitchFamily="34" charset="0"/>
              <a:buChar char="•"/>
            </a:pPr>
            <a:r>
              <a:rPr lang="en-US" sz="1750" dirty="0"/>
              <a:t>Christ’s earthly kingdom will be 1,000 years in length -- Rev. 20:5-6</a:t>
            </a:r>
          </a:p>
          <a:p>
            <a:pPr marL="285750" indent="-285750" hangingPunct="0">
              <a:spcBef>
                <a:spcPts val="200"/>
              </a:spcBef>
              <a:buFont typeface="Arial" panose="020B0604020202020204" pitchFamily="34" charset="0"/>
              <a:buChar char="•"/>
            </a:pPr>
            <a:r>
              <a:rPr lang="en-US" sz="1750" dirty="0"/>
              <a:t>An invitation is made for the marriage supper of the Lamb before Christ’s second coming – Rev. 19:7-9</a:t>
            </a:r>
          </a:p>
          <a:p>
            <a:pPr marL="285750" indent="-285750" hangingPunct="0">
              <a:spcBef>
                <a:spcPts val="200"/>
              </a:spcBef>
              <a:buFont typeface="Arial" panose="020B0604020202020204" pitchFamily="34" charset="0"/>
              <a:buChar char="•"/>
            </a:pPr>
            <a:r>
              <a:rPr lang="en-US" sz="1750" dirty="0"/>
              <a:t>Guests will be present for the marriage of the Lamb (resurrected Israel and other Old Testament believers, resurrected tribulation believers, believers (Jews and Gentiles) who lived through the Tribulation Period]) and the angels – Rev. 19:9; cf. Dan. 12:1-2; Mat. 16:27; 20:4; Luke 13:28-29</a:t>
            </a:r>
          </a:p>
          <a:p>
            <a:pPr marL="285750" indent="-285750">
              <a:spcBef>
                <a:spcPts val="200"/>
              </a:spcBef>
              <a:buFont typeface="Arial" panose="020B0604020202020204" pitchFamily="34" charset="0"/>
              <a:buChar char="•"/>
            </a:pPr>
            <a:r>
              <a:rPr lang="en-US" sz="1750" dirty="0"/>
              <a:t>Marriage supper of the Lamb will occur when Christ marries His bride, the Church -- Rev. 19:7-9; cf. Mat. 22:1-14; 25:1-13; Luke 14:16-24; Eph. 5:22-33</a:t>
            </a:r>
          </a:p>
          <a:p>
            <a:pPr marL="285750" indent="-285750">
              <a:spcBef>
                <a:spcPts val="200"/>
              </a:spcBef>
              <a:buFont typeface="Arial" panose="020B0604020202020204" pitchFamily="34" charset="0"/>
              <a:buChar char="•"/>
            </a:pPr>
            <a:r>
              <a:rPr lang="en-US" sz="1750" dirty="0"/>
              <a:t>The Millennial Temple will be built – Ezek. 40-48; Hag. 2:20-22; Zech. 6:11-13; cf. Isa. 2:2-4; 56:6-7; Mic. 4:1–2</a:t>
            </a:r>
          </a:p>
          <a:p>
            <a:pPr marL="285750" indent="-285750">
              <a:spcBef>
                <a:spcPts val="200"/>
              </a:spcBef>
              <a:buFont typeface="Arial" panose="020B0604020202020204" pitchFamily="34" charset="0"/>
              <a:buChar char="•"/>
            </a:pPr>
            <a:r>
              <a:rPr lang="en-US" sz="1750" dirty="0"/>
              <a:t>King David will be the Prince during the Millennial Kingdom -- Ezek. 34:23-24</a:t>
            </a:r>
          </a:p>
          <a:p>
            <a:pPr marL="285750" indent="-285750">
              <a:spcBef>
                <a:spcPts val="200"/>
              </a:spcBef>
              <a:buFont typeface="Arial" panose="020B0604020202020204" pitchFamily="34" charset="0"/>
              <a:buChar char="•"/>
            </a:pPr>
            <a:r>
              <a:rPr lang="en-US" sz="1750" dirty="0"/>
              <a:t>In Israel there will be abundant rain and food, no harmful beasts; Israel will live securely and no longer be insulted by the nations – Ezek. 34:25-29; cf. Isa. 61:5-9</a:t>
            </a:r>
          </a:p>
          <a:p>
            <a:pPr marL="285750" indent="-285750">
              <a:spcBef>
                <a:spcPts val="200"/>
              </a:spcBef>
              <a:buFont typeface="Arial" panose="020B0604020202020204" pitchFamily="34" charset="0"/>
              <a:buChar char="•"/>
            </a:pPr>
            <a:r>
              <a:rPr lang="en-US" sz="1750" dirty="0"/>
              <a:t>Israel will be restored like the Garden of Eden – Isa. 35:1-7; 51:3; Ezek. 36:35</a:t>
            </a:r>
          </a:p>
          <a:p>
            <a:pPr marL="285750" indent="-285750">
              <a:spcBef>
                <a:spcPts val="200"/>
              </a:spcBef>
              <a:buFont typeface="Arial" panose="020B0604020202020204" pitchFamily="34" charset="0"/>
              <a:buChar char="•"/>
            </a:pPr>
            <a:r>
              <a:rPr lang="en-US" sz="1750" dirty="0"/>
              <a:t>There will be longevity -- Isa. 65:20</a:t>
            </a:r>
          </a:p>
          <a:p>
            <a:pPr marL="285750" indent="-285750">
              <a:spcBef>
                <a:spcPts val="200"/>
              </a:spcBef>
              <a:buFont typeface="Arial" panose="020B0604020202020204" pitchFamily="34" charset="0"/>
              <a:buChar char="•"/>
            </a:pPr>
            <a:r>
              <a:rPr lang="en-US" sz="1750" dirty="0"/>
              <a:t>The animals will not harm humans nor one another – Isa. 11:6-8; Zech. 14:9; cf. Isa. 35:8-9</a:t>
            </a:r>
          </a:p>
          <a:p>
            <a:pPr marL="285750" indent="-285750" hangingPunct="0">
              <a:spcBef>
                <a:spcPts val="200"/>
              </a:spcBef>
              <a:buFont typeface="Arial" panose="020B0604020202020204" pitchFamily="34" charset="0"/>
              <a:buChar char="•"/>
            </a:pPr>
            <a:r>
              <a:rPr lang="en-US" sz="1750" dirty="0"/>
              <a:t>Resurrected saints from the Church Age and Tribulation Period will reign with Christ during the Millennial Kingdom -- 2 Tim. 2:12; Rev. 2:26-27; 3:21, 5:6-10; 19:8,14; 20:4</a:t>
            </a:r>
          </a:p>
          <a:p>
            <a:pPr marL="285750" indent="-285750" hangingPunct="0">
              <a:spcBef>
                <a:spcPts val="200"/>
              </a:spcBef>
              <a:buFont typeface="Arial" panose="020B0604020202020204" pitchFamily="34" charset="0"/>
              <a:buChar char="•"/>
            </a:pPr>
            <a:r>
              <a:rPr lang="en-US" sz="1750" dirty="0"/>
              <a:t>Satan will be loosened at the end of the Millennial Kingdom and will deceive the unbelievers to rise up against Christ to their own destruction -- Rev. 20:7-10</a:t>
            </a:r>
          </a:p>
        </p:txBody>
      </p:sp>
      <p:sp>
        <p:nvSpPr>
          <p:cNvPr id="5" name="TextBox 4"/>
          <p:cNvSpPr txBox="1"/>
          <p:nvPr/>
        </p:nvSpPr>
        <p:spPr>
          <a:xfrm>
            <a:off x="196792" y="793817"/>
            <a:ext cx="3798265" cy="5901616"/>
          </a:xfrm>
          <a:prstGeom prst="rect">
            <a:avLst/>
          </a:prstGeom>
          <a:noFill/>
        </p:spPr>
        <p:txBody>
          <a:bodyPr wrap="square" rtlCol="0">
            <a:spAutoFit/>
          </a:bodyPr>
          <a:lstStyle/>
          <a:p>
            <a:pPr algn="ctr"/>
            <a:r>
              <a:rPr lang="en-US" sz="1750" b="1" dirty="0"/>
              <a:t>Millennial Kingdom References in the Old Testament Prophets</a:t>
            </a:r>
          </a:p>
          <a:p>
            <a:pPr algn="ctr"/>
            <a:endParaRPr lang="en-US" sz="1000" dirty="0"/>
          </a:p>
          <a:p>
            <a:r>
              <a:rPr lang="en-US" sz="1750" b="1" dirty="0"/>
              <a:t>Isa</a:t>
            </a:r>
            <a:r>
              <a:rPr lang="en-US" sz="1750" dirty="0"/>
              <a:t>. 2:1-4; 4:2-6; 11-12; 19:16-25; 25:1-26:19; 27:2-6,12-13; 30:18-26; 32:1-8; 33:17-24; 35; 40:3-11; 44:1-5; 49:8-26; 51:3-5; 52:1-2,6-10; 52:6-10,13-15; 54:1-56:8; 61:3-9; 62; 65:19-25; 66:7-14,18-24; </a:t>
            </a:r>
            <a:r>
              <a:rPr lang="en-US" sz="1750" b="1" dirty="0"/>
              <a:t>Jer.</a:t>
            </a:r>
            <a:r>
              <a:rPr lang="en-US" sz="1750" dirty="0"/>
              <a:t> 3:15-19; 23:3-8; 30:8-31:40; 32:37-44; 33:6-18; 46:27-28; 50:19-20,39-40; </a:t>
            </a:r>
            <a:r>
              <a:rPr lang="en-US" sz="1750" b="1" dirty="0"/>
              <a:t>Ezek.</a:t>
            </a:r>
            <a:r>
              <a:rPr lang="en-US" sz="1750" dirty="0"/>
              <a:t> 11:17-20; 16:53-55,60-63; 17:22-24; 20:33,39-44; 28:25-26; 34:11-16,23-30; 36:8-15,25-38; 37; 39:25-48:35; </a:t>
            </a:r>
            <a:r>
              <a:rPr lang="en-US" sz="1750" b="1" dirty="0"/>
              <a:t>Dan.</a:t>
            </a:r>
            <a:r>
              <a:rPr lang="en-US" sz="1750" dirty="0"/>
              <a:t> 2:44-45; 7:27; </a:t>
            </a:r>
            <a:r>
              <a:rPr lang="en-US" sz="1750" b="1" dirty="0"/>
              <a:t>Hosea</a:t>
            </a:r>
            <a:r>
              <a:rPr lang="en-US" sz="1750" dirty="0"/>
              <a:t> 1:10-2:1; 2:14-23; 3:5; 11:9-11; 14:4-7; </a:t>
            </a:r>
            <a:r>
              <a:rPr lang="en-US" sz="1750" b="1" dirty="0"/>
              <a:t>Joel</a:t>
            </a:r>
            <a:r>
              <a:rPr lang="en-US" sz="1750" dirty="0"/>
              <a:t> 2:18-29; 3:17-21; </a:t>
            </a:r>
            <a:r>
              <a:rPr lang="en-US" sz="1750" b="1" dirty="0"/>
              <a:t>Amos</a:t>
            </a:r>
            <a:r>
              <a:rPr lang="en-US" sz="1750" dirty="0"/>
              <a:t> 9:11-15;  </a:t>
            </a:r>
            <a:r>
              <a:rPr lang="en-US" sz="1750" b="1" dirty="0"/>
              <a:t>Ob. </a:t>
            </a:r>
            <a:r>
              <a:rPr lang="en-US" sz="1750" dirty="0"/>
              <a:t>15-21; </a:t>
            </a:r>
            <a:r>
              <a:rPr lang="en-US" sz="1750" b="1" dirty="0"/>
              <a:t>Mic.</a:t>
            </a:r>
            <a:r>
              <a:rPr lang="en-US" sz="1750" dirty="0"/>
              <a:t> 2:12b-13; 4:1-8; 5:4-5 (cf. vss. 2-3),7-15; 7:11-12,15-17; </a:t>
            </a:r>
            <a:r>
              <a:rPr lang="en-US" sz="1750" b="1" dirty="0"/>
              <a:t>Zeph.</a:t>
            </a:r>
            <a:r>
              <a:rPr lang="en-US" sz="1750" dirty="0"/>
              <a:t> 2:7,11; 3:9-20; </a:t>
            </a:r>
            <a:r>
              <a:rPr lang="en-US" sz="1750" b="1" dirty="0"/>
              <a:t>Hag.</a:t>
            </a:r>
            <a:r>
              <a:rPr lang="en-US" sz="1750" dirty="0"/>
              <a:t> 2:6-9,23; </a:t>
            </a:r>
            <a:r>
              <a:rPr lang="en-US" sz="1750" b="1" dirty="0"/>
              <a:t>Zech.</a:t>
            </a:r>
            <a:r>
              <a:rPr lang="en-US" sz="1750" dirty="0"/>
              <a:t> 2:1-5,10-12; 3:8-10; 6:9-15; 8:1-8,20-23; 9:5-12; 10:1,6-12; 12:10-13:6; 14:8-11,16-21; </a:t>
            </a:r>
            <a:r>
              <a:rPr lang="en-US" sz="1750" b="1" dirty="0"/>
              <a:t>Mal.</a:t>
            </a:r>
            <a:r>
              <a:rPr lang="en-US" sz="1750" dirty="0"/>
              <a:t> 1:11</a:t>
            </a:r>
          </a:p>
        </p:txBody>
      </p:sp>
    </p:spTree>
    <p:extLst>
      <p:ext uri="{BB962C8B-B14F-4D97-AF65-F5344CB8AC3E}">
        <p14:creationId xmlns:p14="http://schemas.microsoft.com/office/powerpoint/2010/main" val="268422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50" y="304799"/>
            <a:ext cx="5994587" cy="1274613"/>
          </a:xfrm>
        </p:spPr>
        <p:txBody>
          <a:bodyPr>
            <a:noAutofit/>
          </a:bodyPr>
          <a:lstStyle/>
          <a:p>
            <a:pPr algn="ctr"/>
            <a:r>
              <a:rPr lang="en-US" b="1" dirty="0"/>
              <a:t>Biblical Historical Timeline</a:t>
            </a:r>
          </a:p>
        </p:txBody>
      </p:sp>
      <p:sp>
        <p:nvSpPr>
          <p:cNvPr id="5" name="Right Bracket 4"/>
          <p:cNvSpPr/>
          <p:nvPr/>
        </p:nvSpPr>
        <p:spPr>
          <a:xfrm>
            <a:off x="0"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ket 5"/>
          <p:cNvSpPr/>
          <p:nvPr/>
        </p:nvSpPr>
        <p:spPr>
          <a:xfrm rot="10800000">
            <a:off x="13148441"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rot="5400000">
            <a:off x="-593545" y="5405339"/>
            <a:ext cx="175464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Eternity Past</a:t>
            </a:r>
          </a:p>
        </p:txBody>
      </p:sp>
      <p:sp>
        <p:nvSpPr>
          <p:cNvPr id="9" name="TextBox 8"/>
          <p:cNvSpPr txBox="1"/>
          <p:nvPr/>
        </p:nvSpPr>
        <p:spPr>
          <a:xfrm>
            <a:off x="567559" y="6421821"/>
            <a:ext cx="125808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                                    Before the Cross			             |				After the Cross</a:t>
            </a:r>
          </a:p>
        </p:txBody>
      </p:sp>
      <p:cxnSp>
        <p:nvCxnSpPr>
          <p:cNvPr id="13" name="Straight Connector 12"/>
          <p:cNvCxnSpPr/>
          <p:nvPr/>
        </p:nvCxnSpPr>
        <p:spPr>
          <a:xfrm>
            <a:off x="6863255" y="3825765"/>
            <a:ext cx="0" cy="1177159"/>
          </a:xfrm>
          <a:prstGeom prst="line">
            <a:avLst/>
          </a:prstGeom>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6469117" y="4151586"/>
            <a:ext cx="777766"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62303" y="5636171"/>
            <a:ext cx="12210722" cy="369332"/>
          </a:xfrm>
          <a:prstGeom prst="rect">
            <a:avLst/>
          </a:prstGeom>
          <a:noFill/>
        </p:spPr>
        <p:txBody>
          <a:bodyPr wrap="square" rtlCol="0">
            <a:spAutoFit/>
          </a:bodyPr>
          <a:lstStyle/>
          <a:p>
            <a:r>
              <a:rPr lang="en-US" dirty="0">
                <a:solidFill>
                  <a:schemeClr val="accent5">
                    <a:lumMod val="75000"/>
                  </a:schemeClr>
                </a:solidFill>
              </a:rPr>
              <a:t>	          |				</a:t>
            </a:r>
            <a:r>
              <a:rPr lang="en-US" dirty="0"/>
              <a:t>	             |	</a:t>
            </a:r>
            <a:endParaRPr lang="en-US" dirty="0">
              <a:solidFill>
                <a:srgbClr val="00B050"/>
              </a:solidFill>
            </a:endParaRPr>
          </a:p>
        </p:txBody>
      </p:sp>
      <p:sp>
        <p:nvSpPr>
          <p:cNvPr id="23" name="TextBox 22"/>
          <p:cNvSpPr txBox="1"/>
          <p:nvPr/>
        </p:nvSpPr>
        <p:spPr>
          <a:xfrm>
            <a:off x="562303" y="6005503"/>
            <a:ext cx="12580882" cy="369332"/>
          </a:xfrm>
          <a:prstGeom prst="rect">
            <a:avLst/>
          </a:prstGeom>
          <a:noFill/>
        </p:spPr>
        <p:txBody>
          <a:bodyPr wrap="square" rtlCol="0">
            <a:spAutoFit/>
          </a:bodyPr>
          <a:lstStyle/>
          <a:p>
            <a:r>
              <a:rPr lang="en-US" dirty="0">
                <a:solidFill>
                  <a:srgbClr val="FFC000"/>
                </a:solidFill>
              </a:rPr>
              <a:t>                                        4,000 Years			             </a:t>
            </a:r>
            <a:r>
              <a:rPr lang="en-US" dirty="0"/>
              <a:t>|</a:t>
            </a:r>
            <a:r>
              <a:rPr lang="en-US" dirty="0">
                <a:solidFill>
                  <a:srgbClr val="FFC000"/>
                </a:solidFill>
              </a:rPr>
              <a:t>                         2,000 Years	             7 Yrs.         1,000 Years</a:t>
            </a:r>
          </a:p>
        </p:txBody>
      </p:sp>
      <p:sp>
        <p:nvSpPr>
          <p:cNvPr id="27" name="Right Brace 26"/>
          <p:cNvSpPr/>
          <p:nvPr/>
        </p:nvSpPr>
        <p:spPr>
          <a:xfrm rot="16200000">
            <a:off x="11221497" y="2080297"/>
            <a:ext cx="1776249" cy="32127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11284780" y="2071170"/>
            <a:ext cx="1649682"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Our Focus</a:t>
            </a:r>
          </a:p>
        </p:txBody>
      </p:sp>
      <p:sp>
        <p:nvSpPr>
          <p:cNvPr id="3" name="TextBox 2"/>
          <p:cNvSpPr txBox="1"/>
          <p:nvPr/>
        </p:nvSpPr>
        <p:spPr>
          <a:xfrm>
            <a:off x="12805717" y="4406257"/>
            <a:ext cx="440313" cy="2384895"/>
          </a:xfrm>
          <a:prstGeom prst="rect">
            <a:avLst/>
          </a:prstGeom>
          <a:noFill/>
        </p:spPr>
        <p:txBody>
          <a:bodyPr vert="wordArtVert" wrap="square" rtlCol="0">
            <a:spAutoFit/>
          </a:bodyPr>
          <a:lstStyle/>
          <a:p>
            <a:r>
              <a:rPr lang="en-US" sz="1400" b="1" dirty="0"/>
              <a:t>Judgement</a:t>
            </a:r>
          </a:p>
        </p:txBody>
      </p:sp>
      <p:sp>
        <p:nvSpPr>
          <p:cNvPr id="4" name="Rectangle 3"/>
          <p:cNvSpPr/>
          <p:nvPr/>
        </p:nvSpPr>
        <p:spPr>
          <a:xfrm>
            <a:off x="523610" y="5636171"/>
            <a:ext cx="1662699" cy="369332"/>
          </a:xfrm>
          <a:prstGeom prst="rect">
            <a:avLst/>
          </a:prstGeom>
        </p:spPr>
        <p:txBody>
          <a:bodyPr wrap="none">
            <a:spAutoFit/>
          </a:bodyPr>
          <a:lstStyle/>
          <a:p>
            <a:r>
              <a:rPr lang="en-US" dirty="0">
                <a:solidFill>
                  <a:schemeClr val="accent1"/>
                </a:solidFill>
              </a:rPr>
              <a:t>Adam-Abraham</a:t>
            </a:r>
          </a:p>
        </p:txBody>
      </p:sp>
      <p:sp>
        <p:nvSpPr>
          <p:cNvPr id="10" name="Rectangle 9"/>
          <p:cNvSpPr/>
          <p:nvPr/>
        </p:nvSpPr>
        <p:spPr>
          <a:xfrm>
            <a:off x="3880846" y="5636171"/>
            <a:ext cx="686470" cy="369332"/>
          </a:xfrm>
          <a:prstGeom prst="rect">
            <a:avLst/>
          </a:prstGeom>
        </p:spPr>
        <p:txBody>
          <a:bodyPr wrap="none">
            <a:spAutoFit/>
          </a:bodyPr>
          <a:lstStyle/>
          <a:p>
            <a:r>
              <a:rPr lang="en-US" dirty="0"/>
              <a:t>Israel</a:t>
            </a:r>
          </a:p>
        </p:txBody>
      </p:sp>
      <p:sp>
        <p:nvSpPr>
          <p:cNvPr id="11" name="Rectangle 10"/>
          <p:cNvSpPr/>
          <p:nvPr/>
        </p:nvSpPr>
        <p:spPr>
          <a:xfrm>
            <a:off x="8152463" y="5636171"/>
            <a:ext cx="1309461" cy="369332"/>
          </a:xfrm>
          <a:prstGeom prst="rect">
            <a:avLst/>
          </a:prstGeom>
        </p:spPr>
        <p:txBody>
          <a:bodyPr wrap="none">
            <a:spAutoFit/>
          </a:bodyPr>
          <a:lstStyle/>
          <a:p>
            <a:r>
              <a:rPr lang="en-US" dirty="0">
                <a:solidFill>
                  <a:srgbClr val="00B050"/>
                </a:solidFill>
              </a:rPr>
              <a:t>Church Age </a:t>
            </a:r>
          </a:p>
        </p:txBody>
      </p:sp>
      <p:sp>
        <p:nvSpPr>
          <p:cNvPr id="12" name="Rectangle 11"/>
          <p:cNvSpPr/>
          <p:nvPr/>
        </p:nvSpPr>
        <p:spPr>
          <a:xfrm>
            <a:off x="11181243" y="5639032"/>
            <a:ext cx="1533881" cy="369332"/>
          </a:xfrm>
          <a:prstGeom prst="rect">
            <a:avLst/>
          </a:prstGeom>
        </p:spPr>
        <p:txBody>
          <a:bodyPr wrap="none">
            <a:spAutoFit/>
          </a:bodyPr>
          <a:lstStyle/>
          <a:p>
            <a:r>
              <a:rPr lang="en-US" dirty="0">
                <a:solidFill>
                  <a:srgbClr val="00B050"/>
                </a:solidFill>
              </a:rPr>
              <a:t>Mill. Kingdom </a:t>
            </a:r>
          </a:p>
        </p:txBody>
      </p:sp>
      <p:sp>
        <p:nvSpPr>
          <p:cNvPr id="14" name="Rectangle 13"/>
          <p:cNvSpPr/>
          <p:nvPr/>
        </p:nvSpPr>
        <p:spPr>
          <a:xfrm>
            <a:off x="10389152" y="5636171"/>
            <a:ext cx="690189" cy="369332"/>
          </a:xfrm>
          <a:prstGeom prst="rect">
            <a:avLst/>
          </a:prstGeom>
        </p:spPr>
        <p:txBody>
          <a:bodyPr wrap="none">
            <a:spAutoFit/>
          </a:bodyPr>
          <a:lstStyle/>
          <a:p>
            <a:r>
              <a:rPr lang="en-US" dirty="0"/>
              <a:t>|T.P.|</a:t>
            </a:r>
          </a:p>
        </p:txBody>
      </p:sp>
    </p:spTree>
    <p:extLst>
      <p:ext uri="{BB962C8B-B14F-4D97-AF65-F5344CB8AC3E}">
        <p14:creationId xmlns:p14="http://schemas.microsoft.com/office/powerpoint/2010/main" val="84125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177" y="0"/>
            <a:ext cx="7265604" cy="1334814"/>
          </a:xfrm>
        </p:spPr>
        <p:txBody>
          <a:bodyPr/>
          <a:lstStyle/>
          <a:p>
            <a:pPr algn="ctr"/>
            <a:r>
              <a:rPr lang="en-US" b="1" dirty="0"/>
              <a:t>Great White Throne Judgement</a:t>
            </a:r>
            <a:br>
              <a:rPr lang="en-US" b="1" dirty="0"/>
            </a:br>
            <a:r>
              <a:rPr lang="en-US" sz="3200" dirty="0"/>
              <a:t>Revelation 20:11-15</a:t>
            </a:r>
            <a:endParaRPr lang="en-US" dirty="0"/>
          </a:p>
        </p:txBody>
      </p:sp>
      <p:sp>
        <p:nvSpPr>
          <p:cNvPr id="3" name="Rectangle 2"/>
          <p:cNvSpPr/>
          <p:nvPr/>
        </p:nvSpPr>
        <p:spPr>
          <a:xfrm>
            <a:off x="76200" y="1194911"/>
            <a:ext cx="6535081" cy="5386090"/>
          </a:xfrm>
          <a:prstGeom prst="rect">
            <a:avLst/>
          </a:prstGeom>
        </p:spPr>
        <p:txBody>
          <a:bodyPr wrap="square">
            <a:spAutoFit/>
          </a:bodyPr>
          <a:lstStyle/>
          <a:p>
            <a:pPr hangingPunct="0"/>
            <a:r>
              <a:rPr lang="en-US" dirty="0"/>
              <a:t>There are two types of resurrections, the resurrection of the righteous and the resurrection of the unrighteous (John 5:28-29). At the Great White Throne Judgement the final resurrection takes place. Up until this point the following resurrections have taken place:</a:t>
            </a:r>
          </a:p>
          <a:p>
            <a:pPr hangingPunct="0"/>
            <a:endParaRPr lang="en-US" sz="1000" dirty="0"/>
          </a:p>
          <a:p>
            <a:pPr marL="342900" indent="-342900" hangingPunct="0">
              <a:buFont typeface="+mj-lt"/>
              <a:buAutoNum type="arabicPeriod"/>
            </a:pPr>
            <a:r>
              <a:rPr lang="en-US" dirty="0"/>
              <a:t>Resurrection of the Church at the time of the rapture – 1 Thes. 4:13-18</a:t>
            </a:r>
          </a:p>
          <a:p>
            <a:pPr marL="342900" indent="-342900" hangingPunct="0">
              <a:buFont typeface="+mj-lt"/>
              <a:buAutoNum type="arabicPeriod"/>
            </a:pPr>
            <a:r>
              <a:rPr lang="en-US" dirty="0"/>
              <a:t>Resurrection of the two witnesses at the midpoint of the Tribulation Period – Rev. 11:11-12</a:t>
            </a:r>
          </a:p>
          <a:p>
            <a:pPr marL="342900" indent="-342900" hangingPunct="0">
              <a:buFont typeface="+mj-lt"/>
              <a:buAutoNum type="arabicPeriod"/>
            </a:pPr>
            <a:r>
              <a:rPr lang="en-US" dirty="0"/>
              <a:t>Resurrection of tribulation saints after the Tribulation Period, who will reign with Christ during the Millennial Kingdom -- Rev. 20:4-6</a:t>
            </a:r>
          </a:p>
          <a:p>
            <a:pPr marL="342900" indent="-342900" hangingPunct="0">
              <a:buFont typeface="+mj-lt"/>
              <a:buAutoNum type="arabicPeriod"/>
            </a:pPr>
            <a:r>
              <a:rPr lang="en-US" dirty="0"/>
              <a:t>Resurrection of believing Israel and other believers from the Old Testament period after the Tribulation Period, who will live in the Millennial Kingdom -- Dan. 12:1-3; Ezek. 37:1-14; Mat. 8:11</a:t>
            </a:r>
          </a:p>
          <a:p>
            <a:pPr hangingPunct="0"/>
            <a:endParaRPr lang="en-US" sz="1000" dirty="0"/>
          </a:p>
          <a:p>
            <a:pPr hangingPunct="0"/>
            <a:r>
              <a:rPr lang="en-US" dirty="0"/>
              <a:t>One may ask, “When will the resurrection of believers who die during the Millennial Kingdom be? Or is it possible that they never die?”</a:t>
            </a:r>
          </a:p>
        </p:txBody>
      </p:sp>
      <p:sp>
        <p:nvSpPr>
          <p:cNvPr id="4" name="TextBox 3"/>
          <p:cNvSpPr txBox="1"/>
          <p:nvPr/>
        </p:nvSpPr>
        <p:spPr>
          <a:xfrm>
            <a:off x="6836979" y="1194911"/>
            <a:ext cx="6760779" cy="5078313"/>
          </a:xfrm>
          <a:prstGeom prst="rect">
            <a:avLst/>
          </a:prstGeom>
          <a:noFill/>
        </p:spPr>
        <p:txBody>
          <a:bodyPr wrap="square" rtlCol="0">
            <a:spAutoFit/>
          </a:bodyPr>
          <a:lstStyle/>
          <a:p>
            <a:pPr hangingPunct="0"/>
            <a:r>
              <a:rPr lang="en-US" dirty="0"/>
              <a:t>Isaiah 65:20 indicates that they will die:</a:t>
            </a:r>
          </a:p>
          <a:p>
            <a:pPr hangingPunct="0"/>
            <a:endParaRPr lang="en-US" dirty="0"/>
          </a:p>
          <a:p>
            <a:pPr hangingPunct="0"/>
            <a:r>
              <a:rPr lang="en-US" dirty="0"/>
              <a:t>       “No longer will there be in it an infant who lives but a few days,</a:t>
            </a:r>
          </a:p>
          <a:p>
            <a:pPr hangingPunct="0"/>
            <a:r>
              <a:rPr lang="en-US" dirty="0"/>
              <a:t>         </a:t>
            </a:r>
            <a:r>
              <a:rPr lang="en-US" b="1" dirty="0"/>
              <a:t>Or an old man who does not live out his days</a:t>
            </a:r>
            <a:r>
              <a:rPr lang="en-US" dirty="0"/>
              <a:t>;</a:t>
            </a:r>
          </a:p>
          <a:p>
            <a:pPr hangingPunct="0"/>
            <a:r>
              <a:rPr lang="en-US" dirty="0"/>
              <a:t>         For the youth will die at the age of one hundred</a:t>
            </a:r>
          </a:p>
          <a:p>
            <a:pPr hangingPunct="0"/>
            <a:r>
              <a:rPr lang="en-US" dirty="0"/>
              <a:t>         And the one who does not reach the age of one hundred</a:t>
            </a:r>
          </a:p>
          <a:p>
            <a:pPr hangingPunct="0"/>
            <a:r>
              <a:rPr lang="en-US" dirty="0"/>
              <a:t>         Will be thought accursed.”</a:t>
            </a:r>
          </a:p>
          <a:p>
            <a:pPr hangingPunct="0"/>
            <a:endParaRPr lang="en-US" dirty="0"/>
          </a:p>
          <a:p>
            <a:pPr hangingPunct="0"/>
            <a:r>
              <a:rPr lang="en-US" dirty="0"/>
              <a:t>When comparing Revelation 20:5-6 with Revelation 20:11-15 (specifically vss. 6 and 14), it seems that the Great White Throne Judgement is just for the unrighteous from the beginning of time. Please note however that the book of life will be used at this judgement, therefore its use may be because this is when the Millennial Kingdom believers who die will also be judged. In addition, those believers who are still alive at the end of the Millennial Kingdom will need to receive their new bodies and stand for judgement as well. Therefore it seems that their judgement will be at the Great White Throne Judgement. </a:t>
            </a:r>
          </a:p>
        </p:txBody>
      </p:sp>
    </p:spTree>
    <p:extLst>
      <p:ext uri="{BB962C8B-B14F-4D97-AF65-F5344CB8AC3E}">
        <p14:creationId xmlns:p14="http://schemas.microsoft.com/office/powerpoint/2010/main" val="10880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520" y="0"/>
            <a:ext cx="7330918" cy="1641226"/>
          </a:xfrm>
        </p:spPr>
        <p:txBody>
          <a:bodyPr>
            <a:normAutofit fontScale="90000"/>
          </a:bodyPr>
          <a:lstStyle/>
          <a:p>
            <a:pPr algn="ctr"/>
            <a:r>
              <a:rPr lang="en-US" sz="4900" b="1" dirty="0"/>
              <a:t>Great White Throne Judgement</a:t>
            </a:r>
            <a:br>
              <a:rPr lang="en-US" b="1" dirty="0"/>
            </a:br>
            <a:r>
              <a:rPr lang="en-US" b="1" dirty="0"/>
              <a:t>c</a:t>
            </a:r>
            <a:r>
              <a:rPr lang="en-US" sz="4000" b="1" dirty="0"/>
              <a:t>ontinued…</a:t>
            </a:r>
            <a:br>
              <a:rPr lang="en-US" b="1" dirty="0"/>
            </a:br>
            <a:r>
              <a:rPr lang="en-US" sz="3200" dirty="0"/>
              <a:t>Revelation 20:11-15</a:t>
            </a:r>
            <a:endParaRPr lang="en-US" dirty="0"/>
          </a:p>
        </p:txBody>
      </p:sp>
      <p:sp>
        <p:nvSpPr>
          <p:cNvPr id="3" name="Rectangle 2"/>
          <p:cNvSpPr/>
          <p:nvPr/>
        </p:nvSpPr>
        <p:spPr>
          <a:xfrm>
            <a:off x="381750" y="2011340"/>
            <a:ext cx="12910458" cy="2585323"/>
          </a:xfrm>
          <a:prstGeom prst="rect">
            <a:avLst/>
          </a:prstGeom>
        </p:spPr>
        <p:txBody>
          <a:bodyPr wrap="square">
            <a:spAutoFit/>
          </a:bodyPr>
          <a:lstStyle/>
          <a:p>
            <a:r>
              <a:rPr lang="en-US" dirty="0"/>
              <a:t>At the Great White Throne Judgement Jesus will sit as Judge (John 5:22; cf. Acts 10:42; 17:31) and the following will occur:</a:t>
            </a:r>
          </a:p>
          <a:p>
            <a:endParaRPr lang="en-US" dirty="0"/>
          </a:p>
          <a:p>
            <a:pPr marL="742950" lvl="1" indent="-285750">
              <a:buFont typeface="Arial" panose="020B0604020202020204" pitchFamily="34" charset="0"/>
              <a:buChar char="•"/>
            </a:pPr>
            <a:r>
              <a:rPr lang="en-US" dirty="0"/>
              <a:t>The heavens and earth will flee away, being destroyed by fire (2 Pet. 3:10-12) – vs. 11; Isa. 51:6; cf. Psa. 102:25-26</a:t>
            </a:r>
          </a:p>
          <a:p>
            <a:pPr marL="742950" lvl="1" indent="-285750">
              <a:buFont typeface="Arial" panose="020B0604020202020204" pitchFamily="34" charset="0"/>
              <a:buChar char="•"/>
            </a:pPr>
            <a:r>
              <a:rPr lang="en-US" dirty="0"/>
              <a:t>All the dead (the unrighteous from the beginning of time and probably the righteous from the Millennial Kingdom) and those still alive at the end of the Millennial Kingdom will stand before Christ for judgement – vss. 12,13</a:t>
            </a:r>
          </a:p>
          <a:p>
            <a:pPr hangingPunct="0"/>
            <a:endParaRPr lang="en-US" dirty="0"/>
          </a:p>
          <a:p>
            <a:pPr hangingPunct="0"/>
            <a:r>
              <a:rPr lang="en-US" dirty="0"/>
              <a:t>If a person’s name is found in the book of life, he will enter eternity with Jesus. If his name is not found in the book of life, he will be judged according to his deeds, thus signifying that some will suffer more than others (Mat. 16:27; Rev. 2:23). Then they will all be cast alive into the lake of fire for all eternity (Rev. 20:12-15).</a:t>
            </a:r>
          </a:p>
        </p:txBody>
      </p:sp>
    </p:spTree>
    <p:extLst>
      <p:ext uri="{BB962C8B-B14F-4D97-AF65-F5344CB8AC3E}">
        <p14:creationId xmlns:p14="http://schemas.microsoft.com/office/powerpoint/2010/main" val="37466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449" y="253203"/>
            <a:ext cx="5994587" cy="1177159"/>
          </a:xfrm>
        </p:spPr>
        <p:txBody>
          <a:bodyPr>
            <a:noAutofit/>
          </a:bodyPr>
          <a:lstStyle/>
          <a:p>
            <a:pPr algn="ctr"/>
            <a:r>
              <a:rPr lang="en-US" b="1" dirty="0"/>
              <a:t>Biblical Historical Timeline</a:t>
            </a:r>
          </a:p>
        </p:txBody>
      </p:sp>
      <p:sp>
        <p:nvSpPr>
          <p:cNvPr id="5" name="Right Bracket 4"/>
          <p:cNvSpPr/>
          <p:nvPr/>
        </p:nvSpPr>
        <p:spPr>
          <a:xfrm>
            <a:off x="0"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ket 5"/>
          <p:cNvSpPr/>
          <p:nvPr/>
        </p:nvSpPr>
        <p:spPr>
          <a:xfrm rot="10800000">
            <a:off x="13148441" y="4414345"/>
            <a:ext cx="567559" cy="244365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rot="5400000">
            <a:off x="-593545" y="5405339"/>
            <a:ext cx="175464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Eternity Past</a:t>
            </a:r>
          </a:p>
        </p:txBody>
      </p:sp>
      <p:sp>
        <p:nvSpPr>
          <p:cNvPr id="8" name="Rectangle 7"/>
          <p:cNvSpPr/>
          <p:nvPr/>
        </p:nvSpPr>
        <p:spPr>
          <a:xfrm rot="16200000">
            <a:off x="12402002" y="5405339"/>
            <a:ext cx="206043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Eternity Future</a:t>
            </a:r>
          </a:p>
        </p:txBody>
      </p:sp>
      <p:sp>
        <p:nvSpPr>
          <p:cNvPr id="9" name="TextBox 8"/>
          <p:cNvSpPr txBox="1"/>
          <p:nvPr/>
        </p:nvSpPr>
        <p:spPr>
          <a:xfrm>
            <a:off x="567559" y="6421821"/>
            <a:ext cx="1258088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                                    Before the Cross			             |				After the Cross</a:t>
            </a:r>
          </a:p>
        </p:txBody>
      </p:sp>
      <p:cxnSp>
        <p:nvCxnSpPr>
          <p:cNvPr id="13" name="Straight Connector 12"/>
          <p:cNvCxnSpPr/>
          <p:nvPr/>
        </p:nvCxnSpPr>
        <p:spPr>
          <a:xfrm>
            <a:off x="6863255" y="3825765"/>
            <a:ext cx="0" cy="1177159"/>
          </a:xfrm>
          <a:prstGeom prst="line">
            <a:avLst/>
          </a:prstGeom>
          <a:scene3d>
            <a:camera prst="perspectiveFront"/>
            <a:lightRig rig="threePt" dir="t"/>
          </a:scene3d>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6469117" y="4151586"/>
            <a:ext cx="777766"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62303" y="5636171"/>
            <a:ext cx="12210722" cy="369332"/>
          </a:xfrm>
          <a:prstGeom prst="rect">
            <a:avLst/>
          </a:prstGeom>
          <a:noFill/>
        </p:spPr>
        <p:txBody>
          <a:bodyPr wrap="square" rtlCol="0">
            <a:spAutoFit/>
          </a:bodyPr>
          <a:lstStyle/>
          <a:p>
            <a:r>
              <a:rPr lang="en-US" dirty="0">
                <a:solidFill>
                  <a:schemeClr val="accent5">
                    <a:lumMod val="75000"/>
                  </a:schemeClr>
                </a:solidFill>
              </a:rPr>
              <a:t>	          |				</a:t>
            </a:r>
            <a:r>
              <a:rPr lang="en-US" dirty="0"/>
              <a:t>	             |	</a:t>
            </a:r>
            <a:endParaRPr lang="en-US" dirty="0">
              <a:solidFill>
                <a:srgbClr val="00B050"/>
              </a:solidFill>
            </a:endParaRPr>
          </a:p>
        </p:txBody>
      </p:sp>
      <p:sp>
        <p:nvSpPr>
          <p:cNvPr id="23" name="TextBox 22"/>
          <p:cNvSpPr txBox="1"/>
          <p:nvPr/>
        </p:nvSpPr>
        <p:spPr>
          <a:xfrm>
            <a:off x="562303" y="6005503"/>
            <a:ext cx="12580882" cy="369332"/>
          </a:xfrm>
          <a:prstGeom prst="rect">
            <a:avLst/>
          </a:prstGeom>
          <a:noFill/>
        </p:spPr>
        <p:txBody>
          <a:bodyPr wrap="square" rtlCol="0">
            <a:spAutoFit/>
          </a:bodyPr>
          <a:lstStyle/>
          <a:p>
            <a:r>
              <a:rPr lang="en-US" dirty="0">
                <a:solidFill>
                  <a:srgbClr val="FFC000"/>
                </a:solidFill>
              </a:rPr>
              <a:t>                                        4,000 Years			             </a:t>
            </a:r>
            <a:r>
              <a:rPr lang="en-US" dirty="0"/>
              <a:t>|</a:t>
            </a:r>
            <a:r>
              <a:rPr lang="en-US" dirty="0">
                <a:solidFill>
                  <a:srgbClr val="FFC000"/>
                </a:solidFill>
              </a:rPr>
              <a:t>                         2,000 Years	             7 Yrs.         1,000 Years</a:t>
            </a:r>
          </a:p>
        </p:txBody>
      </p:sp>
      <p:sp>
        <p:nvSpPr>
          <p:cNvPr id="27" name="Right Brace 26"/>
          <p:cNvSpPr/>
          <p:nvPr/>
        </p:nvSpPr>
        <p:spPr>
          <a:xfrm rot="16200000">
            <a:off x="11221497" y="2080297"/>
            <a:ext cx="1776249" cy="32127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ectangle 27"/>
          <p:cNvSpPr/>
          <p:nvPr/>
        </p:nvSpPr>
        <p:spPr>
          <a:xfrm>
            <a:off x="11284780" y="2071170"/>
            <a:ext cx="1649682"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Our Focus</a:t>
            </a:r>
          </a:p>
        </p:txBody>
      </p:sp>
      <p:sp>
        <p:nvSpPr>
          <p:cNvPr id="3" name="TextBox 2"/>
          <p:cNvSpPr txBox="1"/>
          <p:nvPr/>
        </p:nvSpPr>
        <p:spPr>
          <a:xfrm>
            <a:off x="12805717" y="4406257"/>
            <a:ext cx="440313" cy="2384895"/>
          </a:xfrm>
          <a:prstGeom prst="rect">
            <a:avLst/>
          </a:prstGeom>
          <a:noFill/>
        </p:spPr>
        <p:txBody>
          <a:bodyPr vert="wordArtVert" wrap="square" rtlCol="0">
            <a:spAutoFit/>
          </a:bodyPr>
          <a:lstStyle/>
          <a:p>
            <a:r>
              <a:rPr lang="en-US" sz="1400" b="1" dirty="0"/>
              <a:t>Judgement</a:t>
            </a:r>
          </a:p>
        </p:txBody>
      </p:sp>
      <p:sp>
        <p:nvSpPr>
          <p:cNvPr id="4" name="Rectangle 3"/>
          <p:cNvSpPr/>
          <p:nvPr/>
        </p:nvSpPr>
        <p:spPr>
          <a:xfrm>
            <a:off x="523610" y="5636171"/>
            <a:ext cx="1662699" cy="369332"/>
          </a:xfrm>
          <a:prstGeom prst="rect">
            <a:avLst/>
          </a:prstGeom>
        </p:spPr>
        <p:txBody>
          <a:bodyPr wrap="none">
            <a:spAutoFit/>
          </a:bodyPr>
          <a:lstStyle/>
          <a:p>
            <a:r>
              <a:rPr lang="en-US" dirty="0">
                <a:solidFill>
                  <a:schemeClr val="accent1"/>
                </a:solidFill>
              </a:rPr>
              <a:t>Adam-Abraham</a:t>
            </a:r>
          </a:p>
        </p:txBody>
      </p:sp>
      <p:sp>
        <p:nvSpPr>
          <p:cNvPr id="10" name="Rectangle 9"/>
          <p:cNvSpPr/>
          <p:nvPr/>
        </p:nvSpPr>
        <p:spPr>
          <a:xfrm>
            <a:off x="3880846" y="5636171"/>
            <a:ext cx="686470" cy="369332"/>
          </a:xfrm>
          <a:prstGeom prst="rect">
            <a:avLst/>
          </a:prstGeom>
        </p:spPr>
        <p:txBody>
          <a:bodyPr wrap="none">
            <a:spAutoFit/>
          </a:bodyPr>
          <a:lstStyle/>
          <a:p>
            <a:r>
              <a:rPr lang="en-US" dirty="0"/>
              <a:t>Israel</a:t>
            </a:r>
          </a:p>
        </p:txBody>
      </p:sp>
      <p:sp>
        <p:nvSpPr>
          <p:cNvPr id="11" name="Rectangle 10"/>
          <p:cNvSpPr/>
          <p:nvPr/>
        </p:nvSpPr>
        <p:spPr>
          <a:xfrm>
            <a:off x="8152463" y="5636171"/>
            <a:ext cx="1309461" cy="369332"/>
          </a:xfrm>
          <a:prstGeom prst="rect">
            <a:avLst/>
          </a:prstGeom>
        </p:spPr>
        <p:txBody>
          <a:bodyPr wrap="none">
            <a:spAutoFit/>
          </a:bodyPr>
          <a:lstStyle/>
          <a:p>
            <a:r>
              <a:rPr lang="en-US" dirty="0">
                <a:solidFill>
                  <a:srgbClr val="00B050"/>
                </a:solidFill>
              </a:rPr>
              <a:t>Church Age </a:t>
            </a:r>
          </a:p>
        </p:txBody>
      </p:sp>
      <p:sp>
        <p:nvSpPr>
          <p:cNvPr id="12" name="Rectangle 11"/>
          <p:cNvSpPr/>
          <p:nvPr/>
        </p:nvSpPr>
        <p:spPr>
          <a:xfrm>
            <a:off x="11181243" y="5639032"/>
            <a:ext cx="1533881" cy="369332"/>
          </a:xfrm>
          <a:prstGeom prst="rect">
            <a:avLst/>
          </a:prstGeom>
        </p:spPr>
        <p:txBody>
          <a:bodyPr wrap="none">
            <a:spAutoFit/>
          </a:bodyPr>
          <a:lstStyle/>
          <a:p>
            <a:r>
              <a:rPr lang="en-US" dirty="0">
                <a:solidFill>
                  <a:srgbClr val="00B050"/>
                </a:solidFill>
              </a:rPr>
              <a:t>Mill. Kingdom </a:t>
            </a:r>
          </a:p>
        </p:txBody>
      </p:sp>
      <p:sp>
        <p:nvSpPr>
          <p:cNvPr id="14" name="Rectangle 13"/>
          <p:cNvSpPr/>
          <p:nvPr/>
        </p:nvSpPr>
        <p:spPr>
          <a:xfrm>
            <a:off x="10389152" y="5636171"/>
            <a:ext cx="690189" cy="369332"/>
          </a:xfrm>
          <a:prstGeom prst="rect">
            <a:avLst/>
          </a:prstGeom>
        </p:spPr>
        <p:txBody>
          <a:bodyPr wrap="none">
            <a:spAutoFit/>
          </a:bodyPr>
          <a:lstStyle/>
          <a:p>
            <a:r>
              <a:rPr lang="en-US" dirty="0"/>
              <a:t>|T.P.|</a:t>
            </a:r>
          </a:p>
        </p:txBody>
      </p:sp>
    </p:spTree>
    <p:extLst>
      <p:ext uri="{BB962C8B-B14F-4D97-AF65-F5344CB8AC3E}">
        <p14:creationId xmlns:p14="http://schemas.microsoft.com/office/powerpoint/2010/main" val="24369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47" y="0"/>
            <a:ext cx="8713089" cy="1282262"/>
          </a:xfrm>
        </p:spPr>
        <p:txBody>
          <a:bodyPr>
            <a:normAutofit fontScale="90000"/>
          </a:bodyPr>
          <a:lstStyle/>
          <a:p>
            <a:pPr algn="ctr"/>
            <a:r>
              <a:rPr lang="en-US" b="1" dirty="0"/>
              <a:t>Eternity – The New Heavens and Earth</a:t>
            </a:r>
            <a:br>
              <a:rPr lang="en-US" b="1" dirty="0"/>
            </a:br>
            <a:r>
              <a:rPr lang="en-US" sz="3200" dirty="0"/>
              <a:t>Revelation 21-22 (Isa. 65:17-18; 66:22; 2 Pet. 3:13)</a:t>
            </a:r>
          </a:p>
        </p:txBody>
      </p:sp>
      <p:sp>
        <p:nvSpPr>
          <p:cNvPr id="3" name="TextBox 2"/>
          <p:cNvSpPr txBox="1"/>
          <p:nvPr/>
        </p:nvSpPr>
        <p:spPr>
          <a:xfrm>
            <a:off x="0" y="1187669"/>
            <a:ext cx="8492359" cy="5632311"/>
          </a:xfrm>
          <a:prstGeom prst="rect">
            <a:avLst/>
          </a:prstGeom>
          <a:solidFill>
            <a:schemeClr val="bg2"/>
          </a:solidFill>
        </p:spPr>
        <p:txBody>
          <a:bodyPr wrap="square" rtlCol="0">
            <a:spAutoFit/>
          </a:bodyPr>
          <a:lstStyle/>
          <a:p>
            <a:pPr marL="365760" indent="-365760" hangingPunct="0"/>
            <a:r>
              <a:rPr lang="en-US" dirty="0"/>
              <a:t>1    “Then I saw a new heaven and a new earth; for the first heaven and the first earth passed away, and there is no longer any sea.</a:t>
            </a:r>
          </a:p>
          <a:p>
            <a:pPr marL="365760" indent="-365760" hangingPunct="0"/>
            <a:r>
              <a:rPr lang="en-US" dirty="0"/>
              <a:t>2     And I saw the holy city, new Jerusalem, coming down out of heaven from God, made ready as a bride adorned for her husband.</a:t>
            </a:r>
          </a:p>
          <a:p>
            <a:pPr marL="365760" indent="-365760" hangingPunct="0"/>
            <a:r>
              <a:rPr lang="en-US" dirty="0"/>
              <a:t>3     And I heard a loud voice from the throne, saying, “Behold, the tabernacle of God is among men, and He will dwell among them, and they shall be His people, and God Himself will be among them,</a:t>
            </a:r>
          </a:p>
          <a:p>
            <a:pPr marL="365760" indent="-365760" hangingPunct="0"/>
            <a:r>
              <a:rPr lang="en-US" dirty="0"/>
              <a:t>4     and He will wipe away every tear from their eyes; and there will no longer be any death; there will no longer be any mourning, or crying, or pain; the first things have passed away.”</a:t>
            </a:r>
          </a:p>
          <a:p>
            <a:pPr marL="365760" indent="-365760" hangingPunct="0"/>
            <a:r>
              <a:rPr lang="en-US" dirty="0"/>
              <a:t>5     And He who sits on the throne said, “Behold, I am making all things new.” And He said, “Write, for these words are faithful and true.”</a:t>
            </a:r>
          </a:p>
          <a:p>
            <a:pPr marL="365760" indent="-365760" hangingPunct="0"/>
            <a:r>
              <a:rPr lang="en-US" dirty="0"/>
              <a:t>6    Then He said to me, “It is done. I am the Alpha and the Omega, the beginning and the end. I will give to the one who thirsts from the spring of the water of life without cost.</a:t>
            </a:r>
          </a:p>
          <a:p>
            <a:pPr marL="365760" indent="-365760" hangingPunct="0"/>
            <a:r>
              <a:rPr lang="en-US" dirty="0"/>
              <a:t>7    “He who overcomes will inherit these things, and I will be his God and he will be My son.</a:t>
            </a:r>
          </a:p>
          <a:p>
            <a:pPr marL="365760" indent="-365760" hangingPunct="0"/>
            <a:r>
              <a:rPr lang="en-US" dirty="0"/>
              <a:t>8    “But for the cowardly and unbelieving and abominable and murderers and immoral persons and sorcerers and idolaters and all liars, their part will be in the lake that burns with fire and brimstone, which is the second death.”</a:t>
            </a:r>
          </a:p>
        </p:txBody>
      </p:sp>
      <p:sp>
        <p:nvSpPr>
          <p:cNvPr id="4" name="TextBox 3"/>
          <p:cNvSpPr txBox="1"/>
          <p:nvPr/>
        </p:nvSpPr>
        <p:spPr>
          <a:xfrm>
            <a:off x="8558377" y="1187668"/>
            <a:ext cx="5157623" cy="5355312"/>
          </a:xfrm>
          <a:prstGeom prst="rect">
            <a:avLst/>
          </a:prstGeom>
          <a:noFill/>
        </p:spPr>
        <p:txBody>
          <a:bodyPr wrap="square" rtlCol="0">
            <a:spAutoFit/>
          </a:bodyPr>
          <a:lstStyle/>
          <a:p>
            <a:r>
              <a:rPr lang="en-US" dirty="0">
                <a:solidFill>
                  <a:srgbClr val="0070C0"/>
                </a:solidFill>
              </a:rPr>
              <a:t>The new heavens and earth along with the new Jerusalem will be created for all believers from all time in which to live with God, Jesus and the Holy Spirit. It will be a fabulous place! The new Jerusalem will have the following characteristics:</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It will be 1,500 miles (2,414 kilometers) wide, long and high – 21:15-16</a:t>
            </a:r>
          </a:p>
          <a:p>
            <a:pPr marL="285750" indent="-285750">
              <a:buFont typeface="Arial" panose="020B0604020202020204" pitchFamily="34" charset="0"/>
              <a:buChar char="•"/>
            </a:pPr>
            <a:r>
              <a:rPr lang="en-US" dirty="0">
                <a:solidFill>
                  <a:srgbClr val="0070C0"/>
                </a:solidFill>
              </a:rPr>
              <a:t>It will have twelve gates made of pearls – 21:12,21</a:t>
            </a:r>
          </a:p>
          <a:p>
            <a:pPr marL="285750" indent="-285750">
              <a:buFont typeface="Arial" panose="020B0604020202020204" pitchFamily="34" charset="0"/>
              <a:buChar char="•"/>
            </a:pPr>
            <a:r>
              <a:rPr lang="en-US" dirty="0">
                <a:solidFill>
                  <a:srgbClr val="0070C0"/>
                </a:solidFill>
              </a:rPr>
              <a:t>It will have twelve foundation stones made of precious stones – 21:14,19-20</a:t>
            </a:r>
          </a:p>
          <a:p>
            <a:pPr marL="285750" indent="-285750">
              <a:buFont typeface="Arial" panose="020B0604020202020204" pitchFamily="34" charset="0"/>
              <a:buChar char="•"/>
            </a:pPr>
            <a:r>
              <a:rPr lang="en-US" dirty="0">
                <a:solidFill>
                  <a:srgbClr val="0070C0"/>
                </a:solidFill>
              </a:rPr>
              <a:t>The walls will be made of jasper – 21:18</a:t>
            </a:r>
          </a:p>
          <a:p>
            <a:pPr marL="285750" indent="-285750">
              <a:buFont typeface="Arial" panose="020B0604020202020204" pitchFamily="34" charset="0"/>
              <a:buChar char="•"/>
            </a:pPr>
            <a:r>
              <a:rPr lang="en-US" dirty="0">
                <a:solidFill>
                  <a:srgbClr val="0070C0"/>
                </a:solidFill>
              </a:rPr>
              <a:t>The city will be of pure gold – 21:18</a:t>
            </a:r>
          </a:p>
          <a:p>
            <a:pPr marL="285750" indent="-285750">
              <a:buFont typeface="Arial" panose="020B0604020202020204" pitchFamily="34" charset="0"/>
              <a:buChar char="•"/>
            </a:pPr>
            <a:r>
              <a:rPr lang="en-US" dirty="0">
                <a:solidFill>
                  <a:srgbClr val="0070C0"/>
                </a:solidFill>
              </a:rPr>
              <a:t>There will be a river in it but no sea – 21:1; 22:1-2</a:t>
            </a:r>
          </a:p>
          <a:p>
            <a:pPr marL="285750" indent="-285750">
              <a:buFont typeface="Arial" panose="020B0604020202020204" pitchFamily="34" charset="0"/>
              <a:buChar char="•"/>
            </a:pPr>
            <a:r>
              <a:rPr lang="en-US" dirty="0">
                <a:solidFill>
                  <a:srgbClr val="0070C0"/>
                </a:solidFill>
              </a:rPr>
              <a:t>There will be no temple because God and Jesus will dwell there – 21:22</a:t>
            </a:r>
          </a:p>
          <a:p>
            <a:pPr marL="285750" indent="-285750">
              <a:buFont typeface="Arial" panose="020B0604020202020204" pitchFamily="34" charset="0"/>
              <a:buChar char="•"/>
            </a:pPr>
            <a:r>
              <a:rPr lang="en-US" dirty="0">
                <a:solidFill>
                  <a:srgbClr val="0070C0"/>
                </a:solidFill>
              </a:rPr>
              <a:t>There will be no sun or moon, nights, lamps or lights because God and Jesus will dwell there  – 21:23; 22:5</a:t>
            </a:r>
          </a:p>
        </p:txBody>
      </p:sp>
    </p:spTree>
    <p:extLst>
      <p:ext uri="{BB962C8B-B14F-4D97-AF65-F5344CB8AC3E}">
        <p14:creationId xmlns:p14="http://schemas.microsoft.com/office/powerpoint/2010/main" val="31860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716000" cy="6858000"/>
          </a:xfrm>
          <a:prstGeom prst="rect">
            <a:avLst/>
          </a:prstGeom>
        </p:spPr>
      </p:pic>
      <p:sp>
        <p:nvSpPr>
          <p:cNvPr id="3" name="TextBox 2"/>
          <p:cNvSpPr txBox="1"/>
          <p:nvPr/>
        </p:nvSpPr>
        <p:spPr>
          <a:xfrm>
            <a:off x="103632" y="151179"/>
            <a:ext cx="13508736" cy="6555641"/>
          </a:xfrm>
          <a:prstGeom prst="rect">
            <a:avLst/>
          </a:prstGeom>
          <a:noFill/>
        </p:spPr>
        <p:txBody>
          <a:bodyPr wrap="square" rtlCol="0">
            <a:spAutoFit/>
          </a:bodyPr>
          <a:lstStyle/>
          <a:p>
            <a:pPr algn="ctr"/>
            <a:r>
              <a:rPr lang="en-US" sz="6000" dirty="0">
                <a:solidFill>
                  <a:srgbClr val="00B050"/>
                </a:solidFill>
              </a:rPr>
              <a:t>The Bible ends as it began – man in perfect fellowship with God, in a perfect world located in a perfect universe, which never had been touched by sin. This time however sin will never be an issue again! Thank you Father, Jesus and the Holy Spirit!</a:t>
            </a:r>
          </a:p>
        </p:txBody>
      </p:sp>
    </p:spTree>
    <p:extLst>
      <p:ext uri="{BB962C8B-B14F-4D97-AF65-F5344CB8AC3E}">
        <p14:creationId xmlns:p14="http://schemas.microsoft.com/office/powerpoint/2010/main" val="444114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8" y="1445740"/>
            <a:ext cx="14016820" cy="5662051"/>
          </a:xfrm>
          <a:prstGeom prst="rect">
            <a:avLst/>
          </a:prstGeom>
        </p:spPr>
      </p:pic>
      <p:sp>
        <p:nvSpPr>
          <p:cNvPr id="3" name="Rectangle 2"/>
          <p:cNvSpPr/>
          <p:nvPr/>
        </p:nvSpPr>
        <p:spPr>
          <a:xfrm>
            <a:off x="1082565" y="2118249"/>
            <a:ext cx="11550869" cy="4363246"/>
          </a:xfrm>
          <a:prstGeom prst="rect">
            <a:avLst/>
          </a:prstGeom>
        </p:spPr>
        <p:txBody>
          <a:bodyPr wrap="square">
            <a:spAutoFit/>
          </a:bodyPr>
          <a:lstStyle/>
          <a:p>
            <a:pPr>
              <a:lnSpc>
                <a:spcPct val="115000"/>
              </a:lnSpc>
              <a:spcAft>
                <a:spcPts val="600"/>
              </a:spcAft>
              <a:tabLst>
                <a:tab pos="228600" algn="r"/>
                <a:tab pos="457200" algn="l"/>
              </a:tabLst>
            </a:pPr>
            <a:r>
              <a:rPr lang="en-US" sz="2800" dirty="0">
                <a:latin typeface="Calibri" panose="020F0502020204030204" pitchFamily="34" charset="0"/>
              </a:rPr>
              <a:t>Jesus says:</a:t>
            </a:r>
          </a:p>
          <a:p>
            <a:pPr algn="ctr">
              <a:lnSpc>
                <a:spcPct val="115000"/>
              </a:lnSpc>
              <a:spcAft>
                <a:spcPts val="600"/>
              </a:spcAft>
              <a:tabLst>
                <a:tab pos="228600" algn="r"/>
                <a:tab pos="457200" algn="l"/>
              </a:tabLst>
            </a:pPr>
            <a:r>
              <a:rPr lang="en-US" sz="2800" dirty="0">
                <a:latin typeface="Calibri" panose="020F0502020204030204" pitchFamily="34" charset="0"/>
              </a:rPr>
              <a:t>	“Behold, I am coming quickly, and My reward </a:t>
            </a:r>
            <a:r>
              <a:rPr lang="en-US" sz="2800" i="1" dirty="0">
                <a:latin typeface="Calibri" panose="020F0502020204030204" pitchFamily="34" charset="0"/>
              </a:rPr>
              <a:t>is</a:t>
            </a:r>
            <a:r>
              <a:rPr lang="en-US" sz="2800" dirty="0">
                <a:latin typeface="Calibri" panose="020F0502020204030204" pitchFamily="34" charset="0"/>
              </a:rPr>
              <a:t> with Me, to render to every man according to what he has done.  I am the Alpha and the Omega, the first and the last, the beginning and the end.”</a:t>
            </a:r>
          </a:p>
          <a:p>
            <a:pPr algn="ctr">
              <a:lnSpc>
                <a:spcPct val="115000"/>
              </a:lnSpc>
              <a:spcAft>
                <a:spcPts val="600"/>
              </a:spcAft>
              <a:tabLst>
                <a:tab pos="228600" algn="r"/>
                <a:tab pos="457200" algn="l"/>
              </a:tabLst>
            </a:pPr>
            <a:r>
              <a:rPr lang="en-US" sz="2800" dirty="0">
                <a:latin typeface="Calibri" panose="020F0502020204030204" pitchFamily="34" charset="0"/>
              </a:rPr>
              <a:t>Revelation 22:12–13</a:t>
            </a:r>
          </a:p>
          <a:p>
            <a:pPr marL="457200" marR="0" indent="-457200">
              <a:lnSpc>
                <a:spcPct val="115000"/>
              </a:lnSpc>
              <a:spcBef>
                <a:spcPts val="0"/>
              </a:spcBef>
              <a:spcAft>
                <a:spcPts val="1000"/>
              </a:spcAft>
              <a:tabLst>
                <a:tab pos="228600" algn="r"/>
                <a:tab pos="457200" algn="l"/>
              </a:tabLst>
            </a:pPr>
            <a:r>
              <a:rPr lang="en-US" sz="2800" dirty="0">
                <a:latin typeface="Calibri" panose="020F0502020204030204" pitchFamily="34" charset="0"/>
              </a:rPr>
              <a:t>John says:</a:t>
            </a:r>
          </a:p>
          <a:p>
            <a:pPr algn="ctr">
              <a:spcAft>
                <a:spcPts val="600"/>
              </a:spcAft>
            </a:pPr>
            <a:r>
              <a:rPr lang="en-US" sz="2800" dirty="0"/>
              <a:t>“The grace of the Lord Jesus be with all. Amen.”</a:t>
            </a:r>
          </a:p>
          <a:p>
            <a:pPr algn="ctr"/>
            <a:r>
              <a:rPr lang="en-US" sz="2800" dirty="0"/>
              <a:t>Revelation 22:21</a:t>
            </a:r>
            <a:endParaRPr lang="en-US" dirty="0">
              <a:effectLst/>
              <a:latin typeface="Calibri" panose="020F0502020204030204" pitchFamily="34" charset="0"/>
            </a:endParaRPr>
          </a:p>
        </p:txBody>
      </p:sp>
      <p:sp>
        <p:nvSpPr>
          <p:cNvPr id="4" name="Title 1"/>
          <p:cNvSpPr>
            <a:spLocks noGrp="1"/>
          </p:cNvSpPr>
          <p:nvPr>
            <p:ph type="title"/>
          </p:nvPr>
        </p:nvSpPr>
        <p:spPr>
          <a:xfrm>
            <a:off x="942975" y="365126"/>
            <a:ext cx="11830050" cy="1325563"/>
          </a:xfrm>
        </p:spPr>
        <p:txBody>
          <a:bodyPr/>
          <a:lstStyle/>
          <a:p>
            <a:pPr algn="ctr"/>
            <a:r>
              <a:rPr lang="en-US" dirty="0"/>
              <a:t>In conclusion, we have a few words from Jesus and the Apostle John</a:t>
            </a:r>
          </a:p>
        </p:txBody>
      </p:sp>
    </p:spTree>
    <p:extLst>
      <p:ext uri="{BB962C8B-B14F-4D97-AF65-F5344CB8AC3E}">
        <p14:creationId xmlns:p14="http://schemas.microsoft.com/office/powerpoint/2010/main" val="18080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64620" y="0"/>
            <a:ext cx="5038417" cy="1325563"/>
          </a:xfrm>
        </p:spPr>
        <p:txBody>
          <a:bodyPr>
            <a:normAutofit fontScale="90000"/>
          </a:bodyPr>
          <a:lstStyle/>
          <a:p>
            <a:pPr algn="ctr"/>
            <a:r>
              <a:rPr lang="en-US" b="1" dirty="0"/>
              <a:t>The Tribulation Period</a:t>
            </a:r>
            <a:br>
              <a:rPr lang="en-US" b="1" dirty="0"/>
            </a:br>
            <a:r>
              <a:rPr lang="en-US" sz="3200" b="1" dirty="0"/>
              <a:t>Its Purpose</a:t>
            </a:r>
            <a:endParaRPr lang="en-US" b="1" dirty="0"/>
          </a:p>
        </p:txBody>
      </p:sp>
      <p:sp>
        <p:nvSpPr>
          <p:cNvPr id="6" name="TextBox 5"/>
          <p:cNvSpPr txBox="1"/>
          <p:nvPr/>
        </p:nvSpPr>
        <p:spPr>
          <a:xfrm>
            <a:off x="520338" y="1325563"/>
            <a:ext cx="5331822" cy="4801314"/>
          </a:xfrm>
          <a:prstGeom prst="rect">
            <a:avLst/>
          </a:prstGeom>
          <a:noFill/>
        </p:spPr>
        <p:txBody>
          <a:bodyPr wrap="square" rtlCol="0">
            <a:spAutoFit/>
          </a:bodyPr>
          <a:lstStyle/>
          <a:p>
            <a:r>
              <a:rPr lang="en-US" dirty="0"/>
              <a:t>The purpose of the Tribulation is fivefold. It is to:</a:t>
            </a:r>
          </a:p>
          <a:p>
            <a:endParaRPr lang="en-US" dirty="0"/>
          </a:p>
          <a:p>
            <a:pPr marL="548640" indent="-342900">
              <a:buFont typeface="+mj-lt"/>
              <a:buAutoNum type="arabicPeriod"/>
            </a:pPr>
            <a:r>
              <a:rPr lang="en-US" dirty="0"/>
              <a:t>Bring an end to the rule of man upon earth</a:t>
            </a:r>
          </a:p>
          <a:p>
            <a:pPr marL="548640" indent="-342900">
              <a:buFont typeface="+mj-lt"/>
              <a:buAutoNum type="arabicPeriod"/>
            </a:pPr>
            <a:r>
              <a:rPr lang="en-US" dirty="0"/>
              <a:t>Establish Christ’s reign on earth</a:t>
            </a:r>
          </a:p>
          <a:p>
            <a:pPr marL="548640" indent="-342900">
              <a:buFont typeface="+mj-lt"/>
              <a:buAutoNum type="arabicPeriod"/>
            </a:pPr>
            <a:r>
              <a:rPr lang="en-US" dirty="0"/>
              <a:t>Gather Israel to her God</a:t>
            </a:r>
          </a:p>
          <a:p>
            <a:pPr marL="548640" indent="-342900">
              <a:buFont typeface="+mj-lt"/>
              <a:buAutoNum type="arabicPeriod"/>
            </a:pPr>
            <a:r>
              <a:rPr lang="en-US" dirty="0"/>
              <a:t>Establish Israel’s promised kingdom</a:t>
            </a:r>
          </a:p>
          <a:p>
            <a:pPr marL="548640" indent="-342900">
              <a:buFont typeface="+mj-lt"/>
              <a:buAutoNum type="arabicPeriod"/>
            </a:pPr>
            <a:r>
              <a:rPr lang="en-US" dirty="0"/>
              <a:t>Bring judgement upon the Gentile nations</a:t>
            </a:r>
          </a:p>
          <a:p>
            <a:endParaRPr lang="en-US" dirty="0"/>
          </a:p>
          <a:p>
            <a:r>
              <a:rPr lang="en-US" dirty="0"/>
              <a:t>Though there are those who incorrectly teach that there is no longer a future for Israel and that the Church has taken over Israel’s place and blessings, it will become evident through this study that this is not correct. The regathering of Israel into the Millennial Kingdom is mentioned many times in the Old Testament prophets as well as in the New Testament. Israel has a future. Jeremiah the prophet makes this clear when he wrote:</a:t>
            </a:r>
          </a:p>
        </p:txBody>
      </p:sp>
      <p:sp>
        <p:nvSpPr>
          <p:cNvPr id="7" name="Rectangle 6"/>
          <p:cNvSpPr/>
          <p:nvPr/>
        </p:nvSpPr>
        <p:spPr>
          <a:xfrm>
            <a:off x="6683828" y="1325563"/>
            <a:ext cx="6858000" cy="5078313"/>
          </a:xfrm>
          <a:prstGeom prst="rect">
            <a:avLst/>
          </a:prstGeom>
        </p:spPr>
        <p:txBody>
          <a:bodyPr>
            <a:spAutoFit/>
          </a:bodyPr>
          <a:lstStyle/>
          <a:p>
            <a:r>
              <a:rPr lang="en-US" b="1" dirty="0"/>
              <a:t>Jeremiah 31:35–37 </a:t>
            </a:r>
          </a:p>
          <a:p>
            <a:endParaRPr lang="en-US" dirty="0"/>
          </a:p>
          <a:p>
            <a:r>
              <a:rPr lang="en-US" dirty="0"/>
              <a:t>35    “Thus says the LORD,</a:t>
            </a:r>
          </a:p>
          <a:p>
            <a:r>
              <a:rPr lang="en-US" dirty="0"/>
              <a:t>         Who gives the sun for light by day</a:t>
            </a:r>
          </a:p>
          <a:p>
            <a:r>
              <a:rPr lang="en-US" dirty="0"/>
              <a:t>         And the fixed order of the moon and the stars for light by night,</a:t>
            </a:r>
          </a:p>
          <a:p>
            <a:r>
              <a:rPr lang="en-US" dirty="0"/>
              <a:t>         Who stirs up the sea so that its waves roar;</a:t>
            </a:r>
          </a:p>
          <a:p>
            <a:r>
              <a:rPr lang="en-US" dirty="0"/>
              <a:t>         The LORD of hosts is His name:</a:t>
            </a:r>
          </a:p>
          <a:p>
            <a:r>
              <a:rPr lang="en-US" dirty="0"/>
              <a:t>36     “If this fixed order departs</a:t>
            </a:r>
          </a:p>
          <a:p>
            <a:r>
              <a:rPr lang="en-US" dirty="0"/>
              <a:t>         From before Me,” declares the LORD,</a:t>
            </a:r>
          </a:p>
          <a:p>
            <a:r>
              <a:rPr lang="en-US" dirty="0"/>
              <a:t>         “Then the offspring of Israel also will cease</a:t>
            </a:r>
          </a:p>
          <a:p>
            <a:r>
              <a:rPr lang="en-US" dirty="0"/>
              <a:t>         From being a nation before Me forever.”</a:t>
            </a:r>
          </a:p>
          <a:p>
            <a:r>
              <a:rPr lang="en-US" dirty="0"/>
              <a:t>37     Thus says the LORD,</a:t>
            </a:r>
          </a:p>
          <a:p>
            <a:r>
              <a:rPr lang="en-US" dirty="0"/>
              <a:t>         “If the heavens above can be measured</a:t>
            </a:r>
          </a:p>
          <a:p>
            <a:r>
              <a:rPr lang="en-US" dirty="0"/>
              <a:t>         And the foundations of the earth searched out below,</a:t>
            </a:r>
          </a:p>
          <a:p>
            <a:r>
              <a:rPr lang="en-US" dirty="0"/>
              <a:t>         Then I will also cast off all the offspring of Israel</a:t>
            </a:r>
          </a:p>
          <a:p>
            <a:r>
              <a:rPr lang="en-US" dirty="0"/>
              <a:t>         For all that they have done,” declares the LORD.”</a:t>
            </a:r>
          </a:p>
          <a:p>
            <a:endParaRPr lang="en-US" dirty="0"/>
          </a:p>
          <a:p>
            <a:r>
              <a:rPr lang="en-US" dirty="0"/>
              <a:t>Also see Jeremiah 33:19-26 and Romans 11.</a:t>
            </a:r>
          </a:p>
        </p:txBody>
      </p:sp>
    </p:spTree>
    <p:extLst>
      <p:ext uri="{BB962C8B-B14F-4D97-AF65-F5344CB8AC3E}">
        <p14:creationId xmlns:p14="http://schemas.microsoft.com/office/powerpoint/2010/main" val="20380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297" y="0"/>
            <a:ext cx="7253968" cy="1325563"/>
          </a:xfrm>
        </p:spPr>
        <p:txBody>
          <a:bodyPr/>
          <a:lstStyle/>
          <a:p>
            <a:pPr algn="ctr"/>
            <a:r>
              <a:rPr lang="en-US" b="1" dirty="0"/>
              <a:t>The Tribulation Period</a:t>
            </a:r>
            <a:br>
              <a:rPr lang="en-US" b="1" dirty="0"/>
            </a:br>
            <a:r>
              <a:rPr lang="en-US" sz="3200" b="1" dirty="0"/>
              <a:t>The Time of God’s Wrath – Revelation 5-19</a:t>
            </a:r>
            <a:endParaRPr lang="en-US" b="1" dirty="0"/>
          </a:p>
        </p:txBody>
      </p:sp>
      <p:sp>
        <p:nvSpPr>
          <p:cNvPr id="4" name="TextBox 3"/>
          <p:cNvSpPr txBox="1"/>
          <p:nvPr/>
        </p:nvSpPr>
        <p:spPr>
          <a:xfrm>
            <a:off x="287690" y="1325563"/>
            <a:ext cx="3863896" cy="3693319"/>
          </a:xfrm>
          <a:prstGeom prst="rect">
            <a:avLst/>
          </a:prstGeom>
          <a:noFill/>
        </p:spPr>
        <p:txBody>
          <a:bodyPr wrap="square" rtlCol="0">
            <a:spAutoFit/>
          </a:bodyPr>
          <a:lstStyle/>
          <a:p>
            <a:pPr algn="ctr"/>
            <a:r>
              <a:rPr lang="en-US" b="1" dirty="0"/>
              <a:t>Tribulation Period References in the Old Testament Prophets</a:t>
            </a:r>
          </a:p>
          <a:p>
            <a:pPr algn="ctr"/>
            <a:endParaRPr lang="en-US" dirty="0"/>
          </a:p>
          <a:p>
            <a:r>
              <a:rPr lang="en-US" b="1" dirty="0"/>
              <a:t>Isa.</a:t>
            </a:r>
            <a:r>
              <a:rPr lang="en-US" dirty="0"/>
              <a:t> 2:12-22; 24; 26:20-27:1; 34:1-4; 61:2b; 63:1-6; 66:15-16; </a:t>
            </a:r>
            <a:r>
              <a:rPr lang="en-US" b="1" dirty="0"/>
              <a:t>Jer.</a:t>
            </a:r>
            <a:r>
              <a:rPr lang="en-US" dirty="0"/>
              <a:t> 25:30-38; 30:1-7,23-24; 50:3-5,13-16; 51:45-51; </a:t>
            </a:r>
            <a:r>
              <a:rPr lang="en-US" b="1" dirty="0"/>
              <a:t>Ezek</a:t>
            </a:r>
            <a:r>
              <a:rPr lang="en-US" dirty="0"/>
              <a:t>. 20:33-38; 38:1-39:24; </a:t>
            </a:r>
            <a:r>
              <a:rPr lang="en-US" b="1" dirty="0"/>
              <a:t>Dan.</a:t>
            </a:r>
            <a:r>
              <a:rPr lang="en-US" dirty="0"/>
              <a:t> 2:31-43; 7-8; 9:24-27; 12:1,11-12; </a:t>
            </a:r>
            <a:r>
              <a:rPr lang="en-US" b="1" dirty="0"/>
              <a:t>Joel</a:t>
            </a:r>
            <a:r>
              <a:rPr lang="en-US" dirty="0"/>
              <a:t> 2:1-17,30-32; 3:1-3,9-17; </a:t>
            </a:r>
            <a:r>
              <a:rPr lang="en-US" b="1" dirty="0"/>
              <a:t>Mic</a:t>
            </a:r>
            <a:r>
              <a:rPr lang="en-US" dirty="0"/>
              <a:t>. 4:11-13; 5:5b-6; </a:t>
            </a:r>
            <a:r>
              <a:rPr lang="en-US" b="1" dirty="0"/>
              <a:t>Zeph.</a:t>
            </a:r>
            <a:r>
              <a:rPr lang="en-US" dirty="0"/>
              <a:t> 1:2-3,14-2:3; 2:9-11; 3:8; </a:t>
            </a:r>
            <a:r>
              <a:rPr lang="en-US" b="1" dirty="0"/>
              <a:t>Hag</a:t>
            </a:r>
            <a:r>
              <a:rPr lang="en-US" dirty="0"/>
              <a:t>. 2:20-22; </a:t>
            </a:r>
            <a:r>
              <a:rPr lang="en-US" b="1" dirty="0"/>
              <a:t>Zech.</a:t>
            </a:r>
            <a:r>
              <a:rPr lang="en-US" dirty="0"/>
              <a:t> 2:8-9; 9:10; 10:2-5; 12; 13:8; 14:1-7,12-15; </a:t>
            </a:r>
            <a:r>
              <a:rPr lang="en-US" b="1" dirty="0"/>
              <a:t>Mal.</a:t>
            </a:r>
            <a:r>
              <a:rPr lang="en-US" dirty="0"/>
              <a:t> 3:1b-4; 4:1-3</a:t>
            </a:r>
          </a:p>
        </p:txBody>
      </p:sp>
      <p:sp>
        <p:nvSpPr>
          <p:cNvPr id="5" name="TextBox 4"/>
          <p:cNvSpPr txBox="1"/>
          <p:nvPr/>
        </p:nvSpPr>
        <p:spPr>
          <a:xfrm>
            <a:off x="4579761" y="1339555"/>
            <a:ext cx="4455041" cy="5324535"/>
          </a:xfrm>
          <a:prstGeom prst="rect">
            <a:avLst/>
          </a:prstGeom>
          <a:noFill/>
        </p:spPr>
        <p:txBody>
          <a:bodyPr wrap="square" rtlCol="0">
            <a:spAutoFit/>
          </a:bodyPr>
          <a:lstStyle/>
          <a:p>
            <a:pPr algn="ctr"/>
            <a:r>
              <a:rPr lang="en-US" b="1" dirty="0"/>
              <a:t>The Day of the Lord</a:t>
            </a:r>
          </a:p>
          <a:p>
            <a:endParaRPr lang="en-US" sz="1000" dirty="0"/>
          </a:p>
          <a:p>
            <a:r>
              <a:rPr lang="en-US" dirty="0"/>
              <a:t>The Day of the Lord is a period of time which extends from the beginning of the Tribulation Period through the destruction of the current heavens and earth, encompassing the Millennial Kingdom (2 Peter 3:10). The Tribulation Period is what most people think of when hearing the phrase, “Day of the Lord,” and not the Millennial Kingdom. One reason for this is that most passages which speak about the Day of the Lord focus on judgement and destruction (cf. Zeph. 1:14-2:3).</a:t>
            </a:r>
          </a:p>
          <a:p>
            <a:endParaRPr lang="en-US" sz="600" dirty="0"/>
          </a:p>
          <a:p>
            <a:r>
              <a:rPr lang="en-US" dirty="0"/>
              <a:t>Passages which discuss the Day of the Lord in reference to the Tribulation Period: Isa. 13:6-16; Joel 2:1,11,30-31; 3:1-17; Ob. 1:15; Zeph. 1:14-2:3; Mal. 3:1b-4; 4:1-3; 2 Pet. 3:10-12; Rev. 6:12-17 </a:t>
            </a:r>
          </a:p>
        </p:txBody>
      </p:sp>
      <p:sp>
        <p:nvSpPr>
          <p:cNvPr id="6" name="TextBox 5"/>
          <p:cNvSpPr txBox="1"/>
          <p:nvPr/>
        </p:nvSpPr>
        <p:spPr>
          <a:xfrm>
            <a:off x="9462977" y="1339555"/>
            <a:ext cx="3859618" cy="3416320"/>
          </a:xfrm>
          <a:prstGeom prst="rect">
            <a:avLst/>
          </a:prstGeom>
          <a:noFill/>
        </p:spPr>
        <p:txBody>
          <a:bodyPr wrap="square" rtlCol="0">
            <a:spAutoFit/>
          </a:bodyPr>
          <a:lstStyle/>
          <a:p>
            <a:pPr algn="ctr"/>
            <a:r>
              <a:rPr lang="en-US" b="1" dirty="0"/>
              <a:t>The Time of Jacob’s Trouble</a:t>
            </a:r>
          </a:p>
          <a:p>
            <a:endParaRPr lang="en-US" dirty="0"/>
          </a:p>
          <a:p>
            <a:r>
              <a:rPr lang="en-US" dirty="0"/>
              <a:t>The Tribulation Period is also called the time of Jacob’s Trouble. Jeremiah 30:7 says of the Tribulation Period:</a:t>
            </a:r>
          </a:p>
          <a:p>
            <a:endParaRPr lang="en-US" dirty="0"/>
          </a:p>
          <a:p>
            <a:pPr lvl="1"/>
            <a:r>
              <a:rPr lang="en-US" dirty="0"/>
              <a:t>‘Alas! for that day is great, There is none like it; And it is the time of Jacob’s distress, But he will be saved from it.”</a:t>
            </a:r>
          </a:p>
          <a:p>
            <a:endParaRPr lang="en-US" dirty="0"/>
          </a:p>
          <a:p>
            <a:r>
              <a:rPr lang="en-US" dirty="0"/>
              <a:t>See Jeremiah 30:4-7 and Daniel 12:1.</a:t>
            </a:r>
          </a:p>
        </p:txBody>
      </p:sp>
      <p:sp>
        <p:nvSpPr>
          <p:cNvPr id="9" name="TextBox 8"/>
          <p:cNvSpPr txBox="1"/>
          <p:nvPr/>
        </p:nvSpPr>
        <p:spPr>
          <a:xfrm>
            <a:off x="287690" y="5018882"/>
            <a:ext cx="3863896" cy="1477328"/>
          </a:xfrm>
          <a:prstGeom prst="rect">
            <a:avLst/>
          </a:prstGeom>
          <a:noFill/>
        </p:spPr>
        <p:txBody>
          <a:bodyPr wrap="square" rtlCol="0">
            <a:spAutoFit/>
          </a:bodyPr>
          <a:lstStyle/>
          <a:p>
            <a:pPr algn="ctr"/>
            <a:r>
              <a:rPr lang="en-US" b="1" dirty="0"/>
              <a:t>Tribulation Period References in Other New Testament Passages</a:t>
            </a:r>
          </a:p>
          <a:p>
            <a:pPr algn="ctr"/>
            <a:endParaRPr lang="en-US" dirty="0"/>
          </a:p>
          <a:p>
            <a:r>
              <a:rPr lang="en-US" dirty="0"/>
              <a:t>Mat. 24:1-31; Mark 13:3-27; Luke 21:5-28; 1 Thes. 5:1-11; 2 Thes. 2:1-12</a:t>
            </a:r>
          </a:p>
        </p:txBody>
      </p:sp>
      <p:sp>
        <p:nvSpPr>
          <p:cNvPr id="3" name="TextBox 2"/>
          <p:cNvSpPr txBox="1"/>
          <p:nvPr/>
        </p:nvSpPr>
        <p:spPr>
          <a:xfrm>
            <a:off x="9462977" y="5018882"/>
            <a:ext cx="3859618" cy="1200329"/>
          </a:xfrm>
          <a:prstGeom prst="rect">
            <a:avLst/>
          </a:prstGeom>
          <a:noFill/>
        </p:spPr>
        <p:txBody>
          <a:bodyPr wrap="square" rtlCol="0">
            <a:spAutoFit/>
          </a:bodyPr>
          <a:lstStyle/>
          <a:p>
            <a:pPr algn="ctr"/>
            <a:r>
              <a:rPr lang="en-US" b="1" dirty="0"/>
              <a:t>The Time of God’s Wrath</a:t>
            </a:r>
          </a:p>
          <a:p>
            <a:endParaRPr lang="en-US" dirty="0"/>
          </a:p>
          <a:p>
            <a:r>
              <a:rPr lang="en-US" dirty="0"/>
              <a:t>1 Thes. 5:9; Rev. 6:16-17; 11:18; 15:1; 14:10; 15:7; 16:1,19; 19:15</a:t>
            </a:r>
          </a:p>
        </p:txBody>
      </p:sp>
    </p:spTree>
    <p:extLst>
      <p:ext uri="{BB962C8B-B14F-4D97-AF65-F5344CB8AC3E}">
        <p14:creationId xmlns:p14="http://schemas.microsoft.com/office/powerpoint/2010/main" val="5297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886" y="0"/>
            <a:ext cx="5555544" cy="1325563"/>
          </a:xfrm>
        </p:spPr>
        <p:txBody>
          <a:bodyPr>
            <a:normAutofit fontScale="90000"/>
          </a:bodyPr>
          <a:lstStyle/>
          <a:p>
            <a:pPr algn="ctr"/>
            <a:r>
              <a:rPr lang="en-US" b="1" dirty="0"/>
              <a:t>The 70</a:t>
            </a:r>
            <a:r>
              <a:rPr lang="en-US" b="1" baseline="30000" dirty="0"/>
              <a:t>th</a:t>
            </a:r>
            <a:r>
              <a:rPr lang="en-US" b="1" dirty="0"/>
              <a:t> Week of Daniel</a:t>
            </a:r>
            <a:br>
              <a:rPr lang="en-US" b="1" dirty="0"/>
            </a:br>
            <a:r>
              <a:rPr lang="en-US" sz="3200" b="1" dirty="0"/>
              <a:t>Daniel 9:24</a:t>
            </a:r>
            <a:endParaRPr lang="en-US" b="1" dirty="0"/>
          </a:p>
        </p:txBody>
      </p:sp>
      <p:sp>
        <p:nvSpPr>
          <p:cNvPr id="4" name="Rectangle 3"/>
          <p:cNvSpPr/>
          <p:nvPr/>
        </p:nvSpPr>
        <p:spPr>
          <a:xfrm>
            <a:off x="160283" y="1339815"/>
            <a:ext cx="5757042" cy="5355312"/>
          </a:xfrm>
          <a:prstGeom prst="rect">
            <a:avLst/>
          </a:prstGeom>
          <a:solidFill>
            <a:schemeClr val="bg2"/>
          </a:solidFill>
        </p:spPr>
        <p:txBody>
          <a:bodyPr wrap="square">
            <a:spAutoFit/>
          </a:bodyPr>
          <a:lstStyle/>
          <a:p>
            <a:r>
              <a:rPr lang="en-US" dirty="0"/>
              <a:t>“Seventy weeks have been decreed for your people and your holy city,</a:t>
            </a:r>
          </a:p>
          <a:p>
            <a:endParaRPr lang="en-US" dirty="0"/>
          </a:p>
          <a:p>
            <a:pPr marL="285750" indent="-285750">
              <a:buFont typeface="Arial" panose="020B0604020202020204" pitchFamily="34" charset="0"/>
              <a:buChar char="•"/>
            </a:pPr>
            <a:r>
              <a:rPr lang="en-US" dirty="0"/>
              <a:t>to </a:t>
            </a:r>
            <a:r>
              <a:rPr lang="en-US" dirty="0">
                <a:solidFill>
                  <a:srgbClr val="FF0000"/>
                </a:solidFill>
              </a:rPr>
              <a:t>finish</a:t>
            </a:r>
            <a:r>
              <a:rPr lang="en-US" dirty="0"/>
              <a:t> the transgression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a:t>
            </a:r>
            <a:r>
              <a:rPr lang="en-US" dirty="0">
                <a:solidFill>
                  <a:srgbClr val="FF0000"/>
                </a:solidFill>
              </a:rPr>
              <a:t>make an end </a:t>
            </a:r>
            <a:r>
              <a:rPr lang="en-US" dirty="0"/>
              <a:t>of sin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a:t>
            </a:r>
            <a:r>
              <a:rPr lang="en-US" dirty="0">
                <a:solidFill>
                  <a:srgbClr val="FF0000"/>
                </a:solidFill>
              </a:rPr>
              <a:t>make atonement </a:t>
            </a:r>
            <a:r>
              <a:rPr lang="en-US" dirty="0"/>
              <a:t>for iniquity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a:t>
            </a:r>
            <a:r>
              <a:rPr lang="en-US" dirty="0">
                <a:solidFill>
                  <a:srgbClr val="FF0000"/>
                </a:solidFill>
              </a:rPr>
              <a:t>bring in </a:t>
            </a:r>
            <a:r>
              <a:rPr lang="en-US" dirty="0"/>
              <a:t>everlasting righteousness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a:t>
            </a:r>
            <a:r>
              <a:rPr lang="en-US" dirty="0">
                <a:solidFill>
                  <a:srgbClr val="FF0000"/>
                </a:solidFill>
              </a:rPr>
              <a:t>seal up </a:t>
            </a:r>
            <a:r>
              <a:rPr lang="en-US" dirty="0"/>
              <a:t>vision and prophecy 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a:t>
            </a:r>
            <a:r>
              <a:rPr lang="en-US" dirty="0">
                <a:solidFill>
                  <a:srgbClr val="FF0000"/>
                </a:solidFill>
              </a:rPr>
              <a:t>anoint</a:t>
            </a:r>
            <a:r>
              <a:rPr lang="en-US" dirty="0"/>
              <a:t> the most holy place.”</a:t>
            </a:r>
          </a:p>
        </p:txBody>
      </p:sp>
      <p:sp>
        <p:nvSpPr>
          <p:cNvPr id="5" name="TextBox 4"/>
          <p:cNvSpPr txBox="1"/>
          <p:nvPr/>
        </p:nvSpPr>
        <p:spPr>
          <a:xfrm>
            <a:off x="6074979" y="1339815"/>
            <a:ext cx="7641021" cy="5355312"/>
          </a:xfrm>
          <a:prstGeom prst="rect">
            <a:avLst/>
          </a:prstGeom>
          <a:noFill/>
        </p:spPr>
        <p:txBody>
          <a:bodyPr wrap="square" rtlCol="0">
            <a:spAutoFit/>
          </a:bodyPr>
          <a:lstStyle/>
          <a:p>
            <a:r>
              <a:rPr lang="en-US" dirty="0">
                <a:solidFill>
                  <a:srgbClr val="0070C0"/>
                </a:solidFill>
              </a:rPr>
              <a:t>By the end of this seventy-week period of time (490 years), the following will occur for Israel and Jerusalem when Christ will:</a:t>
            </a:r>
          </a:p>
          <a:p>
            <a:endParaRPr lang="en-US" dirty="0">
              <a:solidFill>
                <a:srgbClr val="0070C0"/>
              </a:solidFill>
            </a:endParaRPr>
          </a:p>
          <a:p>
            <a:pPr marL="285750" indent="-285750">
              <a:buClr>
                <a:srgbClr val="0070C0"/>
              </a:buClr>
              <a:buFont typeface="Arial" panose="020B0604020202020204" pitchFamily="34" charset="0"/>
              <a:buChar char="•"/>
            </a:pPr>
            <a:r>
              <a:rPr lang="en-US" dirty="0">
                <a:solidFill>
                  <a:srgbClr val="0070C0"/>
                </a:solidFill>
              </a:rPr>
              <a:t>bring their disobedience </a:t>
            </a:r>
            <a:r>
              <a:rPr lang="en-US" dirty="0">
                <a:solidFill>
                  <a:srgbClr val="FF0000"/>
                </a:solidFill>
              </a:rPr>
              <a:t>to an end</a:t>
            </a:r>
            <a:r>
              <a:rPr lang="en-US" dirty="0">
                <a:solidFill>
                  <a:srgbClr val="0070C0"/>
                </a:solidFill>
              </a:rPr>
              <a:t>, causing it to cease when the believing remnant receives a new heart (Jer. 31:31-34; Zech. 12:10; cf. 1 John 3:4-10), thus following and living for Jesus after His second coming (Isa. 62:10-12)</a:t>
            </a:r>
          </a:p>
          <a:p>
            <a:pPr marL="285750" indent="-285750">
              <a:buClr>
                <a:srgbClr val="0070C0"/>
              </a:buClr>
              <a:buFont typeface="Arial" panose="020B0604020202020204" pitchFamily="34" charset="0"/>
              <a:buChar char="•"/>
            </a:pPr>
            <a:endParaRPr lang="en-US" dirty="0">
              <a:solidFill>
                <a:srgbClr val="0070C0"/>
              </a:solidFill>
            </a:endParaRPr>
          </a:p>
          <a:p>
            <a:pPr marL="285750" indent="-285750">
              <a:buClr>
                <a:srgbClr val="0070C0"/>
              </a:buClr>
              <a:buFont typeface="Arial" panose="020B0604020202020204" pitchFamily="34" charset="0"/>
              <a:buChar char="•"/>
            </a:pPr>
            <a:r>
              <a:rPr lang="en-US" dirty="0">
                <a:solidFill>
                  <a:srgbClr val="FF0000"/>
                </a:solidFill>
              </a:rPr>
              <a:t>consume, destroy, seal up </a:t>
            </a:r>
            <a:r>
              <a:rPr lang="en-US" dirty="0">
                <a:solidFill>
                  <a:srgbClr val="0070C0"/>
                </a:solidFill>
              </a:rPr>
              <a:t>their sin that was accomplished at the cross, but which will be realized for Israel at Christ’s second coming (cf. Ezek. 36:26-29)</a:t>
            </a:r>
          </a:p>
          <a:p>
            <a:pPr marL="285750" indent="-285750">
              <a:buClr>
                <a:srgbClr val="0070C0"/>
              </a:buClr>
              <a:buFont typeface="Arial" panose="020B0604020202020204" pitchFamily="34" charset="0"/>
              <a:buChar char="•"/>
            </a:pPr>
            <a:endParaRPr lang="en-US" dirty="0">
              <a:solidFill>
                <a:srgbClr val="0070C0"/>
              </a:solidFill>
            </a:endParaRPr>
          </a:p>
          <a:p>
            <a:pPr marL="285750" indent="-285750">
              <a:buClr>
                <a:srgbClr val="0070C0"/>
              </a:buClr>
              <a:buFont typeface="Arial" panose="020B0604020202020204" pitchFamily="34" charset="0"/>
              <a:buChar char="•"/>
            </a:pPr>
            <a:endParaRPr lang="en-US" dirty="0">
              <a:solidFill>
                <a:srgbClr val="0070C0"/>
              </a:solidFill>
            </a:endParaRPr>
          </a:p>
          <a:p>
            <a:pPr marL="285750" indent="-285750">
              <a:buClr>
                <a:srgbClr val="0070C0"/>
              </a:buClr>
              <a:buFont typeface="Arial" panose="020B0604020202020204" pitchFamily="34" charset="0"/>
              <a:buChar char="•"/>
            </a:pPr>
            <a:r>
              <a:rPr lang="en-US" dirty="0">
                <a:solidFill>
                  <a:srgbClr val="FF0000"/>
                </a:solidFill>
              </a:rPr>
              <a:t>reconcile, propitiate, cleanse and forgive </a:t>
            </a:r>
            <a:r>
              <a:rPr lang="en-US" dirty="0">
                <a:solidFill>
                  <a:srgbClr val="0070C0"/>
                </a:solidFill>
              </a:rPr>
              <a:t>Israel’s sin that was accomplished at the cross, but which will be realized at Christ’s second coming (Ezek. 37:23)</a:t>
            </a:r>
          </a:p>
          <a:p>
            <a:pPr marL="285750" indent="-285750">
              <a:buClr>
                <a:srgbClr val="0070C0"/>
              </a:buClr>
              <a:buFont typeface="Arial" panose="020B0604020202020204" pitchFamily="34" charset="0"/>
              <a:buChar char="•"/>
            </a:pPr>
            <a:endParaRPr lang="en-US" dirty="0">
              <a:solidFill>
                <a:srgbClr val="0070C0"/>
              </a:solidFill>
            </a:endParaRPr>
          </a:p>
          <a:p>
            <a:pPr marL="285750" indent="-285750">
              <a:buClr>
                <a:srgbClr val="0070C0"/>
              </a:buClr>
              <a:buFont typeface="Arial" panose="020B0604020202020204" pitchFamily="34" charset="0"/>
              <a:buChar char="•"/>
            </a:pPr>
            <a:r>
              <a:rPr lang="en-US" dirty="0">
                <a:solidFill>
                  <a:srgbClr val="FF0000"/>
                </a:solidFill>
              </a:rPr>
              <a:t>establish </a:t>
            </a:r>
            <a:r>
              <a:rPr lang="en-US" dirty="0">
                <a:solidFill>
                  <a:schemeClr val="accent5"/>
                </a:solidFill>
              </a:rPr>
              <a:t>an age of righteousness </a:t>
            </a:r>
            <a:r>
              <a:rPr lang="en-US" dirty="0">
                <a:solidFill>
                  <a:srgbClr val="0070C0"/>
                </a:solidFill>
              </a:rPr>
              <a:t>(Isa. 60:21; Jer. 23:5-6; cf. Rev. 12:5)</a:t>
            </a:r>
          </a:p>
          <a:p>
            <a:pPr marL="285750" indent="-285750">
              <a:buClr>
                <a:srgbClr val="0070C0"/>
              </a:buClr>
              <a:buFont typeface="Arial" panose="020B0604020202020204" pitchFamily="34" charset="0"/>
              <a:buChar char="•"/>
            </a:pPr>
            <a:endParaRPr lang="en-US" dirty="0">
              <a:solidFill>
                <a:srgbClr val="0070C0"/>
              </a:solidFill>
            </a:endParaRPr>
          </a:p>
          <a:p>
            <a:pPr marL="285750" indent="-285750">
              <a:buClr>
                <a:srgbClr val="0070C0"/>
              </a:buClr>
              <a:buFont typeface="Arial" panose="020B0604020202020204" pitchFamily="34" charset="0"/>
              <a:buChar char="•"/>
            </a:pPr>
            <a:r>
              <a:rPr lang="en-US" dirty="0">
                <a:solidFill>
                  <a:srgbClr val="FF0000"/>
                </a:solidFill>
              </a:rPr>
              <a:t>completely fulfill</a:t>
            </a:r>
            <a:r>
              <a:rPr lang="en-US" dirty="0">
                <a:solidFill>
                  <a:srgbClr val="0070C0"/>
                </a:solidFill>
              </a:rPr>
              <a:t> the Law and the prophets (Mat. 5:17)</a:t>
            </a:r>
          </a:p>
          <a:p>
            <a:pPr marL="285750" indent="-285750">
              <a:buClr>
                <a:srgbClr val="0070C0"/>
              </a:buClr>
              <a:buFont typeface="Arial" panose="020B0604020202020204" pitchFamily="34" charset="0"/>
              <a:buChar char="•"/>
            </a:pPr>
            <a:endParaRPr lang="en-US" dirty="0">
              <a:solidFill>
                <a:srgbClr val="0070C0"/>
              </a:solidFill>
            </a:endParaRPr>
          </a:p>
          <a:p>
            <a:pPr marL="285750" indent="-285750">
              <a:buClr>
                <a:srgbClr val="0070C0"/>
              </a:buClr>
              <a:buFont typeface="Arial" panose="020B0604020202020204" pitchFamily="34" charset="0"/>
              <a:buChar char="•"/>
            </a:pPr>
            <a:r>
              <a:rPr lang="en-US" dirty="0">
                <a:solidFill>
                  <a:srgbClr val="FF0000"/>
                </a:solidFill>
              </a:rPr>
              <a:t>consecrate, thus dedicate</a:t>
            </a:r>
            <a:r>
              <a:rPr lang="en-US" dirty="0">
                <a:solidFill>
                  <a:srgbClr val="0070C0"/>
                </a:solidFill>
              </a:rPr>
              <a:t> the new millennial temple (Ezek. 41-46)</a:t>
            </a:r>
          </a:p>
        </p:txBody>
      </p:sp>
    </p:spTree>
    <p:extLst>
      <p:ext uri="{BB962C8B-B14F-4D97-AF65-F5344CB8AC3E}">
        <p14:creationId xmlns:p14="http://schemas.microsoft.com/office/powerpoint/2010/main" val="25936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8425</TotalTime>
  <Words>17504</Words>
  <Application>Microsoft Macintosh PowerPoint</Application>
  <PresentationFormat>Custom</PresentationFormat>
  <Paragraphs>1301</Paragraphs>
  <Slides>68</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Courier New</vt:lpstr>
      <vt:lpstr>Wingdings</vt:lpstr>
      <vt:lpstr>Office Theme</vt:lpstr>
      <vt:lpstr>Eschatology</vt:lpstr>
      <vt:lpstr>Introduction</vt:lpstr>
      <vt:lpstr>Introduction Continued…</vt:lpstr>
      <vt:lpstr>Introduction Continued… The Response of the Church</vt:lpstr>
      <vt:lpstr>Biblical Historical Timeline</vt:lpstr>
      <vt:lpstr>Tribulation Period – Major Events</vt:lpstr>
      <vt:lpstr>The Tribulation Period Its Purpose</vt:lpstr>
      <vt:lpstr>The Tribulation Period The Time of God’s Wrath – Revelation 5-19</vt:lpstr>
      <vt:lpstr>The 70th Week of Daniel Daniel 9:24</vt:lpstr>
      <vt:lpstr>The 70th Week of Daniel Daniel 9:25-26</vt:lpstr>
      <vt:lpstr>The 70th Week of Daniel Daniel 9:27</vt:lpstr>
      <vt:lpstr>Daniel’s Vision Daniel 2</vt:lpstr>
      <vt:lpstr>The Statue’s Feet Daniel 2</vt:lpstr>
      <vt:lpstr>Daniel’s Visions</vt:lpstr>
      <vt:lpstr>Daniel Chapters 2, 7 &amp; 8 Compared</vt:lpstr>
      <vt:lpstr>The Rapture and Peace Agreement</vt:lpstr>
      <vt:lpstr>The Rapture Continued</vt:lpstr>
      <vt:lpstr>Tribulation Period – Major Events</vt:lpstr>
      <vt:lpstr>Judgement Seat of Christ in Heaven for the Church</vt:lpstr>
      <vt:lpstr>Tribulation Period – Major Events</vt:lpstr>
      <vt:lpstr>The Seal, Trumpet and Bowl Judgements Overview</vt:lpstr>
      <vt:lpstr>The 7th Seal and 7th Trumpet Judgements</vt:lpstr>
      <vt:lpstr>Seal Judgements (common, familiar types of judgements)</vt:lpstr>
      <vt:lpstr>Trumpet Judgements (limited judgements – 1/3 of the earth)</vt:lpstr>
      <vt:lpstr>Bowl Judgements (worldwide judgements)</vt:lpstr>
      <vt:lpstr>INTERLUDE: Understanding Matthew 24 (Chronology) (Verses 1-15)</vt:lpstr>
      <vt:lpstr>INTERLUDE: Understanding Matthew 24 (Chronology) (Verses 16-31)</vt:lpstr>
      <vt:lpstr>INTERLUDE: Understanding Matthew’s Parables – Focus on Israel (24:32-25:30) </vt:lpstr>
      <vt:lpstr>INTERLUDE: Understanding 2 Thessalonians 2 Verses 1-12</vt:lpstr>
      <vt:lpstr>Tribulation Period – Major Events</vt:lpstr>
      <vt:lpstr>1st HALF: Rise, Ministry, Death and Resurrection of God’s Two Prophets – Rev. 11 (cf. Rev. 11:14) </vt:lpstr>
      <vt:lpstr>Tribulation Period – Major Events</vt:lpstr>
      <vt:lpstr>1st HALF: Many Come to Faith and Are Martyred Revelation 7:9-17 (cf. Mat. 24:14) (The Christian holocaust continues – Rev. 6:9-11; cf. Rev. 7:9-17; 12:17; 13:15; 14:1-5; 20:4; Mat. 24:9-10)</vt:lpstr>
      <vt:lpstr>Tribulation Period – Major Events</vt:lpstr>
      <vt:lpstr>1st HALF: Rise Of the 144,000 Jewish Men Revelation 7:1-8 </vt:lpstr>
      <vt:lpstr>Tribulation Period – Major Events</vt:lpstr>
      <vt:lpstr>1st HALF: Attempted Invasion of Gog/Magog Against Israel (Ezekiel 38-39)</vt:lpstr>
      <vt:lpstr>1st HALF: Attempted Invasion of Gog/Magog Against Israel (Ezekiel 38-39)</vt:lpstr>
      <vt:lpstr>Tribulation Period – Major Events</vt:lpstr>
      <vt:lpstr>Midpoint of the Tribulation Period Revelation 12-13</vt:lpstr>
      <vt:lpstr>2ND HALF: The Antichrist Comes to Full Power Revelation 13:1-8</vt:lpstr>
      <vt:lpstr>2ND HALF: Nation of Israel Protected by God Revelation 12:13-17</vt:lpstr>
      <vt:lpstr>Tribulation Period – Major Events</vt:lpstr>
      <vt:lpstr>2ND HALF: Martyrdom of the 144,000 Jewish Men -- Revelation 14:1-5 (The Christian holocaust continues – Rev. 6:9-11; cf. Rev. 7:9-17; 12:17; 13:15; 20:4; Mat. 24:9-10) </vt:lpstr>
      <vt:lpstr>Tribulation Period – Major Events</vt:lpstr>
      <vt:lpstr>2ND HALF: Identifying Babylon in Revelation 17 Religious Babylon – One World Religion</vt:lpstr>
      <vt:lpstr>2ND HALF: Purpose of Religious Babylon Revelation 17</vt:lpstr>
      <vt:lpstr>2ND HALF: Principal City of Religious Babylon -- Revelation 17</vt:lpstr>
      <vt:lpstr>Tribulation Period – Major Events</vt:lpstr>
      <vt:lpstr>2ND HALF: Identifying Babylon in Revelation 18 Political/Economic Babylon – One World Government (cf. Jer. 51; Ezek. 27)</vt:lpstr>
      <vt:lpstr>2ND HALF: Principal City of Political/Economic Babylon Revelation 18</vt:lpstr>
      <vt:lpstr>2ND HALF: Political/Economic Babylon Revelation 18</vt:lpstr>
      <vt:lpstr>2ND HALF: Political/Economic Babylon Daniel 2 (cf. Revelation 18)</vt:lpstr>
      <vt:lpstr> 2ND HALF: Similarities of Religious versus Political/Economic Babylon </vt:lpstr>
      <vt:lpstr> 2ND HALF: Differences of Religious versus Political/Economic Babylon </vt:lpstr>
      <vt:lpstr> 2ND HALF: Summary of Religious versus Political/Economic Babylon Similarities Expected! Differences are Important!</vt:lpstr>
      <vt:lpstr>Tribulation Period – Major Events</vt:lpstr>
      <vt:lpstr>2ND HALF: Return of Christ -- Revelation 19</vt:lpstr>
      <vt:lpstr>Interval: The Sheep/Goat and Israeli Judgements Matthew 25:31-46; Zech. 13; Ezek. 20:33-38</vt:lpstr>
      <vt:lpstr>Biblical Historical Timeline</vt:lpstr>
      <vt:lpstr>Millennial Kingdom Revelation 20</vt:lpstr>
      <vt:lpstr>Biblical Historical Timeline</vt:lpstr>
      <vt:lpstr>Great White Throne Judgement Revelation 20:11-15</vt:lpstr>
      <vt:lpstr>Great White Throne Judgement continued… Revelation 20:11-15</vt:lpstr>
      <vt:lpstr>Biblical Historical Timeline</vt:lpstr>
      <vt:lpstr>Eternity – The New Heavens and Earth Revelation 21-22 (Isa. 65:17-18; 66:22; 2 Pet. 3:13)</vt:lpstr>
      <vt:lpstr>PowerPoint Presentation</vt:lpstr>
      <vt:lpstr>In conclusion, we have a few words from Jesus and the Apostle John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RandallHillebrand</dc:creator>
  <cp:lastModifiedBy>Randall Hillebrand</cp:lastModifiedBy>
  <cp:revision>725</cp:revision>
  <cp:lastPrinted>2016-05-18T06:18:17Z</cp:lastPrinted>
  <dcterms:created xsi:type="dcterms:W3CDTF">2015-06-08T11:03:28Z</dcterms:created>
  <dcterms:modified xsi:type="dcterms:W3CDTF">2021-04-28T06:01:08Z</dcterms:modified>
  <cp:contentStatus/>
</cp:coreProperties>
</file>